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69" r:id="rId4"/>
    <p:sldId id="270" r:id="rId5"/>
    <p:sldId id="272" r:id="rId6"/>
    <p:sldId id="271" r:id="rId7"/>
    <p:sldId id="273" r:id="rId8"/>
    <p:sldId id="275" r:id="rId9"/>
    <p:sldId id="276" r:id="rId10"/>
    <p:sldId id="277" r:id="rId11"/>
    <p:sldId id="278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Sifonn" panose="020205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62"/>
    <a:srgbClr val="F2C0BC"/>
    <a:srgbClr val="E3B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60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00482"/>
            <a:ext cx="13347169" cy="3948171"/>
            <a:chOff x="0" y="0"/>
            <a:chExt cx="17796225" cy="526422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7796225" cy="703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5"/>
                </a:lnSpc>
              </a:pPr>
              <a:r>
                <a:rPr lang="en-US" sz="3474" spc="350" dirty="0">
                  <a:solidFill>
                    <a:srgbClr val="575757"/>
                  </a:solidFill>
                </a:rPr>
                <a:t>Application Acceleration with High-Level Synthesis</a:t>
              </a:r>
              <a:r>
                <a:rPr lang="zh-TW" altLang="en-US" sz="3474" spc="350" dirty="0">
                  <a:solidFill>
                    <a:srgbClr val="575757"/>
                  </a:solidFill>
                </a:rPr>
                <a:t>   </a:t>
              </a:r>
              <a:r>
                <a:rPr lang="en-US" altLang="zh-TW" sz="3474" spc="350" dirty="0" err="1">
                  <a:solidFill>
                    <a:srgbClr val="575757"/>
                  </a:solidFill>
                </a:rPr>
                <a:t>LabB</a:t>
              </a:r>
              <a:endParaRPr lang="en-US" sz="3474" spc="350" dirty="0">
                <a:solidFill>
                  <a:srgbClr val="575757"/>
                </a:solidFill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55991"/>
              <a:ext cx="17796225" cy="1987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06"/>
                </a:lnSpc>
              </a:pPr>
              <a:r>
                <a:rPr lang="en-US" sz="11639" spc="139" dirty="0"/>
                <a:t>Systolic Array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546424"/>
              <a:ext cx="17796225" cy="717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5"/>
                </a:lnSpc>
              </a:pPr>
              <a:r>
                <a:rPr lang="zh-TW" altLang="en-US" sz="3473" spc="152" dirty="0">
                  <a:solidFill>
                    <a:srgbClr val="575757"/>
                  </a:solidFill>
                  <a:ea typeface="+mj-ea"/>
                </a:rPr>
                <a:t>電機系 </a:t>
              </a:r>
              <a:r>
                <a:rPr lang="en-US" altLang="zh-TW" sz="3473" spc="152" dirty="0">
                  <a:solidFill>
                    <a:srgbClr val="575757"/>
                  </a:solidFill>
                  <a:ea typeface="+mj-ea"/>
                </a:rPr>
                <a:t>110061555 </a:t>
              </a:r>
              <a:r>
                <a:rPr lang="zh-TW" altLang="en-US" sz="3473" spc="152" dirty="0">
                  <a:solidFill>
                    <a:srgbClr val="575757"/>
                  </a:solidFill>
                  <a:ea typeface="+mj-ea"/>
                </a:rPr>
                <a:t>李冠霈</a:t>
              </a:r>
              <a:endParaRPr lang="en-US" sz="3473" spc="152" dirty="0">
                <a:solidFill>
                  <a:srgbClr val="575757"/>
                </a:solidFill>
                <a:ea typeface="+mj-ea"/>
              </a:endParaRPr>
            </a:p>
          </p:txBody>
        </p:sp>
      </p:grpSp>
      <p:sp>
        <p:nvSpPr>
          <p:cNvPr id="6" name="AutoShape 11">
            <a:extLst>
              <a:ext uri="{FF2B5EF4-FFF2-40B4-BE49-F238E27FC236}">
                <a16:creationId xmlns:a16="http://schemas.microsoft.com/office/drawing/2014/main" id="{F67F4910-7D52-4B52-A3E4-75E65C8FD807}"/>
              </a:ext>
            </a:extLst>
          </p:cNvPr>
          <p:cNvSpPr/>
          <p:nvPr/>
        </p:nvSpPr>
        <p:spPr>
          <a:xfrm rot="10800000" flipV="1">
            <a:off x="1028700" y="5064035"/>
            <a:ext cx="8267700" cy="45719"/>
          </a:xfrm>
          <a:prstGeom prst="rect">
            <a:avLst/>
          </a:prstGeom>
          <a:solidFill>
            <a:srgbClr val="CD9191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 err="1">
                <a:latin typeface="+mj-lt"/>
              </a:rPr>
              <a:t>Hithub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AE72393-D281-417D-84E1-C56C72B25D72}"/>
              </a:ext>
            </a:extLst>
          </p:cNvPr>
          <p:cNvSpPr txBox="1"/>
          <p:nvPr/>
        </p:nvSpPr>
        <p:spPr>
          <a:xfrm>
            <a:off x="2438400" y="2248296"/>
            <a:ext cx="11963400" cy="3477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https://github.com/kuanpei/Lab_B_Systolic_array</a:t>
            </a: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2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90600" y="4076700"/>
            <a:ext cx="13347169" cy="125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06"/>
              </a:lnSpc>
            </a:pPr>
            <a:r>
              <a:rPr lang="en-US" altLang="zh-TW" sz="4800" spc="139" dirty="0"/>
              <a:t>Thanks for listening</a:t>
            </a:r>
            <a:endParaRPr lang="en-US" sz="4800" spc="139" dirty="0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F67F4910-7D52-4B52-A3E4-75E65C8FD807}"/>
              </a:ext>
            </a:extLst>
          </p:cNvPr>
          <p:cNvSpPr/>
          <p:nvPr/>
        </p:nvSpPr>
        <p:spPr>
          <a:xfrm rot="10800000">
            <a:off x="990600" y="5202541"/>
            <a:ext cx="5257800" cy="45719"/>
          </a:xfrm>
          <a:prstGeom prst="rect">
            <a:avLst/>
          </a:prstGeom>
          <a:solidFill>
            <a:srgbClr val="CD9191"/>
          </a:solidFill>
        </p:spPr>
      </p:sp>
    </p:spTree>
    <p:extLst>
      <p:ext uri="{BB962C8B-B14F-4D97-AF65-F5344CB8AC3E}">
        <p14:creationId xmlns:p14="http://schemas.microsoft.com/office/powerpoint/2010/main" val="31774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Outline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3B9006EA-B678-4C32-8218-133B5F5B3ECA}"/>
              </a:ext>
            </a:extLst>
          </p:cNvPr>
          <p:cNvSpPr txBox="1"/>
          <p:nvPr/>
        </p:nvSpPr>
        <p:spPr>
          <a:xfrm>
            <a:off x="2438400" y="2247900"/>
            <a:ext cx="9125476" cy="10094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Introduction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sz="2988" spc="179" dirty="0">
                <a:solidFill>
                  <a:srgbClr val="222222"/>
                </a:solidFill>
              </a:rPr>
              <a:t>	- Systolic array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Code &amp; Pragma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Time &amp; Utilization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sz="2988" spc="179" dirty="0">
                <a:solidFill>
                  <a:srgbClr val="222222"/>
                </a:solidFill>
              </a:rPr>
              <a:t>	- </a:t>
            </a:r>
            <a:r>
              <a:rPr lang="en-US" altLang="zh-TW" sz="2988" spc="179" dirty="0">
                <a:solidFill>
                  <a:srgbClr val="222222"/>
                </a:solidFill>
              </a:rPr>
              <a:t>Original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- Unroll and array partition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Software emulation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Hardware emulation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Hardware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Question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 err="1">
                <a:solidFill>
                  <a:srgbClr val="222222"/>
                </a:solidFill>
              </a:rPr>
              <a:t>Github</a:t>
            </a:r>
            <a:r>
              <a:rPr lang="en-US" altLang="zh-TW" sz="2988" spc="179" dirty="0">
                <a:solidFill>
                  <a:srgbClr val="222222"/>
                </a:solidFill>
              </a:rPr>
              <a:t> </a:t>
            </a: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951FFFE7-EA6B-40F8-9CF7-A9D2586080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893751"/>
            <a:ext cx="7620000" cy="6090806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Introduction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7882653F-C522-4B63-9645-230147C8C91D}"/>
              </a:ext>
            </a:extLst>
          </p:cNvPr>
          <p:cNvSpPr txBox="1"/>
          <p:nvPr/>
        </p:nvSpPr>
        <p:spPr>
          <a:xfrm>
            <a:off x="1295400" y="2534963"/>
            <a:ext cx="4917150" cy="49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Systolic Array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BB024D3-6861-400F-AAEA-32206FDA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53051"/>
            <a:ext cx="8678486" cy="1562318"/>
          </a:xfrm>
          <a:prstGeom prst="rect">
            <a:avLst/>
          </a:prstGeom>
        </p:spPr>
      </p:pic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568" y="5404751"/>
            <a:ext cx="3539432" cy="35798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8763000" y="6057900"/>
            <a:ext cx="3810000" cy="31008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 a12    a11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1500"/>
              </a:spcBef>
            </a:pPr>
            <a:r>
              <a:rPr lang="en-US" altLang="zh-TW" sz="2100" dirty="0"/>
              <a:t>0        a24    a23    a22    a21      0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1200"/>
              </a:spcBef>
            </a:pPr>
            <a:r>
              <a:rPr lang="en-US" altLang="zh-TW" sz="2100" dirty="0"/>
              <a:t>a34    a33    a32    a31      0        0</a:t>
            </a:r>
          </a:p>
          <a:p>
            <a:r>
              <a:rPr lang="en-US" altLang="zh-TW" sz="2100" dirty="0"/>
              <a:t>     </a:t>
            </a:r>
            <a:endParaRPr lang="zh-TW" alt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13030200" y="2719559"/>
                <a:ext cx="4191000" cy="28161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b43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b42           b33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b32           b23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b22           b13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b21          b12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1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b11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1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0" y="2719559"/>
                <a:ext cx="4191000" cy="2816156"/>
              </a:xfrm>
              <a:prstGeom prst="rect">
                <a:avLst/>
              </a:prstGeom>
              <a:blipFill>
                <a:blip r:embed="rId5"/>
                <a:stretch>
                  <a:fillRect l="-1747" t="-1299" b="-3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6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863463A-C89A-4F97-9D2E-E9CECEB1AD7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t="78607" b="-818"/>
          <a:stretch/>
        </p:blipFill>
        <p:spPr bwMode="auto">
          <a:xfrm>
            <a:off x="4114800" y="2320054"/>
            <a:ext cx="9716035" cy="3078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26E5AE-FE4E-4826-92CA-D368FC85FC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37" y="6151866"/>
            <a:ext cx="9656441" cy="31369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FC5B970-823E-4539-9418-9E94B8BE968F}"/>
              </a:ext>
            </a:extLst>
          </p:cNvPr>
          <p:cNvSpPr/>
          <p:nvPr/>
        </p:nvSpPr>
        <p:spPr>
          <a:xfrm>
            <a:off x="3962400" y="2933700"/>
            <a:ext cx="8991600" cy="381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CC854A-FBCE-4B88-820B-DEDAFBF9A656}"/>
              </a:ext>
            </a:extLst>
          </p:cNvPr>
          <p:cNvSpPr/>
          <p:nvPr/>
        </p:nvSpPr>
        <p:spPr>
          <a:xfrm>
            <a:off x="3962400" y="6819900"/>
            <a:ext cx="9448800" cy="381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2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A0B4A7-61B4-4DA4-AE5A-A64C8954D65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3"/>
          <a:stretch/>
        </p:blipFill>
        <p:spPr bwMode="auto">
          <a:xfrm>
            <a:off x="1371600" y="2627076"/>
            <a:ext cx="9067800" cy="5750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/>
              <p:nvPr/>
            </p:nvSpPr>
            <p:spPr>
              <a:xfrm>
                <a:off x="8686800" y="2840832"/>
                <a:ext cx="91440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840832"/>
                <a:ext cx="9144000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265A66F-D481-45F1-8FAA-0C88FE05595D}"/>
              </a:ext>
            </a:extLst>
          </p:cNvPr>
          <p:cNvSpPr/>
          <p:nvPr/>
        </p:nvSpPr>
        <p:spPr>
          <a:xfrm>
            <a:off x="120396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0505FF-C0BE-46A9-941B-CD47D5C91D05}"/>
              </a:ext>
            </a:extLst>
          </p:cNvPr>
          <p:cNvSpPr/>
          <p:nvPr/>
        </p:nvSpPr>
        <p:spPr>
          <a:xfrm>
            <a:off x="149352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F63B10-F6B9-47C0-8FA7-38BA588F12FD}"/>
              </a:ext>
            </a:extLst>
          </p:cNvPr>
          <p:cNvSpPr/>
          <p:nvPr/>
        </p:nvSpPr>
        <p:spPr>
          <a:xfrm>
            <a:off x="16459200" y="286369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CA0E80-5826-448E-AE8B-46717F6FA019}"/>
              </a:ext>
            </a:extLst>
          </p:cNvPr>
          <p:cNvSpPr/>
          <p:nvPr/>
        </p:nvSpPr>
        <p:spPr>
          <a:xfrm>
            <a:off x="1295400" y="3813534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969CCD-5265-453B-A2AB-75F9E50EF782}"/>
              </a:ext>
            </a:extLst>
          </p:cNvPr>
          <p:cNvSpPr/>
          <p:nvPr/>
        </p:nvSpPr>
        <p:spPr>
          <a:xfrm>
            <a:off x="1295400" y="4636833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8B9E0-6C3B-4360-BA07-623B5BC6DD50}"/>
              </a:ext>
            </a:extLst>
          </p:cNvPr>
          <p:cNvSpPr/>
          <p:nvPr/>
        </p:nvSpPr>
        <p:spPr>
          <a:xfrm>
            <a:off x="91440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B151FE-6981-48CE-9C6C-BFA0E965E5B6}"/>
              </a:ext>
            </a:extLst>
          </p:cNvPr>
          <p:cNvSpPr/>
          <p:nvPr/>
        </p:nvSpPr>
        <p:spPr>
          <a:xfrm>
            <a:off x="10668000" y="286369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EFA1C8-343E-4B1E-8D60-6BD9348E74CD}"/>
              </a:ext>
            </a:extLst>
          </p:cNvPr>
          <p:cNvSpPr/>
          <p:nvPr/>
        </p:nvSpPr>
        <p:spPr>
          <a:xfrm>
            <a:off x="12039600" y="3422157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A08282-A216-4540-9B6C-553197C8A9C7}"/>
              </a:ext>
            </a:extLst>
          </p:cNvPr>
          <p:cNvSpPr/>
          <p:nvPr/>
        </p:nvSpPr>
        <p:spPr>
          <a:xfrm>
            <a:off x="14869886" y="2863692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57DDC-5242-4D5D-B3DE-F6D82F8A2C8B}"/>
              </a:ext>
            </a:extLst>
          </p:cNvPr>
          <p:cNvSpPr/>
          <p:nvPr/>
        </p:nvSpPr>
        <p:spPr>
          <a:xfrm>
            <a:off x="9137469" y="3413448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91ECA8-3F9B-4963-92CF-48B26018068C}"/>
              </a:ext>
            </a:extLst>
          </p:cNvPr>
          <p:cNvSpPr/>
          <p:nvPr/>
        </p:nvSpPr>
        <p:spPr>
          <a:xfrm>
            <a:off x="10591799" y="3413447"/>
            <a:ext cx="984069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D5F02A-BF66-44CD-8BF4-A4FDFCD8407B}"/>
              </a:ext>
            </a:extLst>
          </p:cNvPr>
          <p:cNvSpPr/>
          <p:nvPr/>
        </p:nvSpPr>
        <p:spPr>
          <a:xfrm>
            <a:off x="16393886" y="2854503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8569EC-51AB-483C-B45F-A2477759319C}"/>
              </a:ext>
            </a:extLst>
          </p:cNvPr>
          <p:cNvSpPr/>
          <p:nvPr/>
        </p:nvSpPr>
        <p:spPr>
          <a:xfrm>
            <a:off x="4581262" y="6591300"/>
            <a:ext cx="676538" cy="304800"/>
          </a:xfrm>
          <a:prstGeom prst="rect">
            <a:avLst/>
          </a:prstGeom>
          <a:noFill/>
          <a:ln w="38100">
            <a:solidFill>
              <a:srgbClr val="E3B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AD3B2AF4-1D48-4591-8885-2CADC4E6875B}"/>
              </a:ext>
            </a:extLst>
          </p:cNvPr>
          <p:cNvSpPr txBox="1"/>
          <p:nvPr/>
        </p:nvSpPr>
        <p:spPr>
          <a:xfrm>
            <a:off x="7010400" y="7200900"/>
            <a:ext cx="1769464" cy="622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20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</a:t>
            </a:r>
            <a:endParaRPr lang="en-US" sz="2000" spc="116" dirty="0">
              <a:solidFill>
                <a:srgbClr val="CD919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AEE1617-0C39-4F3F-AB9D-71D132AB992F}"/>
              </a:ext>
            </a:extLst>
          </p:cNvPr>
          <p:cNvCxnSpPr/>
          <p:nvPr/>
        </p:nvCxnSpPr>
        <p:spPr>
          <a:xfrm>
            <a:off x="5562600" y="6972300"/>
            <a:ext cx="1447800" cy="540095"/>
          </a:xfrm>
          <a:prstGeom prst="straightConnector1">
            <a:avLst/>
          </a:prstGeom>
          <a:ln w="28575">
            <a:solidFill>
              <a:srgbClr val="E3B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>
            <a:extLst>
              <a:ext uri="{FF2B5EF4-FFF2-40B4-BE49-F238E27FC236}">
                <a16:creationId xmlns:a16="http://schemas.microsoft.com/office/drawing/2014/main" id="{438ED4B9-A8DF-442F-8DE7-9F244762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418" y="4182051"/>
            <a:ext cx="6746982" cy="49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74A1A9-821D-4624-83C6-3CBABB2E058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2"/>
          <a:stretch/>
        </p:blipFill>
        <p:spPr bwMode="auto">
          <a:xfrm>
            <a:off x="4457700" y="2903221"/>
            <a:ext cx="9372600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</p:spTree>
    <p:extLst>
      <p:ext uri="{BB962C8B-B14F-4D97-AF65-F5344CB8AC3E}">
        <p14:creationId xmlns:p14="http://schemas.microsoft.com/office/powerpoint/2010/main" val="21600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6B398D-EF25-4371-B618-E926FDBD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66" y="5981701"/>
            <a:ext cx="8678486" cy="156231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67BC37-071A-49C4-99CF-9CE8E71676F3}"/>
              </a:ext>
            </a:extLst>
          </p:cNvPr>
          <p:cNvSpPr/>
          <p:nvPr/>
        </p:nvSpPr>
        <p:spPr>
          <a:xfrm>
            <a:off x="7813766" y="6362701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59F323-E713-4FBC-ABC2-BE78F282368C}"/>
              </a:ext>
            </a:extLst>
          </p:cNvPr>
          <p:cNvSpPr/>
          <p:nvPr/>
        </p:nvSpPr>
        <p:spPr>
          <a:xfrm>
            <a:off x="7813766" y="6681652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BD75D-1491-4C14-9051-59A2EB1166D3}"/>
              </a:ext>
            </a:extLst>
          </p:cNvPr>
          <p:cNvSpPr/>
          <p:nvPr/>
        </p:nvSpPr>
        <p:spPr>
          <a:xfrm>
            <a:off x="7807235" y="6998535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2012FF-55B1-4F3E-9D30-3DB325D8C928}"/>
              </a:ext>
            </a:extLst>
          </p:cNvPr>
          <p:cNvSpPr/>
          <p:nvPr/>
        </p:nvSpPr>
        <p:spPr>
          <a:xfrm>
            <a:off x="10937966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EABD9F-D085-4EC2-A8F8-4B95DF40F883}"/>
              </a:ext>
            </a:extLst>
          </p:cNvPr>
          <p:cNvSpPr/>
          <p:nvPr/>
        </p:nvSpPr>
        <p:spPr>
          <a:xfrm>
            <a:off x="11623766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F998EE-8908-4A40-BC36-A255397B7FB2}"/>
              </a:ext>
            </a:extLst>
          </p:cNvPr>
          <p:cNvSpPr/>
          <p:nvPr/>
        </p:nvSpPr>
        <p:spPr>
          <a:xfrm>
            <a:off x="12264935" y="6139324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F3C1F0-FDD9-4C85-9852-7CB923189F6D}"/>
              </a:ext>
            </a:extLst>
          </p:cNvPr>
          <p:cNvSpPr/>
          <p:nvPr/>
        </p:nvSpPr>
        <p:spPr>
          <a:xfrm>
            <a:off x="12905710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30D04B1D-7246-4C30-BCC3-68C77D4B7ADA}"/>
                  </a:ext>
                </a:extLst>
              </p:cNvPr>
              <p:cNvSpPr txBox="1"/>
              <p:nvPr/>
            </p:nvSpPr>
            <p:spPr>
              <a:xfrm>
                <a:off x="5070566" y="7277101"/>
                <a:ext cx="9125476" cy="17549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5853"/>
                  </a:lnSpc>
                </a:pPr>
                <a:r>
                  <a:rPr lang="en-US" altLang="zh-TW" sz="2800" spc="116" dirty="0">
                    <a:latin typeface="+mj-lt"/>
                  </a:rPr>
                  <a:t>     dim=0                     dim=1                      dim=2</a:t>
                </a:r>
              </a:p>
              <a:p>
                <a:r>
                  <a:rPr lang="en-US" altLang="zh-TW" sz="2800" spc="116" dirty="0">
                    <a:latin typeface="+mj-lt"/>
                  </a:rPr>
                  <a:t>C=3</a:t>
                </a:r>
                <a14:m>
                  <m:oMath xmlns:m="http://schemas.openxmlformats.org/officeDocument/2006/math">
                    <m:r>
                      <a:rPr lang="en-US" altLang="zh-TW" sz="2800" i="1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800" spc="116" dirty="0">
                    <a:latin typeface="+mj-lt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TW" sz="2800" i="1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 b="0" i="0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bit</m:t>
                    </m:r>
                  </m:oMath>
                </a14:m>
                <a:endParaRPr lang="en-US" altLang="zh-TW" sz="2800" spc="116" dirty="0">
                  <a:latin typeface="+mj-lt"/>
                </a:endParaRPr>
              </a:p>
              <a:p>
                <a:pPr algn="ctr">
                  <a:lnSpc>
                    <a:spcPts val="5853"/>
                  </a:lnSpc>
                </a:pPr>
                <a:endParaRPr lang="en-US" sz="2800" spc="116" dirty="0">
                  <a:solidFill>
                    <a:srgbClr val="CD9191"/>
                  </a:solidFill>
                  <a:latin typeface="Sifonn"/>
                </a:endParaRPr>
              </a:p>
            </p:txBody>
          </p:sp>
        </mc:Choice>
        <mc:Fallback xmlns="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30D04B1D-7246-4C30-BCC3-68C77D4B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66" y="7277101"/>
                <a:ext cx="9125476" cy="1754968"/>
              </a:xfrm>
              <a:prstGeom prst="rect">
                <a:avLst/>
              </a:prstGeom>
              <a:blipFill>
                <a:blip r:embed="rId4"/>
                <a:stretch>
                  <a:fillRect l="-2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E28FF23-5D74-4A86-BD86-37C282316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902" y="2265787"/>
            <a:ext cx="8869287" cy="33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Time &amp; Utilization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51AA154-5D7C-4CC8-AFB5-313886BC0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72325"/>
              </p:ext>
            </p:extLst>
          </p:nvPr>
        </p:nvGraphicFramePr>
        <p:xfrm>
          <a:off x="2387123" y="2445861"/>
          <a:ext cx="13513754" cy="640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4554">
                  <a:extLst>
                    <a:ext uri="{9D8B030D-6E8A-4147-A177-3AD203B41FA5}">
                      <a16:colId xmlns:a16="http://schemas.microsoft.com/office/drawing/2014/main" val="3424858105"/>
                    </a:ext>
                  </a:extLst>
                </a:gridCol>
                <a:gridCol w="3304554">
                  <a:extLst>
                    <a:ext uri="{9D8B030D-6E8A-4147-A177-3AD203B41FA5}">
                      <a16:colId xmlns:a16="http://schemas.microsoft.com/office/drawing/2014/main" val="1816562209"/>
                    </a:ext>
                  </a:extLst>
                </a:gridCol>
                <a:gridCol w="3452323">
                  <a:extLst>
                    <a:ext uri="{9D8B030D-6E8A-4147-A177-3AD203B41FA5}">
                      <a16:colId xmlns:a16="http://schemas.microsoft.com/office/drawing/2014/main" val="1129797309"/>
                    </a:ext>
                  </a:extLst>
                </a:gridCol>
                <a:gridCol w="3452323">
                  <a:extLst>
                    <a:ext uri="{9D8B030D-6E8A-4147-A177-3AD203B41FA5}">
                      <a16:colId xmlns:a16="http://schemas.microsoft.com/office/drawing/2014/main" val="136228936"/>
                    </a:ext>
                  </a:extLst>
                </a:gridCol>
              </a:tblGrid>
              <a:tr h="800120"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mmult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Original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Unroll and array partition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29979"/>
                  </a:ext>
                </a:extLst>
              </a:tr>
              <a:tr h="800120">
                <a:tc rowSpan="3"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Software emulation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70.6691ms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65.903ms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513392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0.52ms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0.48ms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815889"/>
                  </a:ext>
                </a:extLst>
              </a:tr>
              <a:tr h="4000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CU utilization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0.469ms (86%)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0.426ms (87%)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135629"/>
                  </a:ext>
                </a:extLst>
              </a:tr>
              <a:tr h="800120">
                <a:tc rowSpan="3"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Hardware emulation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43069ms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42703.5ms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278196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0.022ms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0.01ms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53599"/>
                  </a:ext>
                </a:extLst>
              </a:tr>
              <a:tr h="4000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CU utilization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0.018ms (84%)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0.004ms (69%)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909383"/>
                  </a:ext>
                </a:extLst>
              </a:tr>
              <a:tr h="800120">
                <a:tc rowSpan="2"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Hardware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5674.54ms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4926.1201ms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247354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0.35ms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0.028ms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48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4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Question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AB4068-02B0-4E76-9581-BDABC7DD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55" y="3009900"/>
            <a:ext cx="9060580" cy="6583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4AE72393-D281-417D-84E1-C56C72B25D72}"/>
                  </a:ext>
                </a:extLst>
              </p:cNvPr>
              <p:cNvSpPr txBox="1"/>
              <p:nvPr/>
            </p:nvSpPr>
            <p:spPr>
              <a:xfrm>
                <a:off x="2438400" y="2248296"/>
                <a:ext cx="11963400" cy="447738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r>
                  <a:rPr lang="en-US" sz="2988" spc="179" dirty="0">
                    <a:solidFill>
                      <a:srgbClr val="222222"/>
                    </a:solidFill>
                  </a:rPr>
                  <a:t>How many cycles does it take to use a systolic array to complete the A[3][4]</a:t>
                </a:r>
                <a14:m>
                  <m:oMath xmlns:m="http://schemas.openxmlformats.org/officeDocument/2006/math">
                    <m:r>
                      <a:rPr lang="en-US" sz="2988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988" b="0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988" b="0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[4][4]</m:t>
                    </m:r>
                  </m:oMath>
                </a14:m>
                <a:r>
                  <a:rPr lang="en-US" sz="2988" spc="179" dirty="0">
                    <a:solidFill>
                      <a:srgbClr val="222222"/>
                    </a:solidFill>
                  </a:rPr>
                  <a:t> operation?</a:t>
                </a:r>
                <a:endParaRPr lang="en-US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zh-TW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altLang="zh-TW" sz="32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zh-TW" altLang="zh-TW" sz="3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sz="2988" spc="179" dirty="0">
                  <a:solidFill>
                    <a:srgbClr val="222222"/>
                  </a:solidFill>
                </a:endParaRPr>
              </a:p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endParaRPr lang="en-US" sz="2988" spc="179" dirty="0">
                  <a:solidFill>
                    <a:srgbClr val="222222"/>
                  </a:solidFill>
                </a:endParaRPr>
              </a:p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endParaRPr lang="en-US" sz="2988" spc="179" dirty="0">
                  <a:solidFill>
                    <a:srgbClr val="222222"/>
                  </a:solidFill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4AE72393-D281-417D-84E1-C56C72B2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48296"/>
                <a:ext cx="11963400" cy="4477380"/>
              </a:xfrm>
              <a:prstGeom prst="rect">
                <a:avLst/>
              </a:prstGeom>
              <a:blipFill>
                <a:blip r:embed="rId3"/>
                <a:stretch>
                  <a:fillRect l="-815" t="-2044" r="-7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9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249</Words>
  <Application>Microsoft Office PowerPoint</Application>
  <PresentationFormat>自訂</PresentationFormat>
  <Paragraphs>92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Times New Roman</vt:lpstr>
      <vt:lpstr>Sifonn</vt:lpstr>
      <vt:lpstr>Wingdings</vt:lpstr>
      <vt:lpstr>Calibri</vt:lpstr>
      <vt:lpstr>Cambria Math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李冠霈</cp:lastModifiedBy>
  <cp:revision>21</cp:revision>
  <dcterms:created xsi:type="dcterms:W3CDTF">2006-08-16T00:00:00Z</dcterms:created>
  <dcterms:modified xsi:type="dcterms:W3CDTF">2022-03-27T07:32:25Z</dcterms:modified>
  <dc:identifier>DADvTq7zOBQ</dc:identifier>
</cp:coreProperties>
</file>