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2d627de2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2d627de2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591d0d2a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591d0d2a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potential methods of interaction include: clickndrag the third control pt</a:t>
            </a:r>
            <a:endParaRPr/>
          </a:p>
          <a:p>
            <a:pPr indent="0" lvl="0" marL="0" rtl="0" algn="l">
              <a:spcBef>
                <a:spcPts val="0"/>
              </a:spcBef>
              <a:spcAft>
                <a:spcPts val="0"/>
              </a:spcAft>
              <a:buNone/>
            </a:pPr>
            <a:r>
              <a:rPr lang="en"/>
              <a:t>Other things to keep in mind: how use can input a range for parameters for batch sim</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2d627de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2d627de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2d627de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2d627de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2d627de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2d627de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2d627de2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2d627de2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42322a8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42322a8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42322a8a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42322a8a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msh.info/"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5.jpg"/><Relationship Id="rId5"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Automated Training Data Generation for Geometrical Machine Learning</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Final-Goal Calibration Presentation</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Team: nullPointer</a:t>
            </a:r>
            <a:endParaRPr/>
          </a:p>
          <a:p>
            <a:pPr indent="0" lvl="0" marL="0" rtl="0" algn="l">
              <a:spcBef>
                <a:spcPts val="0"/>
              </a:spcBef>
              <a:spcAft>
                <a:spcPts val="0"/>
              </a:spcAft>
              <a:buNone/>
            </a:pPr>
            <a:r>
              <a:rPr lang="en"/>
              <a:t>Team member: Allen Jiang, Bryant Porras, </a:t>
            </a:r>
            <a:r>
              <a:rPr lang="en"/>
              <a:t>Kuanren Qian, </a:t>
            </a:r>
            <a:r>
              <a:rPr lang="en"/>
              <a:t>Shu You, Vimalesh Vasu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4827825" y="297600"/>
            <a:ext cx="3328500" cy="4500300"/>
          </a:xfrm>
          <a:prstGeom prst="roundRect">
            <a:avLst>
              <a:gd fmla="val 7909"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783575" y="1123800"/>
            <a:ext cx="2370900" cy="3597900"/>
          </a:xfrm>
          <a:prstGeom prst="roundRect">
            <a:avLst>
              <a:gd fmla="val 7909"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progress (~70%)</a:t>
            </a:r>
            <a:endParaRPr/>
          </a:p>
        </p:txBody>
      </p:sp>
      <p:sp>
        <p:nvSpPr>
          <p:cNvPr id="63" name="Google Shape;63;p14"/>
          <p:cNvSpPr/>
          <p:nvPr/>
        </p:nvSpPr>
        <p:spPr>
          <a:xfrm>
            <a:off x="967775" y="1674325"/>
            <a:ext cx="2002500" cy="354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Mesh generation (</a:t>
            </a:r>
            <a:r>
              <a:rPr lang="en" strike="sngStrike">
                <a:solidFill>
                  <a:srgbClr val="980000"/>
                </a:solidFill>
              </a:rPr>
              <a:t>3D</a:t>
            </a:r>
            <a:r>
              <a:rPr lang="en"/>
              <a:t>)</a:t>
            </a:r>
            <a:endParaRPr/>
          </a:p>
        </p:txBody>
      </p:sp>
      <p:sp>
        <p:nvSpPr>
          <p:cNvPr id="64" name="Google Shape;64;p14"/>
          <p:cNvSpPr/>
          <p:nvPr/>
        </p:nvSpPr>
        <p:spPr>
          <a:xfrm>
            <a:off x="967775" y="2519900"/>
            <a:ext cx="2002500" cy="354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CFD simulation (</a:t>
            </a:r>
            <a:r>
              <a:rPr lang="en" strike="sngStrike">
                <a:solidFill>
                  <a:srgbClr val="980000"/>
                </a:solidFill>
              </a:rPr>
              <a:t>3D</a:t>
            </a:r>
            <a:r>
              <a:rPr lang="en"/>
              <a:t>)</a:t>
            </a:r>
            <a:endParaRPr/>
          </a:p>
        </p:txBody>
      </p:sp>
      <p:sp>
        <p:nvSpPr>
          <p:cNvPr id="65" name="Google Shape;65;p14"/>
          <p:cNvSpPr/>
          <p:nvPr/>
        </p:nvSpPr>
        <p:spPr>
          <a:xfrm>
            <a:off x="967775" y="3365475"/>
            <a:ext cx="2002500" cy="354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Batch simulation</a:t>
            </a:r>
            <a:endParaRPr/>
          </a:p>
        </p:txBody>
      </p:sp>
      <p:sp>
        <p:nvSpPr>
          <p:cNvPr id="66" name="Google Shape;66;p14"/>
          <p:cNvSpPr/>
          <p:nvPr/>
        </p:nvSpPr>
        <p:spPr>
          <a:xfrm>
            <a:off x="967775" y="4211050"/>
            <a:ext cx="2002500" cy="354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GUI visualization</a:t>
            </a:r>
            <a:endParaRPr/>
          </a:p>
        </p:txBody>
      </p:sp>
      <p:sp>
        <p:nvSpPr>
          <p:cNvPr id="67" name="Google Shape;67;p14"/>
          <p:cNvSpPr/>
          <p:nvPr/>
        </p:nvSpPr>
        <p:spPr>
          <a:xfrm>
            <a:off x="5482550" y="1690663"/>
            <a:ext cx="2002500" cy="354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Mesh generation (2D)</a:t>
            </a:r>
            <a:endParaRPr/>
          </a:p>
        </p:txBody>
      </p:sp>
      <p:sp>
        <p:nvSpPr>
          <p:cNvPr id="68" name="Google Shape;68;p14"/>
          <p:cNvSpPr/>
          <p:nvPr/>
        </p:nvSpPr>
        <p:spPr>
          <a:xfrm>
            <a:off x="4936700" y="3381825"/>
            <a:ext cx="3094200" cy="4746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Generate and run batch simulation (</a:t>
            </a:r>
            <a:r>
              <a:rPr lang="en">
                <a:solidFill>
                  <a:schemeClr val="accent1"/>
                </a:solidFill>
              </a:rPr>
              <a:t>axis-symmetry</a:t>
            </a:r>
            <a:r>
              <a:rPr lang="en"/>
              <a:t>)</a:t>
            </a:r>
            <a:endParaRPr/>
          </a:p>
        </p:txBody>
      </p:sp>
      <p:sp>
        <p:nvSpPr>
          <p:cNvPr id="69" name="Google Shape;69;p14"/>
          <p:cNvSpPr/>
          <p:nvPr/>
        </p:nvSpPr>
        <p:spPr>
          <a:xfrm>
            <a:off x="5482550" y="4347088"/>
            <a:ext cx="2002500" cy="354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GUI visualization</a:t>
            </a:r>
            <a:endParaRPr/>
          </a:p>
        </p:txBody>
      </p:sp>
      <p:sp>
        <p:nvSpPr>
          <p:cNvPr id="70" name="Google Shape;70;p14"/>
          <p:cNvSpPr/>
          <p:nvPr/>
        </p:nvSpPr>
        <p:spPr>
          <a:xfrm>
            <a:off x="5482550" y="845088"/>
            <a:ext cx="2002500" cy="354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Clickdraw Interface</a:t>
            </a:r>
            <a:endParaRPr>
              <a:solidFill>
                <a:schemeClr val="accent1"/>
              </a:solidFill>
            </a:endParaRPr>
          </a:p>
        </p:txBody>
      </p:sp>
      <p:sp>
        <p:nvSpPr>
          <p:cNvPr id="71" name="Google Shape;71;p14"/>
          <p:cNvSpPr/>
          <p:nvPr/>
        </p:nvSpPr>
        <p:spPr>
          <a:xfrm>
            <a:off x="5482550" y="2536238"/>
            <a:ext cx="2002500" cy="354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Mesh Display</a:t>
            </a:r>
            <a:endParaRPr>
              <a:solidFill>
                <a:schemeClr val="accent1"/>
              </a:solidFill>
            </a:endParaRPr>
          </a:p>
        </p:txBody>
      </p:sp>
      <p:cxnSp>
        <p:nvCxnSpPr>
          <p:cNvPr id="72" name="Google Shape;72;p14"/>
          <p:cNvCxnSpPr>
            <a:stCxn id="63" idx="2"/>
            <a:endCxn id="64" idx="0"/>
          </p:cNvCxnSpPr>
          <p:nvPr/>
        </p:nvCxnSpPr>
        <p:spPr>
          <a:xfrm>
            <a:off x="1969025" y="2029225"/>
            <a:ext cx="0" cy="490800"/>
          </a:xfrm>
          <a:prstGeom prst="straightConnector1">
            <a:avLst/>
          </a:prstGeom>
          <a:noFill/>
          <a:ln cap="flat" cmpd="sng" w="19050">
            <a:solidFill>
              <a:schemeClr val="accent2"/>
            </a:solidFill>
            <a:prstDash val="solid"/>
            <a:round/>
            <a:headEnd len="med" w="med" type="none"/>
            <a:tailEnd len="med" w="med" type="triangle"/>
          </a:ln>
        </p:spPr>
      </p:cxnSp>
      <p:cxnSp>
        <p:nvCxnSpPr>
          <p:cNvPr id="73" name="Google Shape;73;p14"/>
          <p:cNvCxnSpPr>
            <a:stCxn id="64" idx="2"/>
            <a:endCxn id="65" idx="0"/>
          </p:cNvCxnSpPr>
          <p:nvPr/>
        </p:nvCxnSpPr>
        <p:spPr>
          <a:xfrm>
            <a:off x="1969025" y="2874800"/>
            <a:ext cx="0" cy="490800"/>
          </a:xfrm>
          <a:prstGeom prst="straightConnector1">
            <a:avLst/>
          </a:prstGeom>
          <a:noFill/>
          <a:ln cap="flat" cmpd="sng" w="19050">
            <a:solidFill>
              <a:schemeClr val="accent2"/>
            </a:solidFill>
            <a:prstDash val="solid"/>
            <a:round/>
            <a:headEnd len="med" w="med" type="none"/>
            <a:tailEnd len="med" w="med" type="triangle"/>
          </a:ln>
        </p:spPr>
      </p:cxnSp>
      <p:cxnSp>
        <p:nvCxnSpPr>
          <p:cNvPr id="74" name="Google Shape;74;p14"/>
          <p:cNvCxnSpPr>
            <a:stCxn id="65" idx="2"/>
            <a:endCxn id="66" idx="0"/>
          </p:cNvCxnSpPr>
          <p:nvPr/>
        </p:nvCxnSpPr>
        <p:spPr>
          <a:xfrm>
            <a:off x="1969025" y="3720375"/>
            <a:ext cx="0" cy="490800"/>
          </a:xfrm>
          <a:prstGeom prst="straightConnector1">
            <a:avLst/>
          </a:prstGeom>
          <a:noFill/>
          <a:ln cap="flat" cmpd="sng" w="19050">
            <a:solidFill>
              <a:schemeClr val="accent2"/>
            </a:solidFill>
            <a:prstDash val="solid"/>
            <a:round/>
            <a:headEnd len="med" w="med" type="none"/>
            <a:tailEnd len="med" w="med" type="triangle"/>
          </a:ln>
        </p:spPr>
      </p:cxnSp>
      <p:cxnSp>
        <p:nvCxnSpPr>
          <p:cNvPr id="75" name="Google Shape;75;p14"/>
          <p:cNvCxnSpPr>
            <a:stCxn id="70" idx="2"/>
            <a:endCxn id="67" idx="0"/>
          </p:cNvCxnSpPr>
          <p:nvPr/>
        </p:nvCxnSpPr>
        <p:spPr>
          <a:xfrm>
            <a:off x="6483800" y="1199988"/>
            <a:ext cx="0" cy="490800"/>
          </a:xfrm>
          <a:prstGeom prst="straightConnector1">
            <a:avLst/>
          </a:prstGeom>
          <a:noFill/>
          <a:ln cap="flat" cmpd="sng" w="19050">
            <a:solidFill>
              <a:schemeClr val="accent2"/>
            </a:solidFill>
            <a:prstDash val="solid"/>
            <a:round/>
            <a:headEnd len="med" w="med" type="none"/>
            <a:tailEnd len="med" w="med" type="triangle"/>
          </a:ln>
        </p:spPr>
      </p:cxnSp>
      <p:cxnSp>
        <p:nvCxnSpPr>
          <p:cNvPr id="76" name="Google Shape;76;p14"/>
          <p:cNvCxnSpPr>
            <a:stCxn id="67" idx="2"/>
            <a:endCxn id="71" idx="0"/>
          </p:cNvCxnSpPr>
          <p:nvPr/>
        </p:nvCxnSpPr>
        <p:spPr>
          <a:xfrm>
            <a:off x="6483800" y="2045563"/>
            <a:ext cx="0" cy="490800"/>
          </a:xfrm>
          <a:prstGeom prst="straightConnector1">
            <a:avLst/>
          </a:prstGeom>
          <a:noFill/>
          <a:ln cap="flat" cmpd="sng" w="19050">
            <a:solidFill>
              <a:schemeClr val="accent2"/>
            </a:solidFill>
            <a:prstDash val="solid"/>
            <a:round/>
            <a:headEnd len="med" w="med" type="none"/>
            <a:tailEnd len="med" w="med" type="triangle"/>
          </a:ln>
        </p:spPr>
      </p:cxnSp>
      <p:cxnSp>
        <p:nvCxnSpPr>
          <p:cNvPr id="77" name="Google Shape;77;p14"/>
          <p:cNvCxnSpPr>
            <a:stCxn id="71" idx="2"/>
            <a:endCxn id="68" idx="0"/>
          </p:cNvCxnSpPr>
          <p:nvPr/>
        </p:nvCxnSpPr>
        <p:spPr>
          <a:xfrm>
            <a:off x="6483800" y="2891138"/>
            <a:ext cx="0" cy="490800"/>
          </a:xfrm>
          <a:prstGeom prst="straightConnector1">
            <a:avLst/>
          </a:prstGeom>
          <a:noFill/>
          <a:ln cap="flat" cmpd="sng" w="19050">
            <a:solidFill>
              <a:schemeClr val="accent2"/>
            </a:solidFill>
            <a:prstDash val="solid"/>
            <a:round/>
            <a:headEnd len="med" w="med" type="none"/>
            <a:tailEnd len="med" w="med" type="triangle"/>
          </a:ln>
        </p:spPr>
      </p:cxnSp>
      <p:cxnSp>
        <p:nvCxnSpPr>
          <p:cNvPr id="78" name="Google Shape;78;p14"/>
          <p:cNvCxnSpPr>
            <a:stCxn id="68" idx="2"/>
            <a:endCxn id="69" idx="0"/>
          </p:cNvCxnSpPr>
          <p:nvPr/>
        </p:nvCxnSpPr>
        <p:spPr>
          <a:xfrm>
            <a:off x="6483800" y="3856425"/>
            <a:ext cx="0" cy="490800"/>
          </a:xfrm>
          <a:prstGeom prst="straightConnector1">
            <a:avLst/>
          </a:prstGeom>
          <a:noFill/>
          <a:ln cap="flat" cmpd="sng" w="19050">
            <a:solidFill>
              <a:schemeClr val="accent2"/>
            </a:solidFill>
            <a:prstDash val="solid"/>
            <a:round/>
            <a:headEnd len="med" w="med" type="none"/>
            <a:tailEnd len="med" w="med" type="triangle"/>
          </a:ln>
        </p:spPr>
      </p:cxnSp>
      <p:sp>
        <p:nvSpPr>
          <p:cNvPr id="79" name="Google Shape;79;p14"/>
          <p:cNvSpPr txBox="1"/>
          <p:nvPr>
            <p:ph idx="1" type="body"/>
          </p:nvPr>
        </p:nvSpPr>
        <p:spPr>
          <a:xfrm>
            <a:off x="1280975" y="1174050"/>
            <a:ext cx="1376100" cy="3903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1200"/>
              </a:spcAft>
              <a:buNone/>
            </a:pPr>
            <a:r>
              <a:rPr lang="en" sz="1400">
                <a:solidFill>
                  <a:schemeClr val="accent2"/>
                </a:solidFill>
              </a:rPr>
              <a:t>Old Pipeline</a:t>
            </a:r>
            <a:endParaRPr sz="1400">
              <a:solidFill>
                <a:schemeClr val="accent2"/>
              </a:solidFill>
            </a:endParaRPr>
          </a:p>
        </p:txBody>
      </p:sp>
      <p:sp>
        <p:nvSpPr>
          <p:cNvPr id="80" name="Google Shape;80;p14"/>
          <p:cNvSpPr txBox="1"/>
          <p:nvPr>
            <p:ph idx="1" type="body"/>
          </p:nvPr>
        </p:nvSpPr>
        <p:spPr>
          <a:xfrm>
            <a:off x="5658300" y="297600"/>
            <a:ext cx="17412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1400">
                <a:solidFill>
                  <a:schemeClr val="accent2"/>
                </a:solidFill>
              </a:rPr>
              <a:t>Updated Pipeline</a:t>
            </a:r>
            <a:endParaRPr sz="1400">
              <a:solidFill>
                <a:schemeClr val="accent2"/>
              </a:solidFill>
            </a:endParaRPr>
          </a:p>
        </p:txBody>
      </p:sp>
      <p:sp>
        <p:nvSpPr>
          <p:cNvPr id="81" name="Google Shape;81;p14"/>
          <p:cNvSpPr txBox="1"/>
          <p:nvPr/>
        </p:nvSpPr>
        <p:spPr>
          <a:xfrm>
            <a:off x="8156325" y="3442125"/>
            <a:ext cx="91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5"/>
                </a:solidFill>
              </a:rPr>
              <a:t>Completed</a:t>
            </a:r>
            <a:endParaRPr sz="1100">
              <a:solidFill>
                <a:schemeClr val="accent5"/>
              </a:solidFill>
            </a:endParaRPr>
          </a:p>
        </p:txBody>
      </p:sp>
      <p:sp>
        <p:nvSpPr>
          <p:cNvPr id="82" name="Google Shape;82;p14"/>
          <p:cNvSpPr txBox="1"/>
          <p:nvPr/>
        </p:nvSpPr>
        <p:spPr>
          <a:xfrm>
            <a:off x="8156325" y="1691125"/>
            <a:ext cx="91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5"/>
                </a:solidFill>
              </a:rPr>
              <a:t>Completed</a:t>
            </a:r>
            <a:endParaRPr sz="1100">
              <a:solidFill>
                <a:schemeClr val="accent5"/>
              </a:solidFill>
            </a:endParaRPr>
          </a:p>
        </p:txBody>
      </p:sp>
      <p:sp>
        <p:nvSpPr>
          <p:cNvPr id="83" name="Google Shape;83;p14"/>
          <p:cNvSpPr txBox="1"/>
          <p:nvPr/>
        </p:nvSpPr>
        <p:spPr>
          <a:xfrm>
            <a:off x="8196525" y="4262950"/>
            <a:ext cx="917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Work in progress</a:t>
            </a:r>
            <a:endParaRPr sz="1100">
              <a:solidFill>
                <a:schemeClr val="accent4"/>
              </a:solidFill>
            </a:endParaRPr>
          </a:p>
        </p:txBody>
      </p:sp>
      <p:sp>
        <p:nvSpPr>
          <p:cNvPr id="84" name="Google Shape;84;p14"/>
          <p:cNvSpPr txBox="1"/>
          <p:nvPr/>
        </p:nvSpPr>
        <p:spPr>
          <a:xfrm>
            <a:off x="8156325" y="2452100"/>
            <a:ext cx="917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Work in progress</a:t>
            </a:r>
            <a:endParaRPr sz="1100">
              <a:solidFill>
                <a:schemeClr val="accent4"/>
              </a:solidFill>
            </a:endParaRPr>
          </a:p>
        </p:txBody>
      </p:sp>
      <p:sp>
        <p:nvSpPr>
          <p:cNvPr id="85" name="Google Shape;85;p14"/>
          <p:cNvSpPr txBox="1"/>
          <p:nvPr/>
        </p:nvSpPr>
        <p:spPr>
          <a:xfrm>
            <a:off x="8196525" y="796225"/>
            <a:ext cx="917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Work in progress</a:t>
            </a:r>
            <a:endParaRPr sz="1100">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Clickdraw (Work in progress)</a:t>
            </a:r>
            <a:endParaRPr/>
          </a:p>
        </p:txBody>
      </p:sp>
      <p:sp>
        <p:nvSpPr>
          <p:cNvPr id="91" name="Google Shape;91;p15"/>
          <p:cNvSpPr txBox="1"/>
          <p:nvPr>
            <p:ph idx="1" type="body"/>
          </p:nvPr>
        </p:nvSpPr>
        <p:spPr>
          <a:xfrm>
            <a:off x="311700" y="1152475"/>
            <a:ext cx="5116800" cy="37101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Present a interface for the user to create their own mesh, by interactively adjusting the parameters which define the </a:t>
            </a:r>
            <a:r>
              <a:rPr lang="en"/>
              <a:t>vacuum</a:t>
            </a:r>
            <a:r>
              <a:rPr lang="en"/>
              <a:t> nozzle </a:t>
            </a:r>
            <a:endParaRPr/>
          </a:p>
          <a:p>
            <a:pPr indent="-334327" lvl="0" marL="457200" rtl="0" algn="l">
              <a:spcBef>
                <a:spcPts val="0"/>
              </a:spcBef>
              <a:spcAft>
                <a:spcPts val="0"/>
              </a:spcAft>
              <a:buSzPct val="100000"/>
              <a:buChar char="-"/>
            </a:pPr>
            <a:r>
              <a:rPr lang="en"/>
              <a:t>Method of interaction (at the moment) is to define the end control points for the arcs which make nozzle mesh, and user inputs the remaining control point, and user clicks to confirm final mesh</a:t>
            </a:r>
            <a:endParaRPr/>
          </a:p>
          <a:p>
            <a:pPr indent="-334327" lvl="0" marL="457200" rtl="0" algn="l">
              <a:spcBef>
                <a:spcPts val="0"/>
              </a:spcBef>
              <a:spcAft>
                <a:spcPts val="0"/>
              </a:spcAft>
              <a:buSzPct val="100000"/>
              <a:buChar char="-"/>
            </a:pPr>
            <a:r>
              <a:rPr lang="en"/>
              <a:t>Will also include a scale to show user what the actual dimensions of the nozzle are</a:t>
            </a:r>
            <a:endParaRPr/>
          </a:p>
          <a:p>
            <a:pPr indent="-334327" lvl="0" marL="457200" rtl="0" algn="l">
              <a:spcBef>
                <a:spcPts val="0"/>
              </a:spcBef>
              <a:spcAft>
                <a:spcPts val="0"/>
              </a:spcAft>
              <a:buSzPct val="100000"/>
              <a:buChar char="-"/>
            </a:pPr>
            <a:r>
              <a:rPr lang="en"/>
              <a:t>May choose to include additional adjustable parameters</a:t>
            </a:r>
            <a:endParaRPr/>
          </a:p>
          <a:p>
            <a:pPr indent="-334327" lvl="0" marL="457200" rtl="0" algn="l">
              <a:spcBef>
                <a:spcPts val="0"/>
              </a:spcBef>
              <a:spcAft>
                <a:spcPts val="0"/>
              </a:spcAft>
              <a:buSzPct val="100000"/>
              <a:buChar char="-"/>
            </a:pPr>
            <a:r>
              <a:rPr lang="en"/>
              <a:t>Expected to be completed </a:t>
            </a:r>
            <a:endParaRPr/>
          </a:p>
        </p:txBody>
      </p:sp>
      <p:sp>
        <p:nvSpPr>
          <p:cNvPr id="92" name="Google Shape;92;p15"/>
          <p:cNvSpPr/>
          <p:nvPr/>
        </p:nvSpPr>
        <p:spPr>
          <a:xfrm>
            <a:off x="6110225" y="1097013"/>
            <a:ext cx="2106975" cy="2534431"/>
          </a:xfrm>
          <a:custGeom>
            <a:rect b="b" l="l" r="r" t="t"/>
            <a:pathLst>
              <a:path extrusionOk="0" h="47528" w="84279">
                <a:moveTo>
                  <a:pt x="0" y="17594"/>
                </a:moveTo>
                <a:cubicBezTo>
                  <a:pt x="5619" y="14785"/>
                  <a:pt x="27102" y="-3641"/>
                  <a:pt x="33712" y="738"/>
                </a:cubicBezTo>
                <a:cubicBezTo>
                  <a:pt x="40322" y="5117"/>
                  <a:pt x="31233" y="36515"/>
                  <a:pt x="39661" y="43869"/>
                </a:cubicBezTo>
                <a:cubicBezTo>
                  <a:pt x="48089" y="51223"/>
                  <a:pt x="76843" y="44696"/>
                  <a:pt x="84279" y="44861"/>
                </a:cubicBezTo>
              </a:path>
            </a:pathLst>
          </a:custGeom>
          <a:noFill/>
          <a:ln cap="flat" cmpd="sng" w="9525">
            <a:solidFill>
              <a:srgbClr val="FF0000"/>
            </a:solidFill>
            <a:prstDash val="solid"/>
            <a:round/>
            <a:headEnd len="med" w="med" type="none"/>
            <a:tailEnd len="med" w="med" type="none"/>
          </a:ln>
        </p:spPr>
      </p:sp>
      <p:cxnSp>
        <p:nvCxnSpPr>
          <p:cNvPr id="93" name="Google Shape;93;p15"/>
          <p:cNvCxnSpPr/>
          <p:nvPr/>
        </p:nvCxnSpPr>
        <p:spPr>
          <a:xfrm flipH="1">
            <a:off x="7014875" y="495750"/>
            <a:ext cx="1053600" cy="520500"/>
          </a:xfrm>
          <a:prstGeom prst="straightConnector1">
            <a:avLst/>
          </a:prstGeom>
          <a:noFill/>
          <a:ln cap="flat" cmpd="sng" w="9525">
            <a:solidFill>
              <a:srgbClr val="FFFFFF"/>
            </a:solidFill>
            <a:prstDash val="solid"/>
            <a:round/>
            <a:headEnd len="med" w="med" type="none"/>
            <a:tailEnd len="med" w="med" type="triangle"/>
          </a:ln>
        </p:spPr>
      </p:cxnSp>
      <p:cxnSp>
        <p:nvCxnSpPr>
          <p:cNvPr id="94" name="Google Shape;94;p15"/>
          <p:cNvCxnSpPr/>
          <p:nvPr/>
        </p:nvCxnSpPr>
        <p:spPr>
          <a:xfrm flipH="1" rot="10800000">
            <a:off x="6556400" y="3631450"/>
            <a:ext cx="610800" cy="4290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t>
            </a:r>
            <a:r>
              <a:rPr lang="en"/>
              <a:t>Mesh generation (Completed)</a:t>
            </a:r>
            <a:endParaRPr/>
          </a:p>
        </p:txBody>
      </p:sp>
      <p:sp>
        <p:nvSpPr>
          <p:cNvPr id="100" name="Google Shape;100;p16"/>
          <p:cNvSpPr txBox="1"/>
          <p:nvPr>
            <p:ph idx="1" type="body"/>
          </p:nvPr>
        </p:nvSpPr>
        <p:spPr>
          <a:xfrm>
            <a:off x="311700" y="1592725"/>
            <a:ext cx="6092400" cy="3346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Define Geometry</a:t>
            </a:r>
            <a:endParaRPr/>
          </a:p>
          <a:p>
            <a:pPr indent="-317500" lvl="0" marL="457200" rtl="0" algn="l">
              <a:spcBef>
                <a:spcPts val="0"/>
              </a:spcBef>
              <a:spcAft>
                <a:spcPts val="0"/>
              </a:spcAft>
              <a:buSzPts val="1400"/>
              <a:buChar char="-"/>
            </a:pPr>
            <a:r>
              <a:rPr lang="en" sz="1400"/>
              <a:t>Create various nozzle shapes with user defined constraints.</a:t>
            </a:r>
            <a:endParaRPr sz="1400"/>
          </a:p>
          <a:p>
            <a:pPr indent="-317500" lvl="0" marL="457200" rtl="0" algn="l">
              <a:spcBef>
                <a:spcPts val="0"/>
              </a:spcBef>
              <a:spcAft>
                <a:spcPts val="0"/>
              </a:spcAft>
              <a:buSzPts val="1400"/>
              <a:buChar char="-"/>
            </a:pPr>
            <a:r>
              <a:rPr lang="en" sz="1400"/>
              <a:t>Nozzle wall: Bezier Curve</a:t>
            </a:r>
            <a:endParaRPr sz="1400"/>
          </a:p>
          <a:p>
            <a:pPr indent="-317500" lvl="0" marL="457200" rtl="0" algn="l">
              <a:spcBef>
                <a:spcPts val="0"/>
              </a:spcBef>
              <a:spcAft>
                <a:spcPts val="0"/>
              </a:spcAft>
              <a:buSzPts val="1400"/>
              <a:buChar char="-"/>
            </a:pPr>
            <a:r>
              <a:rPr lang="en" sz="1400"/>
              <a:t>By changing control points of Bezier curves.</a:t>
            </a:r>
            <a:endParaRPr sz="1400"/>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Generate Mesh</a:t>
            </a:r>
            <a:endParaRPr/>
          </a:p>
          <a:p>
            <a:pPr indent="-317500" lvl="0" marL="457200" rtl="0" algn="l">
              <a:spcBef>
                <a:spcPts val="0"/>
              </a:spcBef>
              <a:spcAft>
                <a:spcPts val="0"/>
              </a:spcAft>
              <a:buSzPts val="1400"/>
              <a:buChar char="-"/>
            </a:pPr>
            <a:r>
              <a:rPr lang="en" sz="1400"/>
              <a:t>Uses </a:t>
            </a:r>
            <a:r>
              <a:rPr lang="en" sz="1400" u="sng">
                <a:solidFill>
                  <a:schemeClr val="hlink"/>
                </a:solidFill>
                <a:hlinkClick r:id="rId3"/>
              </a:rPr>
              <a:t>Gmsh</a:t>
            </a:r>
            <a:r>
              <a:rPr lang="en" sz="1400"/>
              <a:t> C++ API, a popular open source mesh generator.</a:t>
            </a:r>
            <a:endParaRPr sz="1400"/>
          </a:p>
          <a:p>
            <a:pPr indent="-317500" lvl="0" marL="457200" rtl="0" algn="l">
              <a:spcBef>
                <a:spcPts val="0"/>
              </a:spcBef>
              <a:spcAft>
                <a:spcPts val="0"/>
              </a:spcAft>
              <a:buSzPts val="1400"/>
              <a:buChar char="-"/>
            </a:pPr>
            <a:r>
              <a:rPr lang="en" sz="1400"/>
              <a:t>Group and label boundary </a:t>
            </a:r>
            <a:r>
              <a:rPr lang="en" sz="1400"/>
              <a:t>conditions (for simulation in the next stage) </a:t>
            </a:r>
            <a:endParaRPr sz="1400"/>
          </a:p>
          <a:p>
            <a:pPr indent="-317500" lvl="0" marL="457200" rtl="0" algn="l">
              <a:spcBef>
                <a:spcPts val="0"/>
              </a:spcBef>
              <a:spcAft>
                <a:spcPts val="0"/>
              </a:spcAft>
              <a:buSzPts val="1400"/>
              <a:buChar char="-"/>
            </a:pPr>
            <a:r>
              <a:rPr lang="en" sz="1400"/>
              <a:t>Delaunay Triangulation + boundary layer mesh.</a:t>
            </a:r>
            <a:endParaRPr sz="1400"/>
          </a:p>
          <a:p>
            <a:pPr indent="-317500" lvl="0" marL="457200" rtl="0" algn="l">
              <a:spcBef>
                <a:spcPts val="0"/>
              </a:spcBef>
              <a:spcAft>
                <a:spcPts val="0"/>
              </a:spcAft>
              <a:buSzPts val="1400"/>
              <a:buChar char="-"/>
            </a:pPr>
            <a:r>
              <a:rPr lang="en" sz="1400"/>
              <a:t>Export generated mesh in NASTRAN Bulk Data format.</a:t>
            </a:r>
            <a:endParaRPr sz="1400"/>
          </a:p>
          <a:p>
            <a:pPr indent="-317500" lvl="1" marL="1371600" rtl="0" algn="l">
              <a:spcBef>
                <a:spcPts val="0"/>
              </a:spcBef>
              <a:spcAft>
                <a:spcPts val="0"/>
              </a:spcAft>
              <a:buSzPts val="1400"/>
              <a:buChar char="-"/>
            </a:pPr>
            <a:r>
              <a:rPr lang="en"/>
              <a:t>Supported by</a:t>
            </a:r>
            <a:r>
              <a:rPr lang="en"/>
              <a:t> most of the simulation packages.</a:t>
            </a:r>
            <a:endParaRPr sz="1400"/>
          </a:p>
        </p:txBody>
      </p:sp>
      <p:pic>
        <p:nvPicPr>
          <p:cNvPr id="101" name="Google Shape;101;p16"/>
          <p:cNvPicPr preferRelativeResize="0"/>
          <p:nvPr/>
        </p:nvPicPr>
        <p:blipFill>
          <a:blip r:embed="rId4">
            <a:alphaModFix/>
          </a:blip>
          <a:stretch>
            <a:fillRect/>
          </a:stretch>
        </p:blipFill>
        <p:spPr>
          <a:xfrm>
            <a:off x="6736650" y="813000"/>
            <a:ext cx="1608078" cy="4125775"/>
          </a:xfrm>
          <a:prstGeom prst="rect">
            <a:avLst/>
          </a:prstGeom>
          <a:noFill/>
          <a:ln>
            <a:noFill/>
          </a:ln>
        </p:spPr>
      </p:pic>
      <p:sp>
        <p:nvSpPr>
          <p:cNvPr id="102" name="Google Shape;102;p16"/>
          <p:cNvSpPr txBox="1"/>
          <p:nvPr>
            <p:ph idx="1" type="body"/>
          </p:nvPr>
        </p:nvSpPr>
        <p:spPr>
          <a:xfrm>
            <a:off x="717025" y="1041675"/>
            <a:ext cx="4696800" cy="395700"/>
          </a:xfrm>
          <a:prstGeom prst="rect">
            <a:avLst/>
          </a:prstGeom>
          <a:solidFill>
            <a:schemeClr val="lt2"/>
          </a:solidFill>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1200"/>
              </a:spcAft>
              <a:buNone/>
            </a:pPr>
            <a:r>
              <a:rPr lang="en" sz="1400">
                <a:solidFill>
                  <a:srgbClr val="000000"/>
                </a:solidFill>
                <a:latin typeface="Consolas"/>
                <a:ea typeface="Consolas"/>
                <a:cs typeface="Consolas"/>
                <a:sym typeface="Consolas"/>
              </a:rPr>
              <a:t>&gt;.\genMesh.exe &lt;radius&gt; &lt;num_samples&gt;</a:t>
            </a:r>
            <a:endParaRPr sz="1400">
              <a:solidFill>
                <a:srgbClr val="000000"/>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Mesh Visualization (Completed)</a:t>
            </a:r>
            <a:endParaRPr/>
          </a:p>
        </p:txBody>
      </p:sp>
      <p:sp>
        <p:nvSpPr>
          <p:cNvPr id="108" name="Google Shape;108;p17"/>
          <p:cNvSpPr txBox="1"/>
          <p:nvPr>
            <p:ph idx="1" type="body"/>
          </p:nvPr>
        </p:nvSpPr>
        <p:spPr>
          <a:xfrm>
            <a:off x="311700" y="1152475"/>
            <a:ext cx="5745600" cy="371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Used a .bdf file as input, implemented </a:t>
            </a:r>
            <a:r>
              <a:rPr b="1" lang="en">
                <a:latin typeface="Courier New"/>
                <a:ea typeface="Courier New"/>
                <a:cs typeface="Courier New"/>
                <a:sym typeface="Courier New"/>
              </a:rPr>
              <a:t>for</a:t>
            </a:r>
            <a:r>
              <a:rPr lang="en">
                <a:latin typeface="Courier New"/>
                <a:ea typeface="Courier New"/>
                <a:cs typeface="Courier New"/>
                <a:sym typeface="Courier New"/>
              </a:rPr>
              <a:t> line </a:t>
            </a:r>
            <a:r>
              <a:rPr b="1" lang="en">
                <a:latin typeface="Courier New"/>
                <a:ea typeface="Courier New"/>
                <a:cs typeface="Courier New"/>
                <a:sym typeface="Courier New"/>
              </a:rPr>
              <a:t>in</a:t>
            </a:r>
            <a:r>
              <a:rPr lang="en">
                <a:latin typeface="Courier New"/>
                <a:ea typeface="Courier New"/>
                <a:cs typeface="Courier New"/>
                <a:sym typeface="Courier New"/>
              </a:rPr>
              <a:t> lines.split()</a:t>
            </a:r>
            <a:r>
              <a:rPr lang="en"/>
              <a:t> from Python in C++. </a:t>
            </a:r>
            <a:endParaRPr/>
          </a:p>
          <a:p>
            <a:pPr indent="0" lvl="0" marL="0" rtl="0" algn="l">
              <a:spcBef>
                <a:spcPts val="1200"/>
              </a:spcBef>
              <a:spcAft>
                <a:spcPts val="0"/>
              </a:spcAft>
              <a:buNone/>
            </a:pPr>
            <a:r>
              <a:rPr lang="en" sz="900">
                <a:solidFill>
                  <a:srgbClr val="000000"/>
                </a:solidFill>
                <a:highlight>
                  <a:srgbClr val="FFFFFF"/>
                </a:highlight>
              </a:rPr>
              <a:t>GRID    1       0       80.0000050.000000.00E+00</a:t>
            </a:r>
            <a:endParaRPr sz="900">
              <a:solidFill>
                <a:srgbClr val="000000"/>
              </a:solidFill>
              <a:highlight>
                <a:srgbClr val="FFFFFF"/>
              </a:highlight>
            </a:endParaRPr>
          </a:p>
          <a:p>
            <a:pPr indent="0" lvl="0" marL="0" rtl="0" algn="l">
              <a:spcBef>
                <a:spcPts val="0"/>
              </a:spcBef>
              <a:spcAft>
                <a:spcPts val="0"/>
              </a:spcAft>
              <a:buNone/>
            </a:pPr>
            <a:r>
              <a:rPr lang="en" sz="900">
                <a:solidFill>
                  <a:srgbClr val="000000"/>
                </a:solidFill>
                <a:highlight>
                  <a:srgbClr val="FFFFFF"/>
                </a:highlight>
              </a:rPr>
              <a:t>CTRIA3  523     11      3647    3610    3689</a:t>
            </a:r>
            <a:endParaRPr sz="900">
              <a:solidFill>
                <a:srgbClr val="000000"/>
              </a:solidFill>
              <a:highlight>
                <a:srgbClr val="FFFFFF"/>
              </a:highlight>
            </a:endParaRPr>
          </a:p>
          <a:p>
            <a:pPr indent="0" lvl="0" marL="0" rtl="0" algn="l">
              <a:spcBef>
                <a:spcPts val="0"/>
              </a:spcBef>
              <a:spcAft>
                <a:spcPts val="0"/>
              </a:spcAft>
              <a:buNone/>
            </a:pPr>
            <a:r>
              <a:rPr lang="en" sz="900">
                <a:solidFill>
                  <a:srgbClr val="000000"/>
                </a:solidFill>
                <a:highlight>
                  <a:srgbClr val="FFFFFF"/>
                </a:highlight>
              </a:rPr>
              <a:t>CQUAD4  6401    11      1160    1161    1261    1260</a:t>
            </a:r>
            <a:endParaRPr sz="900">
              <a:solidFill>
                <a:srgbClr val="000000"/>
              </a:solidFill>
              <a:highlight>
                <a:srgbClr val="FFFFFF"/>
              </a:highlight>
            </a:endParaRPr>
          </a:p>
          <a:p>
            <a:pPr indent="0" lvl="0" marL="0" rtl="0" algn="l">
              <a:spcBef>
                <a:spcPts val="0"/>
              </a:spcBef>
              <a:spcAft>
                <a:spcPts val="0"/>
              </a:spcAft>
              <a:buNone/>
            </a:pPr>
            <a:r>
              <a:t/>
            </a:r>
            <a:endParaRPr sz="900">
              <a:solidFill>
                <a:srgbClr val="000000"/>
              </a:solidFill>
              <a:highlight>
                <a:srgbClr val="FFFFFF"/>
              </a:highlight>
            </a:endParaRPr>
          </a:p>
          <a:p>
            <a:pPr indent="-342900" lvl="0" marL="457200" rtl="0" algn="l">
              <a:spcBef>
                <a:spcPts val="0"/>
              </a:spcBef>
              <a:spcAft>
                <a:spcPts val="0"/>
              </a:spcAft>
              <a:buSzPts val="1800"/>
              <a:buAutoNum type="arabicPeriod"/>
            </a:pPr>
            <a:r>
              <a:rPr lang="en"/>
              <a:t>Extracted all data points and drew corresp</a:t>
            </a:r>
            <a:r>
              <a:rPr lang="en"/>
              <a:t>onding polygons according to vertex indices, using glDraw from fssimplewindow.h</a:t>
            </a:r>
            <a:endParaRPr/>
          </a:p>
          <a:p>
            <a:pPr indent="-342900" lvl="0" marL="457200" rtl="0" algn="l">
              <a:spcBef>
                <a:spcPts val="0"/>
              </a:spcBef>
              <a:spcAft>
                <a:spcPts val="0"/>
              </a:spcAft>
              <a:buSzPts val="1800"/>
              <a:buChar char="-"/>
            </a:pPr>
            <a:r>
              <a:rPr lang="en"/>
              <a:t>Split 80.0000050.000000.00E+00 to 80,50,0</a:t>
            </a:r>
            <a:endParaRPr/>
          </a:p>
          <a:p>
            <a:pPr indent="-342900" lvl="0" marL="457200" rtl="0" algn="l">
              <a:spcBef>
                <a:spcPts val="0"/>
              </a:spcBef>
              <a:spcAft>
                <a:spcPts val="0"/>
              </a:spcAft>
              <a:buSzPts val="1800"/>
              <a:buChar char="-"/>
            </a:pPr>
            <a:r>
              <a:rPr lang="en"/>
              <a:t>Triangle No.523 gets vertices No.3647,3610,3689</a:t>
            </a:r>
            <a:endParaRPr/>
          </a:p>
          <a:p>
            <a:pPr indent="-342900" lvl="0" marL="457200" rtl="0" algn="l">
              <a:spcBef>
                <a:spcPts val="0"/>
              </a:spcBef>
              <a:spcAft>
                <a:spcPts val="0"/>
              </a:spcAft>
              <a:buSzPts val="1800"/>
              <a:buAutoNum type="arabicPeriod"/>
            </a:pPr>
            <a:r>
              <a:rPr lang="en"/>
              <a:t>Polygonal mesh class still WIP</a:t>
            </a:r>
            <a:endParaRPr/>
          </a:p>
        </p:txBody>
      </p:sp>
      <p:pic>
        <p:nvPicPr>
          <p:cNvPr id="109" name="Google Shape;109;p17"/>
          <p:cNvPicPr preferRelativeResize="0"/>
          <p:nvPr/>
        </p:nvPicPr>
        <p:blipFill>
          <a:blip r:embed="rId3">
            <a:alphaModFix/>
          </a:blip>
          <a:stretch>
            <a:fillRect/>
          </a:stretch>
        </p:blipFill>
        <p:spPr>
          <a:xfrm>
            <a:off x="6104101" y="2571750"/>
            <a:ext cx="2811301" cy="2219074"/>
          </a:xfrm>
          <a:prstGeom prst="rect">
            <a:avLst/>
          </a:prstGeom>
          <a:noFill/>
          <a:ln>
            <a:noFill/>
          </a:ln>
        </p:spPr>
      </p:pic>
      <p:pic>
        <p:nvPicPr>
          <p:cNvPr id="110" name="Google Shape;110;p17"/>
          <p:cNvPicPr preferRelativeResize="0"/>
          <p:nvPr/>
        </p:nvPicPr>
        <p:blipFill>
          <a:blip r:embed="rId4">
            <a:alphaModFix/>
          </a:blip>
          <a:stretch>
            <a:fillRect/>
          </a:stretch>
        </p:blipFill>
        <p:spPr>
          <a:xfrm>
            <a:off x="6104101" y="352675"/>
            <a:ext cx="2811301" cy="2219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Generate and run batch simulation (Completed)</a:t>
            </a:r>
            <a:endParaRPr/>
          </a:p>
        </p:txBody>
      </p:sp>
      <p:sp>
        <p:nvSpPr>
          <p:cNvPr id="116" name="Google Shape;116;p18"/>
          <p:cNvSpPr txBox="1"/>
          <p:nvPr>
            <p:ph idx="1" type="body"/>
          </p:nvPr>
        </p:nvSpPr>
        <p:spPr>
          <a:xfrm>
            <a:off x="311700" y="1152475"/>
            <a:ext cx="4129500" cy="37101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Automated Fluent journal input generation and batch simulation</a:t>
            </a:r>
            <a:endParaRPr/>
          </a:p>
          <a:p>
            <a:pPr indent="-304165" lvl="1" marL="914400" rtl="0" algn="l">
              <a:spcBef>
                <a:spcPts val="0"/>
              </a:spcBef>
              <a:spcAft>
                <a:spcPts val="0"/>
              </a:spcAft>
              <a:buSzPct val="100000"/>
              <a:buChar char="○"/>
            </a:pPr>
            <a:r>
              <a:rPr lang="en"/>
              <a:t>From radius input to pressure/</a:t>
            </a:r>
            <a:r>
              <a:rPr lang="en"/>
              <a:t>velocity</a:t>
            </a:r>
            <a:r>
              <a:rPr lang="en"/>
              <a:t> results</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en"/>
              <a:t>Fluent journal file</a:t>
            </a:r>
            <a:endParaRPr/>
          </a:p>
          <a:p>
            <a:pPr indent="-304165" lvl="1" marL="914400" rtl="0" algn="l">
              <a:spcBef>
                <a:spcPts val="0"/>
              </a:spcBef>
              <a:spcAft>
                <a:spcPts val="0"/>
              </a:spcAft>
              <a:buSzPct val="100000"/>
              <a:buChar char="○"/>
            </a:pPr>
            <a:r>
              <a:rPr lang="en"/>
              <a:t>uses texts user interface (TUI commands)</a:t>
            </a:r>
            <a:endParaRPr/>
          </a:p>
          <a:p>
            <a:pPr indent="-304165" lvl="1" marL="914400" rtl="0" algn="l">
              <a:spcBef>
                <a:spcPts val="0"/>
              </a:spcBef>
              <a:spcAft>
                <a:spcPts val="0"/>
              </a:spcAft>
              <a:buSzPct val="100000"/>
              <a:buChar char="○"/>
            </a:pPr>
            <a:r>
              <a:rPr lang="en"/>
              <a:t>Specifies simulation parameters</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en"/>
              <a:t>Use system()  to call genMesh.exe and Fluent</a:t>
            </a:r>
            <a:endParaRPr/>
          </a:p>
          <a:p>
            <a:pPr indent="-304165" lvl="1" marL="914400" rtl="0" algn="l">
              <a:spcBef>
                <a:spcPts val="0"/>
              </a:spcBef>
              <a:spcAft>
                <a:spcPts val="0"/>
              </a:spcAft>
              <a:buSzPct val="100000"/>
              <a:buChar char="○"/>
            </a:pPr>
            <a:r>
              <a:rPr lang="en"/>
              <a:t>Complications with </a:t>
            </a:r>
            <a:r>
              <a:rPr lang="en"/>
              <a:t>command line</a:t>
            </a:r>
            <a:r>
              <a:rPr lang="en"/>
              <a:t> format </a:t>
            </a:r>
            <a:endParaRPr/>
          </a:p>
          <a:p>
            <a:pPr indent="-304165" lvl="1" marL="914400" rtl="0" algn="l">
              <a:spcBef>
                <a:spcPts val="0"/>
              </a:spcBef>
              <a:spcAft>
                <a:spcPts val="0"/>
              </a:spcAft>
              <a:buSzPct val="100000"/>
              <a:buChar char="○"/>
            </a:pPr>
            <a:r>
              <a:rPr lang="en"/>
              <a:t>G</a:t>
            </a:r>
            <a:r>
              <a:rPr lang="en"/>
              <a:t>msh modifies the process space</a:t>
            </a:r>
            <a:endParaRPr/>
          </a:p>
          <a:p>
            <a:pPr indent="-304165" lvl="1" marL="914400" rtl="0" algn="l">
              <a:spcBef>
                <a:spcPts val="0"/>
              </a:spcBef>
              <a:spcAft>
                <a:spcPts val="0"/>
              </a:spcAft>
              <a:buSzPct val="100000"/>
              <a:buChar char="○"/>
            </a:pPr>
            <a:r>
              <a:rPr lang="en"/>
              <a:t>Had to make genMesh into exe</a:t>
            </a:r>
            <a:endParaRPr/>
          </a:p>
        </p:txBody>
      </p:sp>
      <p:pic>
        <p:nvPicPr>
          <p:cNvPr id="117" name="Google Shape;117;p18"/>
          <p:cNvPicPr preferRelativeResize="0"/>
          <p:nvPr/>
        </p:nvPicPr>
        <p:blipFill rotWithShape="1">
          <a:blip r:embed="rId3">
            <a:alphaModFix/>
          </a:blip>
          <a:srcRect b="1787" l="0" r="0" t="0"/>
          <a:stretch/>
        </p:blipFill>
        <p:spPr>
          <a:xfrm>
            <a:off x="4449525" y="1152475"/>
            <a:ext cx="4260301" cy="572700"/>
          </a:xfrm>
          <a:prstGeom prst="rect">
            <a:avLst/>
          </a:prstGeom>
          <a:noFill/>
          <a:ln>
            <a:noFill/>
          </a:ln>
        </p:spPr>
      </p:pic>
      <p:pic>
        <p:nvPicPr>
          <p:cNvPr id="118" name="Google Shape;118;p18"/>
          <p:cNvPicPr preferRelativeResize="0"/>
          <p:nvPr/>
        </p:nvPicPr>
        <p:blipFill rotWithShape="1">
          <a:blip r:embed="rId4">
            <a:alphaModFix/>
          </a:blip>
          <a:srcRect b="0" l="0" r="28109" t="0"/>
          <a:stretch/>
        </p:blipFill>
        <p:spPr>
          <a:xfrm>
            <a:off x="4449525" y="2147050"/>
            <a:ext cx="3333654" cy="2825000"/>
          </a:xfrm>
          <a:prstGeom prst="rect">
            <a:avLst/>
          </a:prstGeom>
          <a:noFill/>
          <a:ln>
            <a:noFill/>
          </a:ln>
        </p:spPr>
      </p:pic>
      <p:pic>
        <p:nvPicPr>
          <p:cNvPr id="119" name="Google Shape;119;p18"/>
          <p:cNvPicPr preferRelativeResize="0"/>
          <p:nvPr/>
        </p:nvPicPr>
        <p:blipFill rotWithShape="1">
          <a:blip r:embed="rId5">
            <a:alphaModFix/>
          </a:blip>
          <a:srcRect b="0" l="0" r="60980" t="0"/>
          <a:stretch/>
        </p:blipFill>
        <p:spPr>
          <a:xfrm>
            <a:off x="7922850" y="2147050"/>
            <a:ext cx="1151950" cy="2825000"/>
          </a:xfrm>
          <a:prstGeom prst="rect">
            <a:avLst/>
          </a:prstGeom>
          <a:noFill/>
          <a:ln>
            <a:noFill/>
          </a:ln>
        </p:spPr>
      </p:pic>
      <p:cxnSp>
        <p:nvCxnSpPr>
          <p:cNvPr id="120" name="Google Shape;120;p18"/>
          <p:cNvCxnSpPr/>
          <p:nvPr/>
        </p:nvCxnSpPr>
        <p:spPr>
          <a:xfrm>
            <a:off x="6871400" y="1279175"/>
            <a:ext cx="1774800" cy="0"/>
          </a:xfrm>
          <a:prstGeom prst="straightConnector1">
            <a:avLst/>
          </a:prstGeom>
          <a:noFill/>
          <a:ln cap="flat" cmpd="sng" w="9525">
            <a:solidFill>
              <a:srgbClr val="980000"/>
            </a:solidFill>
            <a:prstDash val="solid"/>
            <a:round/>
            <a:headEnd len="med" w="med" type="none"/>
            <a:tailEnd len="med" w="med" type="none"/>
          </a:ln>
        </p:spPr>
      </p:cxnSp>
      <p:sp>
        <p:nvSpPr>
          <p:cNvPr id="121" name="Google Shape;121;p18"/>
          <p:cNvSpPr txBox="1"/>
          <p:nvPr/>
        </p:nvSpPr>
        <p:spPr>
          <a:xfrm>
            <a:off x="7300025" y="1284925"/>
            <a:ext cx="937500" cy="18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0000"/>
                </a:solidFill>
              </a:rPr>
              <a:t>Call program</a:t>
            </a:r>
            <a:endParaRPr sz="800">
              <a:solidFill>
                <a:srgbClr val="FF0000"/>
              </a:solidFill>
            </a:endParaRPr>
          </a:p>
        </p:txBody>
      </p:sp>
      <p:sp>
        <p:nvSpPr>
          <p:cNvPr id="122" name="Google Shape;122;p18"/>
          <p:cNvSpPr txBox="1"/>
          <p:nvPr/>
        </p:nvSpPr>
        <p:spPr>
          <a:xfrm>
            <a:off x="6051000" y="1414100"/>
            <a:ext cx="696600" cy="18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0000"/>
                </a:solidFill>
              </a:rPr>
              <a:t>User input</a:t>
            </a:r>
            <a:endParaRPr sz="800">
              <a:solidFill>
                <a:srgbClr val="FF0000"/>
              </a:solidFill>
            </a:endParaRPr>
          </a:p>
        </p:txBody>
      </p:sp>
      <p:sp>
        <p:nvSpPr>
          <p:cNvPr id="123" name="Google Shape;123;p18"/>
          <p:cNvSpPr/>
          <p:nvPr/>
        </p:nvSpPr>
        <p:spPr>
          <a:xfrm>
            <a:off x="4441200" y="1250750"/>
            <a:ext cx="1609800" cy="5085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18"/>
          <p:cNvCxnSpPr>
            <a:stCxn id="123" idx="2"/>
          </p:cNvCxnSpPr>
          <p:nvPr/>
        </p:nvCxnSpPr>
        <p:spPr>
          <a:xfrm>
            <a:off x="5246100" y="1759250"/>
            <a:ext cx="0" cy="394500"/>
          </a:xfrm>
          <a:prstGeom prst="straightConnector1">
            <a:avLst/>
          </a:prstGeom>
          <a:noFill/>
          <a:ln cap="flat" cmpd="sng" w="19050">
            <a:solidFill>
              <a:srgbClr val="980000"/>
            </a:solidFill>
            <a:prstDash val="solid"/>
            <a:round/>
            <a:headEnd len="med" w="med" type="none"/>
            <a:tailEnd len="med" w="med" type="triangle"/>
          </a:ln>
        </p:spPr>
      </p:cxnSp>
      <p:sp>
        <p:nvSpPr>
          <p:cNvPr id="125" name="Google Shape;125;p18"/>
          <p:cNvSpPr txBox="1"/>
          <p:nvPr/>
        </p:nvSpPr>
        <p:spPr>
          <a:xfrm>
            <a:off x="5246100" y="1830150"/>
            <a:ext cx="11943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0000"/>
                </a:solidFill>
              </a:rPr>
              <a:t>Generate mesh and </a:t>
            </a:r>
            <a:r>
              <a:rPr lang="en" sz="800">
                <a:solidFill>
                  <a:srgbClr val="FF0000"/>
                </a:solidFill>
              </a:rPr>
              <a:t>Invoke</a:t>
            </a:r>
            <a:r>
              <a:rPr lang="en" sz="800">
                <a:solidFill>
                  <a:srgbClr val="FF0000"/>
                </a:solidFill>
              </a:rPr>
              <a:t> Fluent</a:t>
            </a:r>
            <a:endParaRPr sz="800">
              <a:solidFill>
                <a:srgbClr val="FF0000"/>
              </a:solidFill>
            </a:endParaRPr>
          </a:p>
        </p:txBody>
      </p:sp>
      <p:cxnSp>
        <p:nvCxnSpPr>
          <p:cNvPr id="126" name="Google Shape;126;p18"/>
          <p:cNvCxnSpPr/>
          <p:nvPr/>
        </p:nvCxnSpPr>
        <p:spPr>
          <a:xfrm>
            <a:off x="7277150" y="3243950"/>
            <a:ext cx="628500" cy="0"/>
          </a:xfrm>
          <a:prstGeom prst="straightConnector1">
            <a:avLst/>
          </a:prstGeom>
          <a:noFill/>
          <a:ln cap="flat" cmpd="sng" w="19050">
            <a:solidFill>
              <a:srgbClr val="980000"/>
            </a:solidFill>
            <a:prstDash val="solid"/>
            <a:round/>
            <a:headEnd len="med" w="med" type="none"/>
            <a:tailEnd len="med" w="med" type="triangle"/>
          </a:ln>
        </p:spPr>
      </p:cxnSp>
      <p:sp>
        <p:nvSpPr>
          <p:cNvPr id="127" name="Google Shape;127;p18"/>
          <p:cNvSpPr txBox="1"/>
          <p:nvPr/>
        </p:nvSpPr>
        <p:spPr>
          <a:xfrm>
            <a:off x="7257075" y="3338975"/>
            <a:ext cx="6657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0000"/>
                </a:solidFill>
              </a:rPr>
              <a:t>Generated results</a:t>
            </a:r>
            <a:endParaRPr sz="8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Generate and run batch simulation (Completed)</a:t>
            </a:r>
            <a:endParaRPr/>
          </a:p>
        </p:txBody>
      </p:sp>
      <p:pic>
        <p:nvPicPr>
          <p:cNvPr id="133" name="Google Shape;133;p19"/>
          <p:cNvPicPr preferRelativeResize="0"/>
          <p:nvPr/>
        </p:nvPicPr>
        <p:blipFill>
          <a:blip r:embed="rId3">
            <a:alphaModFix/>
          </a:blip>
          <a:stretch>
            <a:fillRect/>
          </a:stretch>
        </p:blipFill>
        <p:spPr>
          <a:xfrm>
            <a:off x="468050" y="1793350"/>
            <a:ext cx="4066474" cy="2635675"/>
          </a:xfrm>
          <a:prstGeom prst="rect">
            <a:avLst/>
          </a:prstGeom>
          <a:noFill/>
          <a:ln>
            <a:noFill/>
          </a:ln>
        </p:spPr>
      </p:pic>
      <p:pic>
        <p:nvPicPr>
          <p:cNvPr id="134" name="Google Shape;134;p19"/>
          <p:cNvPicPr preferRelativeResize="0"/>
          <p:nvPr/>
        </p:nvPicPr>
        <p:blipFill>
          <a:blip r:embed="rId4">
            <a:alphaModFix/>
          </a:blip>
          <a:stretch>
            <a:fillRect/>
          </a:stretch>
        </p:blipFill>
        <p:spPr>
          <a:xfrm>
            <a:off x="5315625" y="1793350"/>
            <a:ext cx="3409453" cy="2635675"/>
          </a:xfrm>
          <a:prstGeom prst="rect">
            <a:avLst/>
          </a:prstGeom>
          <a:noFill/>
          <a:ln>
            <a:noFill/>
          </a:ln>
        </p:spPr>
      </p:pic>
      <p:sp>
        <p:nvSpPr>
          <p:cNvPr id="135" name="Google Shape;135;p19"/>
          <p:cNvSpPr txBox="1"/>
          <p:nvPr/>
        </p:nvSpPr>
        <p:spPr>
          <a:xfrm>
            <a:off x="1023038" y="1426025"/>
            <a:ext cx="29565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rPr>
              <a:t>simulation_input_journalXX.jou</a:t>
            </a:r>
            <a:endParaRPr sz="800">
              <a:solidFill>
                <a:schemeClr val="dk1"/>
              </a:solidFill>
            </a:endParaRPr>
          </a:p>
        </p:txBody>
      </p:sp>
      <p:sp>
        <p:nvSpPr>
          <p:cNvPr id="136" name="Google Shape;136;p19"/>
          <p:cNvSpPr txBox="1"/>
          <p:nvPr/>
        </p:nvSpPr>
        <p:spPr>
          <a:xfrm>
            <a:off x="5542088" y="1426025"/>
            <a:ext cx="29565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rPr>
              <a:t>test_result_XX.txt</a:t>
            </a:r>
            <a:endParaRPr sz="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GUI visualization (Work in progress)</a:t>
            </a:r>
            <a:endParaRPr/>
          </a:p>
        </p:txBody>
      </p:sp>
      <p:sp>
        <p:nvSpPr>
          <p:cNvPr id="142" name="Google Shape;142;p20"/>
          <p:cNvSpPr txBox="1"/>
          <p:nvPr>
            <p:ph idx="1" type="body"/>
          </p:nvPr>
        </p:nvSpPr>
        <p:spPr>
          <a:xfrm>
            <a:off x="311700" y="1152475"/>
            <a:ext cx="4872000" cy="2959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Read Fluent simulation results file into vtx2d and col2d</a:t>
            </a:r>
            <a:endParaRPr sz="1500"/>
          </a:p>
          <a:p>
            <a:pPr indent="-323850" lvl="0" marL="457200" rtl="0" algn="l">
              <a:spcBef>
                <a:spcPts val="0"/>
              </a:spcBef>
              <a:spcAft>
                <a:spcPts val="0"/>
              </a:spcAft>
              <a:buSzPts val="1500"/>
              <a:buChar char="●"/>
            </a:pPr>
            <a:r>
              <a:rPr lang="en" sz="1500"/>
              <a:t>Missing element connectivity information</a:t>
            </a:r>
            <a:endParaRPr sz="1500"/>
          </a:p>
          <a:p>
            <a:pPr indent="-323850" lvl="1" marL="914400" rtl="0" algn="l">
              <a:spcBef>
                <a:spcPts val="0"/>
              </a:spcBef>
              <a:spcAft>
                <a:spcPts val="0"/>
              </a:spcAft>
              <a:buSzPts val="1500"/>
              <a:buChar char="○"/>
            </a:pPr>
            <a:r>
              <a:rPr lang="en" sz="1500"/>
              <a:t>Fluent only export nodal values</a:t>
            </a:r>
            <a:endParaRPr sz="1500"/>
          </a:p>
          <a:p>
            <a:pPr indent="-323850" lvl="0" marL="457200" rtl="0" algn="l">
              <a:spcBef>
                <a:spcPts val="0"/>
              </a:spcBef>
              <a:spcAft>
                <a:spcPts val="0"/>
              </a:spcAft>
              <a:buSzPts val="1500"/>
              <a:buChar char="●"/>
            </a:pPr>
            <a:r>
              <a:rPr lang="en" sz="1500"/>
              <a:t>Convert </a:t>
            </a:r>
            <a:r>
              <a:rPr lang="en" sz="1500"/>
              <a:t>grayscale</a:t>
            </a:r>
            <a:r>
              <a:rPr lang="en" sz="1500"/>
              <a:t> (pressure or velocity) back to RGB using predefined colormap</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Adding color bar in the future</a:t>
            </a:r>
            <a:endParaRPr sz="1500"/>
          </a:p>
          <a:p>
            <a:pPr indent="-323850" lvl="0" marL="457200" rtl="0" algn="l">
              <a:spcBef>
                <a:spcPts val="0"/>
              </a:spcBef>
              <a:spcAft>
                <a:spcPts val="0"/>
              </a:spcAft>
              <a:buSzPts val="1500"/>
              <a:buChar char="●"/>
            </a:pPr>
            <a:r>
              <a:rPr lang="en" sz="1500"/>
              <a:t>Adding side-by-side </a:t>
            </a:r>
            <a:r>
              <a:rPr lang="en" sz="1500"/>
              <a:t>visualization</a:t>
            </a:r>
            <a:r>
              <a:rPr lang="en" sz="1500"/>
              <a:t> in the future</a:t>
            </a:r>
            <a:endParaRPr sz="1500"/>
          </a:p>
        </p:txBody>
      </p:sp>
      <p:grpSp>
        <p:nvGrpSpPr>
          <p:cNvPr id="143" name="Google Shape;143;p20"/>
          <p:cNvGrpSpPr/>
          <p:nvPr/>
        </p:nvGrpSpPr>
        <p:grpSpPr>
          <a:xfrm>
            <a:off x="5356175" y="1521050"/>
            <a:ext cx="3627681" cy="2407625"/>
            <a:chOff x="5249025" y="1467475"/>
            <a:chExt cx="3627681" cy="2407625"/>
          </a:xfrm>
        </p:grpSpPr>
        <p:pic>
          <p:nvPicPr>
            <p:cNvPr id="144" name="Google Shape;144;p20"/>
            <p:cNvPicPr preferRelativeResize="0"/>
            <p:nvPr/>
          </p:nvPicPr>
          <p:blipFill>
            <a:blip r:embed="rId3">
              <a:alphaModFix/>
            </a:blip>
            <a:stretch>
              <a:fillRect/>
            </a:stretch>
          </p:blipFill>
          <p:spPr>
            <a:xfrm>
              <a:off x="5249025" y="1467475"/>
              <a:ext cx="3627681" cy="2407625"/>
            </a:xfrm>
            <a:prstGeom prst="rect">
              <a:avLst/>
            </a:prstGeom>
            <a:noFill/>
            <a:ln>
              <a:noFill/>
            </a:ln>
          </p:spPr>
        </p:pic>
        <p:sp>
          <p:nvSpPr>
            <p:cNvPr id="145" name="Google Shape;145;p20"/>
            <p:cNvSpPr/>
            <p:nvPr/>
          </p:nvSpPr>
          <p:spPr>
            <a:xfrm>
              <a:off x="5739575" y="1500200"/>
              <a:ext cx="241200" cy="87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51" name="Google Shape;15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