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grpSp>
        <p:nvGrpSpPr>
          <p:cNvPr id="2" name="群組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手繪多邊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手繪多邊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手繪多邊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線接點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8838EC5-8DEA-4336-9093-4BB08093B1DB}" type="datetimeFigureOut">
              <a:rPr lang="zh-TW" altLang="en-US" smtClean="0"/>
              <a:t>2021/5/12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53E2B79-108F-4D8D-9A3C-E869F264292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8EC5-8DEA-4336-9093-4BB08093B1DB}" type="datetimeFigureOut">
              <a:rPr lang="zh-TW" altLang="en-US" smtClean="0"/>
              <a:t>2021/5/12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2B79-108F-4D8D-9A3C-E869F264292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8EC5-8DEA-4336-9093-4BB08093B1DB}" type="datetimeFigureOut">
              <a:rPr lang="zh-TW" altLang="en-US" smtClean="0"/>
              <a:t>2021/5/12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2B79-108F-4D8D-9A3C-E869F264292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標楷體" pitchFamily="65" charset="-120"/>
                <a:ea typeface="標楷體" pitchFamily="65" charset="-120"/>
              </a:defRPr>
            </a:lvl1pPr>
            <a:lvl2pPr>
              <a:defRPr sz="2400">
                <a:latin typeface="標楷體" pitchFamily="65" charset="-120"/>
                <a:ea typeface="標楷體" pitchFamily="65" charset="-120"/>
              </a:defRPr>
            </a:lvl2pPr>
            <a:lvl3pPr>
              <a:defRPr sz="2000">
                <a:latin typeface="標楷體" pitchFamily="65" charset="-120"/>
                <a:ea typeface="標楷體" pitchFamily="65" charset="-120"/>
              </a:defRPr>
            </a:lvl3pPr>
            <a:lvl4pPr>
              <a:defRPr sz="1800">
                <a:latin typeface="標楷體" pitchFamily="65" charset="-120"/>
                <a:ea typeface="標楷體" pitchFamily="65" charset="-120"/>
              </a:defRPr>
            </a:lvl4pPr>
            <a:lvl5pPr>
              <a:defRPr sz="1600">
                <a:latin typeface="標楷體" pitchFamily="65" charset="-120"/>
                <a:ea typeface="標楷體" pitchFamily="65" charset="-120"/>
              </a:defRPr>
            </a:lvl5pPr>
            <a:extLst/>
          </a:lstStyle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8EC5-8DEA-4336-9093-4BB08093B1DB}" type="datetimeFigureOut">
              <a:rPr lang="zh-TW" altLang="en-US" smtClean="0"/>
              <a:t>2021/5/12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2B79-108F-4D8D-9A3C-E869F264292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標楷體" pitchFamily="65" charset="-120"/>
                <a:ea typeface="標楷體" pitchFamily="65" charset="-120"/>
              </a:defRPr>
            </a:lvl1pPr>
            <a:extLst/>
          </a:lstStyle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8EC5-8DEA-4336-9093-4BB08093B1DB}" type="datetimeFigureOut">
              <a:rPr lang="zh-TW" altLang="en-US" smtClean="0"/>
              <a:t>2021/5/12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2B79-108F-4D8D-9A3C-E869F264292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＞形箭號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＞形箭號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8EC5-8DEA-4336-9093-4BB08093B1DB}" type="datetimeFigureOut">
              <a:rPr lang="zh-TW" altLang="en-US" smtClean="0"/>
              <a:t>2021/5/12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2B79-108F-4D8D-9A3C-E869F264292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8EC5-8DEA-4336-9093-4BB08093B1DB}" type="datetimeFigureOut">
              <a:rPr lang="zh-TW" altLang="en-US" smtClean="0"/>
              <a:t>2021/5/12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2B79-108F-4D8D-9A3C-E869F264292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8EC5-8DEA-4336-9093-4BB08093B1DB}" type="datetimeFigureOut">
              <a:rPr lang="zh-TW" altLang="en-US" smtClean="0"/>
              <a:t>2021/5/12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2B79-108F-4D8D-9A3C-E869F264292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8EC5-8DEA-4336-9093-4BB08093B1DB}" type="datetimeFigureOut">
              <a:rPr lang="zh-TW" altLang="en-US" smtClean="0"/>
              <a:t>2021/5/12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2B79-108F-4D8D-9A3C-E869F264292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88838EC5-8DEA-4336-9093-4BB08093B1DB}" type="datetimeFigureOut">
              <a:rPr lang="zh-TW" altLang="en-US" smtClean="0"/>
              <a:t>2021/5/12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2B79-108F-4D8D-9A3C-E869F264292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8838EC5-8DEA-4336-9093-4BB08093B1DB}" type="datetimeFigureOut">
              <a:rPr lang="zh-TW" altLang="en-US" smtClean="0"/>
              <a:t>2021/5/12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53E2B79-108F-4D8D-9A3C-E869F264292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手繪多邊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直線接點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＞形箭號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＞形箭號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手繪多邊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手繪多邊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線接點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052736"/>
            <a:ext cx="8229600" cy="4954555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 smtClean="0"/>
              <a:t>第二層</a:t>
            </a:r>
          </a:p>
          <a:p>
            <a:pPr lvl="2" eaLnBrk="1" latinLnBrk="0" hangingPunct="1"/>
            <a:r>
              <a:rPr kumimoji="0" lang="zh-TW" altLang="en-US" dirty="0" smtClean="0"/>
              <a:t>第三層</a:t>
            </a:r>
          </a:p>
          <a:p>
            <a:pPr lvl="3" eaLnBrk="1" latinLnBrk="0" hangingPunct="1"/>
            <a:r>
              <a:rPr kumimoji="0" lang="zh-TW" altLang="en-US" dirty="0" smtClean="0"/>
              <a:t>第四層</a:t>
            </a:r>
          </a:p>
          <a:p>
            <a:pPr lvl="4" eaLnBrk="1" latinLnBrk="0" hangingPunct="1"/>
            <a:r>
              <a:rPr kumimoji="0" lang="zh-TW" altLang="en-US" dirty="0" smtClean="0"/>
              <a:t>第五層</a:t>
            </a:r>
            <a:endParaRPr kumimoji="0" lang="en-US" dirty="0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8838EC5-8DEA-4336-9093-4BB08093B1DB}" type="datetimeFigureOut">
              <a:rPr lang="zh-TW" altLang="en-US" smtClean="0"/>
              <a:t>2021/5/12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53E2B79-108F-4D8D-9A3C-E869F264292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實體</a:t>
            </a:r>
            <a:r>
              <a:rPr lang="en-US" altLang="zh-TW" dirty="0" smtClean="0"/>
              <a:t>-</a:t>
            </a:r>
            <a:r>
              <a:rPr lang="zh-TW" altLang="en-US" dirty="0" smtClean="0"/>
              <a:t>關係模型設計資料庫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616624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Entity-Relationship Model(ERM)</a:t>
            </a:r>
          </a:p>
          <a:p>
            <a:pPr lvl="1"/>
            <a:r>
              <a:rPr lang="zh-TW" altLang="en-US" dirty="0" smtClean="0"/>
              <a:t>利用圖形的方式</a:t>
            </a:r>
            <a:r>
              <a:rPr lang="en-US" altLang="zh-TW" dirty="0" smtClean="0"/>
              <a:t>–</a:t>
            </a:r>
            <a:r>
              <a:rPr lang="zh-TW" altLang="en-US" dirty="0" smtClean="0"/>
              <a:t>實體</a:t>
            </a:r>
            <a:r>
              <a:rPr lang="en-US" altLang="zh-TW" dirty="0" smtClean="0"/>
              <a:t>-</a:t>
            </a:r>
            <a:r>
              <a:rPr lang="zh-TW" altLang="en-US" dirty="0" smtClean="0"/>
              <a:t>關係圖 </a:t>
            </a:r>
            <a:r>
              <a:rPr lang="en-US" altLang="zh-TW" dirty="0" smtClean="0"/>
              <a:t>(Entity-Relationship Diagram-ERD)</a:t>
            </a:r>
            <a:r>
              <a:rPr lang="zh-TW" altLang="en-US" dirty="0" smtClean="0"/>
              <a:t>來表示資料庫的概念設計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ERD</a:t>
            </a:r>
            <a:r>
              <a:rPr lang="zh-TW" altLang="en-US" dirty="0" smtClean="0"/>
              <a:t>主要是由實體 </a:t>
            </a:r>
            <a:r>
              <a:rPr lang="en-US" altLang="zh-TW" dirty="0" smtClean="0"/>
              <a:t>(Entity)</a:t>
            </a:r>
            <a:r>
              <a:rPr lang="zh-TW" altLang="en-US" dirty="0" smtClean="0"/>
              <a:t>、關係 </a:t>
            </a:r>
            <a:r>
              <a:rPr lang="en-US" altLang="zh-TW" dirty="0" smtClean="0"/>
              <a:t>(Relationship) </a:t>
            </a:r>
            <a:r>
              <a:rPr lang="zh-TW" altLang="en-US" dirty="0" smtClean="0"/>
              <a:t>及屬性 </a:t>
            </a:r>
            <a:r>
              <a:rPr lang="en-US" altLang="zh-TW" dirty="0" smtClean="0"/>
              <a:t>(Attribute) </a:t>
            </a:r>
            <a:r>
              <a:rPr lang="zh-TW" altLang="en-US" dirty="0" smtClean="0"/>
              <a:t>所組成</a:t>
            </a:r>
            <a:endParaRPr lang="en-US" altLang="zh-TW" dirty="0" smtClean="0"/>
          </a:p>
          <a:p>
            <a:r>
              <a:rPr lang="zh-TW" altLang="en-US" dirty="0" smtClean="0"/>
              <a:t>依據系統分析結果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找出所有系統相關的實體</a:t>
            </a:r>
            <a:r>
              <a:rPr lang="en-US" altLang="zh-TW" dirty="0" smtClean="0"/>
              <a:t>(Entities)</a:t>
            </a:r>
          </a:p>
          <a:p>
            <a:pPr lvl="2"/>
            <a:r>
              <a:rPr lang="zh-TW" altLang="en-US" dirty="0" smtClean="0"/>
              <a:t>實體</a:t>
            </a:r>
            <a:r>
              <a:rPr lang="en-US" altLang="zh-TW" dirty="0" smtClean="0"/>
              <a:t>(Entity)</a:t>
            </a:r>
            <a:r>
              <a:rPr lang="zh-TW" altLang="en-US" dirty="0" smtClean="0"/>
              <a:t>就是真實世界中的物件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找出描述每個實體</a:t>
            </a:r>
            <a:r>
              <a:rPr lang="en-US" altLang="zh-TW" dirty="0" smtClean="0"/>
              <a:t>(Entity)</a:t>
            </a:r>
            <a:r>
              <a:rPr lang="zh-TW" altLang="en-US" dirty="0" smtClean="0"/>
              <a:t>的屬性</a:t>
            </a:r>
            <a:r>
              <a:rPr lang="en-US" altLang="zh-TW" dirty="0" smtClean="0"/>
              <a:t>(Attributes)</a:t>
            </a:r>
          </a:p>
          <a:p>
            <a:pPr lvl="2"/>
            <a:r>
              <a:rPr lang="zh-TW" altLang="en-US" dirty="0" smtClean="0"/>
              <a:t>實體由若干屬性 </a:t>
            </a:r>
            <a:r>
              <a:rPr lang="en-US" altLang="zh-TW" dirty="0" smtClean="0"/>
              <a:t>(Attribute) </a:t>
            </a:r>
            <a:r>
              <a:rPr lang="zh-TW" altLang="en-US" dirty="0" smtClean="0"/>
              <a:t>所組成</a:t>
            </a:r>
            <a:r>
              <a:rPr lang="en-US" altLang="zh-TW" dirty="0" smtClean="0"/>
              <a:t>, </a:t>
            </a:r>
            <a:r>
              <a:rPr lang="zh-TW" altLang="en-US" dirty="0" smtClean="0"/>
              <a:t>每個屬性都代表實體某方面的特性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找出每個實體</a:t>
            </a:r>
            <a:r>
              <a:rPr lang="en-US" altLang="zh-TW" dirty="0" smtClean="0"/>
              <a:t>(Entity)</a:t>
            </a:r>
            <a:r>
              <a:rPr lang="zh-TW" altLang="en-US" dirty="0" smtClean="0"/>
              <a:t>的主鍵</a:t>
            </a:r>
            <a:r>
              <a:rPr lang="en-US" altLang="zh-TW" dirty="0" smtClean="0"/>
              <a:t>(Primary Key)</a:t>
            </a:r>
          </a:p>
          <a:p>
            <a:pPr lvl="2"/>
            <a:r>
              <a:rPr lang="zh-TW" altLang="en-US" dirty="0" smtClean="0"/>
              <a:t>若有一個屬性能唯一識別該實體中的實例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找出所有實體跟實體之間的直接關係</a:t>
            </a:r>
            <a:r>
              <a:rPr lang="en-US" altLang="zh-TW" dirty="0" smtClean="0"/>
              <a:t>(relationship)</a:t>
            </a:r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實體</a:t>
            </a:r>
            <a:r>
              <a:rPr lang="en-US" altLang="zh-TW" dirty="0" smtClean="0"/>
              <a:t>-</a:t>
            </a:r>
            <a:r>
              <a:rPr lang="zh-TW" altLang="en-US" dirty="0" smtClean="0"/>
              <a:t>關係模型設計資料庫</a:t>
            </a:r>
            <a:endParaRPr lang="zh-TW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07504" y="2276872"/>
            <a:ext cx="8928992" cy="792088"/>
          </a:xfrm>
        </p:spPr>
        <p:txBody>
          <a:bodyPr/>
          <a:lstStyle/>
          <a:p>
            <a:r>
              <a:rPr lang="en-US" altLang="zh-TW" sz="1800" dirty="0" smtClean="0"/>
              <a:t>For each &lt;Entity A&gt;           [Relation]                      &lt;Entity B&gt; </a:t>
            </a:r>
          </a:p>
          <a:p>
            <a:endParaRPr lang="en-US" altLang="zh-TW" sz="1800" dirty="0" smtClean="0"/>
          </a:p>
          <a:p>
            <a:endParaRPr lang="en-US" altLang="zh-TW" sz="1800" dirty="0" smtClean="0"/>
          </a:p>
          <a:p>
            <a:endParaRPr lang="zh-TW" altLang="en-US" sz="18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關係 </a:t>
            </a:r>
            <a:r>
              <a:rPr lang="en-US" altLang="zh-TW" dirty="0" smtClean="0"/>
              <a:t>(Relationship)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79712" y="1124744"/>
            <a:ext cx="12241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Entity A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4860032" y="1124744"/>
            <a:ext cx="12241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Entity B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859213" y="1988839"/>
            <a:ext cx="10647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Must Be</a:t>
            </a:r>
          </a:p>
          <a:p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smtClean="0">
                <a:solidFill>
                  <a:srgbClr val="FF0000"/>
                </a:solidFill>
              </a:rPr>
              <a:t>May Be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292080" y="1988839"/>
            <a:ext cx="22333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One and Only One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One or More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左大括弧 9"/>
          <p:cNvSpPr/>
          <p:nvPr/>
        </p:nvSpPr>
        <p:spPr>
          <a:xfrm>
            <a:off x="2771800" y="1988839"/>
            <a:ext cx="216024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左大括弧 10"/>
          <p:cNvSpPr/>
          <p:nvPr/>
        </p:nvSpPr>
        <p:spPr>
          <a:xfrm>
            <a:off x="5148064" y="1988839"/>
            <a:ext cx="216024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內容版面配置區 1"/>
          <p:cNvSpPr txBox="1">
            <a:spLocks/>
          </p:cNvSpPr>
          <p:nvPr/>
        </p:nvSpPr>
        <p:spPr>
          <a:xfrm>
            <a:off x="107504" y="3501008"/>
            <a:ext cx="8928992" cy="79208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  <a:cs typeface="+mn-cs"/>
              </a:rPr>
              <a:t>For each &lt;Entity B&gt;           [Relation]                      &lt;Entity A&gt; 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n-US" altLang="zh-TW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標楷體" pitchFamily="65" charset="-120"/>
              <a:ea typeface="標楷體" pitchFamily="65" charset="-120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n-US" altLang="zh-TW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標楷體" pitchFamily="65" charset="-120"/>
              <a:ea typeface="標楷體" pitchFamily="65" charset="-120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標楷體" pitchFamily="65" charset="-120"/>
              <a:ea typeface="標楷體" pitchFamily="65" charset="-120"/>
              <a:cs typeface="+mn-cs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859213" y="3212975"/>
            <a:ext cx="10647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Must Be</a:t>
            </a:r>
          </a:p>
          <a:p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smtClean="0">
                <a:solidFill>
                  <a:srgbClr val="FF0000"/>
                </a:solidFill>
              </a:rPr>
              <a:t>May Be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292080" y="3212975"/>
            <a:ext cx="22333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One and Only One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One or More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左大括弧 14"/>
          <p:cNvSpPr/>
          <p:nvPr/>
        </p:nvSpPr>
        <p:spPr>
          <a:xfrm>
            <a:off x="2771800" y="3212975"/>
            <a:ext cx="216024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左大括弧 15"/>
          <p:cNvSpPr/>
          <p:nvPr/>
        </p:nvSpPr>
        <p:spPr>
          <a:xfrm>
            <a:off x="5148064" y="3212975"/>
            <a:ext cx="216024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內容版面配置區 1"/>
          <p:cNvSpPr txBox="1">
            <a:spLocks/>
          </p:cNvSpPr>
          <p:nvPr/>
        </p:nvSpPr>
        <p:spPr>
          <a:xfrm>
            <a:off x="179512" y="4797152"/>
            <a:ext cx="8928992" cy="79208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每一個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&lt;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實體 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A&gt;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  <a:cs typeface="+mn-cs"/>
              </a:rPr>
              <a:t>           [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  <a:cs typeface="+mn-cs"/>
              </a:rPr>
              <a:t>關係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  <a:cs typeface="+mn-cs"/>
              </a:rPr>
              <a:t>]                    &lt;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  <a:cs typeface="+mn-cs"/>
              </a:rPr>
              <a:t>實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體 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  <a:cs typeface="+mn-cs"/>
              </a:rPr>
              <a:t>B&gt; 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n-US" altLang="zh-TW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標楷體" pitchFamily="65" charset="-120"/>
              <a:ea typeface="標楷體" pitchFamily="65" charset="-120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n-US" altLang="zh-TW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標楷體" pitchFamily="65" charset="-120"/>
              <a:ea typeface="標楷體" pitchFamily="65" charset="-120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標楷體" pitchFamily="65" charset="-120"/>
              <a:ea typeface="標楷體" pitchFamily="65" charset="-120"/>
              <a:cs typeface="+mn-cs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2557517" y="4509120"/>
            <a:ext cx="11079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必須</a:t>
            </a:r>
            <a:r>
              <a:rPr lang="en-US" altLang="zh-TW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有</a:t>
            </a:r>
            <a:r>
              <a:rPr lang="en-US" altLang="zh-TW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)</a:t>
            </a:r>
          </a:p>
          <a:p>
            <a:endParaRPr lang="en-US" altLang="zh-TW" dirty="0" smtClean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可能</a:t>
            </a:r>
            <a:r>
              <a:rPr lang="en-US" altLang="zh-TW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有</a:t>
            </a:r>
            <a:r>
              <a:rPr lang="en-US" altLang="zh-TW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)</a:t>
            </a:r>
            <a:endParaRPr lang="zh-TW" altLang="en-US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571707" y="4471591"/>
            <a:ext cx="18004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一個且只有一個</a:t>
            </a:r>
            <a:endParaRPr lang="en-US" altLang="zh-TW" dirty="0" smtClean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 </a:t>
            </a:r>
          </a:p>
          <a:p>
            <a:r>
              <a:rPr lang="zh-TW" altLang="en-US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一個或多個</a:t>
            </a:r>
            <a:endParaRPr lang="en-US" altLang="zh-TW" dirty="0" smtClean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0" name="左大括弧 19"/>
          <p:cNvSpPr/>
          <p:nvPr/>
        </p:nvSpPr>
        <p:spPr>
          <a:xfrm>
            <a:off x="2339752" y="4509119"/>
            <a:ext cx="216024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左大括弧 20"/>
          <p:cNvSpPr/>
          <p:nvPr/>
        </p:nvSpPr>
        <p:spPr>
          <a:xfrm>
            <a:off x="4327376" y="4530824"/>
            <a:ext cx="216024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內容版面配置區 12"/>
          <p:cNvSpPr>
            <a:spLocks noGrp="1"/>
          </p:cNvSpPr>
          <p:nvPr>
            <p:ph idx="1"/>
          </p:nvPr>
        </p:nvSpPr>
        <p:spPr>
          <a:xfrm>
            <a:off x="395536" y="3068960"/>
            <a:ext cx="8229600" cy="648072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每一個</a:t>
            </a:r>
            <a:r>
              <a:rPr lang="en-US" altLang="zh-TW" dirty="0" smtClean="0"/>
              <a:t>&lt;</a:t>
            </a:r>
            <a:r>
              <a:rPr lang="zh-TW" altLang="en-US" dirty="0" smtClean="0"/>
              <a:t>部門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 </a:t>
            </a:r>
            <a:r>
              <a:rPr lang="zh-TW" altLang="en-US" dirty="0" smtClean="0">
                <a:solidFill>
                  <a:srgbClr val="FF0000"/>
                </a:solidFill>
              </a:rPr>
              <a:t>可能</a:t>
            </a:r>
            <a:r>
              <a:rPr lang="en-US" altLang="zh-TW" dirty="0" smtClean="0"/>
              <a:t> [</a:t>
            </a:r>
            <a:r>
              <a:rPr lang="zh-TW" altLang="en-US" dirty="0" smtClean="0"/>
              <a:t>擁有</a:t>
            </a:r>
            <a:r>
              <a:rPr lang="en-US" altLang="zh-TW" dirty="0" smtClean="0"/>
              <a:t>]</a:t>
            </a:r>
            <a:r>
              <a:rPr lang="zh-TW" altLang="en-US" dirty="0" smtClean="0"/>
              <a:t> </a:t>
            </a:r>
            <a:r>
              <a:rPr lang="zh-TW" altLang="en-US" dirty="0" smtClean="0">
                <a:solidFill>
                  <a:srgbClr val="FF0000"/>
                </a:solidFill>
              </a:rPr>
              <a:t>一個或多個</a:t>
            </a:r>
            <a:r>
              <a:rPr lang="en-US" altLang="zh-TW" dirty="0" smtClean="0"/>
              <a:t> &lt;</a:t>
            </a:r>
            <a:r>
              <a:rPr lang="zh-TW" altLang="en-US" dirty="0" smtClean="0"/>
              <a:t>員工</a:t>
            </a:r>
            <a:r>
              <a:rPr lang="en-US" altLang="zh-TW" dirty="0" smtClean="0"/>
              <a:t>&gt; 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部門 </a:t>
            </a:r>
            <a:r>
              <a:rPr lang="en-US" altLang="zh-TW" dirty="0" smtClean="0"/>
              <a:t>VS.</a:t>
            </a:r>
            <a:r>
              <a:rPr lang="zh-TW" altLang="en-US" dirty="0" smtClean="0"/>
              <a:t>員工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195736" y="1278052"/>
            <a:ext cx="914400" cy="1430868"/>
          </a:xfrm>
          <a:prstGeom prst="rect">
            <a:avLst/>
          </a:prstGeom>
          <a:noFill/>
          <a:ln w="381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341493" y="126876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部門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195736" y="1638092"/>
            <a:ext cx="82586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標楷體" pitchFamily="65" charset="-120"/>
                <a:ea typeface="標楷體" pitchFamily="65" charset="-120"/>
              </a:rPr>
              <a:t>部門編號 *</a:t>
            </a:r>
            <a:endParaRPr lang="en-US" altLang="zh-TW" sz="10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1000" dirty="0" smtClean="0">
                <a:latin typeface="標楷體" pitchFamily="65" charset="-120"/>
                <a:ea typeface="標楷體" pitchFamily="65" charset="-120"/>
              </a:rPr>
              <a:t>部門名稱</a:t>
            </a:r>
            <a:endParaRPr lang="en-US" altLang="zh-TW" sz="10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1000" dirty="0" smtClean="0">
                <a:latin typeface="標楷體" pitchFamily="65" charset="-120"/>
                <a:ea typeface="標楷體" pitchFamily="65" charset="-120"/>
              </a:rPr>
              <a:t>所在地點</a:t>
            </a:r>
            <a:endParaRPr lang="zh-TW" altLang="en-US" sz="10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72000" y="1278052"/>
            <a:ext cx="914400" cy="1430868"/>
          </a:xfrm>
          <a:prstGeom prst="rect">
            <a:avLst/>
          </a:prstGeom>
          <a:noFill/>
          <a:ln w="381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717757" y="126876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員工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572000" y="1638092"/>
            <a:ext cx="82586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標楷體" pitchFamily="65" charset="-120"/>
                <a:ea typeface="標楷體" pitchFamily="65" charset="-120"/>
              </a:rPr>
              <a:t>員工編號 *</a:t>
            </a:r>
            <a:endParaRPr lang="en-US" altLang="zh-TW" sz="10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1000" dirty="0" smtClean="0">
                <a:latin typeface="標楷體" pitchFamily="65" charset="-120"/>
                <a:ea typeface="標楷體" pitchFamily="65" charset="-120"/>
              </a:rPr>
              <a:t>員工姓名</a:t>
            </a:r>
            <a:endParaRPr lang="en-US" altLang="zh-TW" sz="10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1000" dirty="0" smtClean="0">
                <a:latin typeface="標楷體" pitchFamily="65" charset="-120"/>
                <a:ea typeface="標楷體" pitchFamily="65" charset="-120"/>
              </a:rPr>
              <a:t>……</a:t>
            </a:r>
            <a:endParaRPr lang="zh-TW" altLang="en-US" sz="10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4" name="內容版面配置區 12"/>
          <p:cNvSpPr txBox="1">
            <a:spLocks/>
          </p:cNvSpPr>
          <p:nvPr/>
        </p:nvSpPr>
        <p:spPr>
          <a:xfrm>
            <a:off x="395536" y="3933056"/>
            <a:ext cx="8229600" cy="648072"/>
          </a:xfrm>
          <a:prstGeom prst="rect">
            <a:avLst/>
          </a:prstGeom>
        </p:spPr>
        <p:txBody>
          <a:bodyPr vert="horz">
            <a:normAutofit fontScale="92500"/>
          </a:bodyPr>
          <a:lstStyle/>
          <a:p>
            <a:pPr marL="36576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kumimoji="0" lang="zh-TW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  <a:cs typeface="+mn-cs"/>
              </a:rPr>
              <a:t>每一個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  <a:cs typeface="+mn-cs"/>
              </a:rPr>
              <a:t>&lt;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員工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  <a:cs typeface="+mn-cs"/>
              </a:rPr>
              <a:t>&gt;</a:t>
            </a:r>
            <a:r>
              <a:rPr kumimoji="0" lang="zh-TW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  <a:cs typeface="+mn-cs"/>
              </a:rPr>
              <a:t> </a:t>
            </a:r>
            <a:r>
              <a:rPr lang="zh-TW" altLang="en-US" sz="2800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必須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  <a:cs typeface="+mn-cs"/>
              </a:rPr>
              <a:t> [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隸屬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  <a:cs typeface="+mn-cs"/>
              </a:rPr>
              <a:t>]</a:t>
            </a:r>
            <a:r>
              <a:rPr kumimoji="0" lang="zh-TW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  <a:cs typeface="+mn-cs"/>
              </a:rPr>
              <a:t> </a:t>
            </a:r>
            <a:r>
              <a:rPr lang="zh-TW" altLang="en-US" sz="2800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一個且只有一個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  <a:cs typeface="+mn-cs"/>
              </a:rPr>
              <a:t> &lt;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部門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  <a:cs typeface="+mn-cs"/>
              </a:rPr>
              <a:t>&gt; </a:t>
            </a:r>
          </a:p>
        </p:txBody>
      </p:sp>
      <p:cxnSp>
        <p:nvCxnSpPr>
          <p:cNvPr id="22" name="直線接點 21"/>
          <p:cNvCxnSpPr>
            <a:stCxn id="4" idx="3"/>
          </p:cNvCxnSpPr>
          <p:nvPr/>
        </p:nvCxnSpPr>
        <p:spPr>
          <a:xfrm flipV="1">
            <a:off x="3110136" y="1988840"/>
            <a:ext cx="741784" cy="4646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群組 34"/>
          <p:cNvGrpSpPr/>
          <p:nvPr/>
        </p:nvGrpSpPr>
        <p:grpSpPr>
          <a:xfrm>
            <a:off x="4355976" y="1772816"/>
            <a:ext cx="216024" cy="432048"/>
            <a:chOff x="6156176" y="1772816"/>
            <a:chExt cx="216024" cy="432048"/>
          </a:xfrm>
        </p:grpSpPr>
        <p:cxnSp>
          <p:nvCxnSpPr>
            <p:cNvPr id="24" name="直線接點 23"/>
            <p:cNvCxnSpPr/>
            <p:nvPr/>
          </p:nvCxnSpPr>
          <p:spPr>
            <a:xfrm flipV="1">
              <a:off x="6156176" y="1772816"/>
              <a:ext cx="216024" cy="216024"/>
            </a:xfrm>
            <a:prstGeom prst="line">
              <a:avLst/>
            </a:prstGeom>
            <a:ln w="2540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/>
            <p:nvPr/>
          </p:nvCxnSpPr>
          <p:spPr>
            <a:xfrm>
              <a:off x="6156176" y="1988840"/>
              <a:ext cx="216024" cy="216024"/>
            </a:xfrm>
            <a:prstGeom prst="line">
              <a:avLst/>
            </a:prstGeom>
            <a:ln w="2540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/>
            <p:nvPr/>
          </p:nvCxnSpPr>
          <p:spPr>
            <a:xfrm flipV="1">
              <a:off x="6156176" y="1988840"/>
              <a:ext cx="216024" cy="2"/>
            </a:xfrm>
            <a:prstGeom prst="line">
              <a:avLst/>
            </a:prstGeom>
            <a:ln w="2540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直線接點 36"/>
          <p:cNvCxnSpPr/>
          <p:nvPr/>
        </p:nvCxnSpPr>
        <p:spPr>
          <a:xfrm flipH="1">
            <a:off x="3923928" y="1988840"/>
            <a:ext cx="64807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>
            <a:stCxn id="4" idx="3"/>
          </p:cNvCxnSpPr>
          <p:nvPr/>
        </p:nvCxnSpPr>
        <p:spPr>
          <a:xfrm flipV="1">
            <a:off x="3110136" y="1988840"/>
            <a:ext cx="165720" cy="464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內容版面配置區 12"/>
          <p:cNvSpPr>
            <a:spLocks noGrp="1"/>
          </p:cNvSpPr>
          <p:nvPr>
            <p:ph idx="1"/>
          </p:nvPr>
        </p:nvSpPr>
        <p:spPr>
          <a:xfrm>
            <a:off x="395536" y="3068960"/>
            <a:ext cx="8229600" cy="648072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每一個</a:t>
            </a:r>
            <a:r>
              <a:rPr lang="en-US" altLang="zh-TW" dirty="0" smtClean="0"/>
              <a:t>&lt;</a:t>
            </a:r>
            <a:r>
              <a:rPr lang="zh-TW" altLang="en-US" dirty="0" smtClean="0"/>
              <a:t>員工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 </a:t>
            </a:r>
            <a:r>
              <a:rPr lang="zh-TW" altLang="en-US" dirty="0" smtClean="0">
                <a:solidFill>
                  <a:srgbClr val="FF0000"/>
                </a:solidFill>
              </a:rPr>
              <a:t>可能</a:t>
            </a:r>
            <a:r>
              <a:rPr lang="en-US" altLang="zh-TW" dirty="0" smtClean="0"/>
              <a:t> [</a:t>
            </a:r>
            <a:r>
              <a:rPr lang="zh-TW" altLang="en-US" dirty="0" smtClean="0"/>
              <a:t>負責</a:t>
            </a:r>
            <a:r>
              <a:rPr lang="en-US" altLang="zh-TW" dirty="0" smtClean="0"/>
              <a:t>]</a:t>
            </a:r>
            <a:r>
              <a:rPr lang="zh-TW" altLang="en-US" dirty="0" smtClean="0"/>
              <a:t> </a:t>
            </a:r>
            <a:r>
              <a:rPr lang="zh-TW" altLang="en-US" dirty="0" smtClean="0">
                <a:solidFill>
                  <a:srgbClr val="FF0000"/>
                </a:solidFill>
              </a:rPr>
              <a:t>一個或多個</a:t>
            </a:r>
            <a:r>
              <a:rPr lang="en-US" altLang="zh-TW" dirty="0" smtClean="0"/>
              <a:t> &lt;</a:t>
            </a:r>
            <a:r>
              <a:rPr lang="zh-TW" altLang="en-US" dirty="0" smtClean="0"/>
              <a:t>客戶</a:t>
            </a:r>
            <a:r>
              <a:rPr lang="en-US" altLang="zh-TW" dirty="0" smtClean="0"/>
              <a:t>&gt; 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員工 </a:t>
            </a:r>
            <a:r>
              <a:rPr lang="en-US" altLang="zh-TW" dirty="0" smtClean="0"/>
              <a:t>VS.</a:t>
            </a:r>
            <a:r>
              <a:rPr lang="zh-TW" altLang="en-US" dirty="0" smtClean="0"/>
              <a:t>客戶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195736" y="1278052"/>
            <a:ext cx="914400" cy="1430868"/>
          </a:xfrm>
          <a:prstGeom prst="rect">
            <a:avLst/>
          </a:prstGeom>
          <a:noFill/>
          <a:ln w="381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572000" y="1278052"/>
            <a:ext cx="914400" cy="1430868"/>
          </a:xfrm>
          <a:prstGeom prst="rect">
            <a:avLst/>
          </a:prstGeom>
          <a:noFill/>
          <a:ln w="381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內容版面配置區 12"/>
          <p:cNvSpPr txBox="1">
            <a:spLocks/>
          </p:cNvSpPr>
          <p:nvPr/>
        </p:nvSpPr>
        <p:spPr>
          <a:xfrm>
            <a:off x="395536" y="3933056"/>
            <a:ext cx="8229600" cy="648072"/>
          </a:xfrm>
          <a:prstGeom prst="rect">
            <a:avLst/>
          </a:prstGeom>
        </p:spPr>
        <p:txBody>
          <a:bodyPr vert="horz">
            <a:normAutofit fontScale="92500"/>
          </a:bodyPr>
          <a:lstStyle/>
          <a:p>
            <a:pPr marL="36576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kumimoji="0" lang="zh-TW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  <a:cs typeface="+mn-cs"/>
              </a:rPr>
              <a:t>每一個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  <a:cs typeface="+mn-cs"/>
              </a:rPr>
              <a:t>&lt;</a:t>
            </a:r>
            <a:r>
              <a:rPr kumimoji="0" lang="zh-TW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  <a:cs typeface="+mn-cs"/>
              </a:rPr>
              <a:t>客戶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  <a:cs typeface="+mn-cs"/>
              </a:rPr>
              <a:t>&gt;</a:t>
            </a:r>
            <a:r>
              <a:rPr kumimoji="0" lang="zh-TW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  <a:cs typeface="+mn-cs"/>
              </a:rPr>
              <a:t> </a:t>
            </a:r>
            <a:r>
              <a:rPr lang="zh-TW" altLang="en-US" sz="2800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必須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  <a:cs typeface="+mn-cs"/>
              </a:rPr>
              <a:t> [</a:t>
            </a:r>
            <a:r>
              <a:rPr kumimoji="0" lang="zh-TW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  <a:cs typeface="+mn-cs"/>
              </a:rPr>
              <a:t>對應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  <a:cs typeface="+mn-cs"/>
              </a:rPr>
              <a:t>]</a:t>
            </a:r>
            <a:r>
              <a:rPr kumimoji="0" lang="zh-TW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  <a:cs typeface="+mn-cs"/>
              </a:rPr>
              <a:t> </a:t>
            </a:r>
            <a:r>
              <a:rPr lang="zh-TW" altLang="en-US" sz="2800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一個且只有一個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  <a:cs typeface="+mn-cs"/>
              </a:rPr>
              <a:t> &lt;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員工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  <a:cs typeface="+mn-cs"/>
              </a:rPr>
              <a:t>&gt; </a:t>
            </a:r>
          </a:p>
        </p:txBody>
      </p:sp>
      <p:cxnSp>
        <p:nvCxnSpPr>
          <p:cNvPr id="22" name="直線接點 21"/>
          <p:cNvCxnSpPr>
            <a:stCxn id="4" idx="3"/>
          </p:cNvCxnSpPr>
          <p:nvPr/>
        </p:nvCxnSpPr>
        <p:spPr>
          <a:xfrm flipV="1">
            <a:off x="3110136" y="1988840"/>
            <a:ext cx="741784" cy="4646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群組 34"/>
          <p:cNvGrpSpPr/>
          <p:nvPr/>
        </p:nvGrpSpPr>
        <p:grpSpPr>
          <a:xfrm>
            <a:off x="4355976" y="1772816"/>
            <a:ext cx="216024" cy="432048"/>
            <a:chOff x="6156176" y="1772816"/>
            <a:chExt cx="216024" cy="432048"/>
          </a:xfrm>
        </p:grpSpPr>
        <p:cxnSp>
          <p:nvCxnSpPr>
            <p:cNvPr id="24" name="直線接點 23"/>
            <p:cNvCxnSpPr/>
            <p:nvPr/>
          </p:nvCxnSpPr>
          <p:spPr>
            <a:xfrm flipV="1">
              <a:off x="6156176" y="1772816"/>
              <a:ext cx="216024" cy="216024"/>
            </a:xfrm>
            <a:prstGeom prst="line">
              <a:avLst/>
            </a:prstGeom>
            <a:ln w="2540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/>
            <p:nvPr/>
          </p:nvCxnSpPr>
          <p:spPr>
            <a:xfrm>
              <a:off x="6156176" y="1988840"/>
              <a:ext cx="216024" cy="216024"/>
            </a:xfrm>
            <a:prstGeom prst="line">
              <a:avLst/>
            </a:prstGeom>
            <a:ln w="2540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/>
            <p:nvPr/>
          </p:nvCxnSpPr>
          <p:spPr>
            <a:xfrm flipV="1">
              <a:off x="6156176" y="1988840"/>
              <a:ext cx="216024" cy="2"/>
            </a:xfrm>
            <a:prstGeom prst="line">
              <a:avLst/>
            </a:prstGeom>
            <a:ln w="2540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直線接點 36"/>
          <p:cNvCxnSpPr/>
          <p:nvPr/>
        </p:nvCxnSpPr>
        <p:spPr>
          <a:xfrm flipH="1">
            <a:off x="3923928" y="1988840"/>
            <a:ext cx="64807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>
            <a:stCxn id="4" idx="3"/>
          </p:cNvCxnSpPr>
          <p:nvPr/>
        </p:nvCxnSpPr>
        <p:spPr>
          <a:xfrm flipV="1">
            <a:off x="3110136" y="1988840"/>
            <a:ext cx="165720" cy="464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2307714" y="125946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員工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2161957" y="1628800"/>
            <a:ext cx="82586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標楷體" pitchFamily="65" charset="-120"/>
                <a:ea typeface="標楷體" pitchFamily="65" charset="-120"/>
              </a:rPr>
              <a:t>員工編號 *</a:t>
            </a:r>
            <a:endParaRPr lang="en-US" altLang="zh-TW" sz="10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1000" dirty="0" smtClean="0">
                <a:latin typeface="標楷體" pitchFamily="65" charset="-120"/>
                <a:ea typeface="標楷體" pitchFamily="65" charset="-120"/>
              </a:rPr>
              <a:t>員工姓名</a:t>
            </a:r>
            <a:endParaRPr lang="en-US" altLang="zh-TW" sz="10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1000" dirty="0" smtClean="0">
                <a:latin typeface="標楷體" pitchFamily="65" charset="-120"/>
                <a:ea typeface="標楷體" pitchFamily="65" charset="-120"/>
              </a:rPr>
              <a:t>……</a:t>
            </a:r>
            <a:endParaRPr lang="zh-TW" altLang="en-US" sz="10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717757" y="128153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客戶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4572000" y="1650866"/>
            <a:ext cx="82586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標楷體" pitchFamily="65" charset="-120"/>
                <a:ea typeface="標楷體" pitchFamily="65" charset="-120"/>
              </a:rPr>
              <a:t>客戶編號 *</a:t>
            </a:r>
            <a:endParaRPr lang="en-US" altLang="zh-TW" sz="10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1000" dirty="0" smtClean="0">
                <a:latin typeface="標楷體" pitchFamily="65" charset="-120"/>
                <a:ea typeface="標楷體" pitchFamily="65" charset="-120"/>
              </a:rPr>
              <a:t>客戶名稱</a:t>
            </a:r>
            <a:endParaRPr lang="en-US" altLang="zh-TW" sz="10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1000" dirty="0" smtClean="0">
                <a:latin typeface="標楷體" pitchFamily="65" charset="-120"/>
                <a:ea typeface="標楷體" pitchFamily="65" charset="-120"/>
              </a:rPr>
              <a:t>……</a:t>
            </a:r>
            <a:endParaRPr lang="zh-TW" altLang="en-US" sz="1000" dirty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內容版面配置區 12"/>
          <p:cNvSpPr>
            <a:spLocks noGrp="1"/>
          </p:cNvSpPr>
          <p:nvPr>
            <p:ph idx="1"/>
          </p:nvPr>
        </p:nvSpPr>
        <p:spPr>
          <a:xfrm>
            <a:off x="395536" y="3068960"/>
            <a:ext cx="8229600" cy="648072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每一個</a:t>
            </a:r>
            <a:r>
              <a:rPr lang="en-US" altLang="zh-TW" dirty="0" smtClean="0"/>
              <a:t>&lt;</a:t>
            </a:r>
            <a:r>
              <a:rPr lang="zh-TW" altLang="en-US" dirty="0" smtClean="0"/>
              <a:t>員工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 </a:t>
            </a:r>
            <a:r>
              <a:rPr lang="zh-TW" altLang="en-US" dirty="0" smtClean="0">
                <a:solidFill>
                  <a:srgbClr val="FF0000"/>
                </a:solidFill>
              </a:rPr>
              <a:t>可能</a:t>
            </a:r>
            <a:r>
              <a:rPr lang="en-US" altLang="zh-TW" dirty="0" smtClean="0"/>
              <a:t> [</a:t>
            </a:r>
            <a:r>
              <a:rPr lang="zh-TW" altLang="en-US" dirty="0" smtClean="0"/>
              <a:t>負責</a:t>
            </a:r>
            <a:r>
              <a:rPr lang="en-US" altLang="zh-TW" dirty="0" smtClean="0"/>
              <a:t>]</a:t>
            </a:r>
            <a:r>
              <a:rPr lang="zh-TW" altLang="en-US" dirty="0" smtClean="0"/>
              <a:t> </a:t>
            </a:r>
            <a:r>
              <a:rPr lang="zh-TW" altLang="en-US" dirty="0" smtClean="0">
                <a:solidFill>
                  <a:srgbClr val="FF0000"/>
                </a:solidFill>
              </a:rPr>
              <a:t>一個或多個</a:t>
            </a:r>
            <a:r>
              <a:rPr lang="en-US" altLang="zh-TW" dirty="0" smtClean="0"/>
              <a:t> &lt;</a:t>
            </a:r>
            <a:r>
              <a:rPr lang="zh-TW" altLang="en-US" dirty="0" smtClean="0"/>
              <a:t>客戶</a:t>
            </a:r>
            <a:r>
              <a:rPr lang="en-US" altLang="zh-TW" dirty="0" smtClean="0"/>
              <a:t>&gt; 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員工 </a:t>
            </a:r>
            <a:r>
              <a:rPr lang="en-US" altLang="zh-TW" dirty="0" smtClean="0"/>
              <a:t>VS.</a:t>
            </a:r>
            <a:r>
              <a:rPr lang="zh-TW" altLang="en-US" dirty="0" smtClean="0"/>
              <a:t>客戶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195736" y="1278052"/>
            <a:ext cx="914400" cy="1430868"/>
          </a:xfrm>
          <a:prstGeom prst="rect">
            <a:avLst/>
          </a:prstGeom>
          <a:noFill/>
          <a:ln w="381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572000" y="1278052"/>
            <a:ext cx="914400" cy="1430868"/>
          </a:xfrm>
          <a:prstGeom prst="rect">
            <a:avLst/>
          </a:prstGeom>
          <a:noFill/>
          <a:ln w="381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內容版面配置區 12"/>
          <p:cNvSpPr txBox="1">
            <a:spLocks/>
          </p:cNvSpPr>
          <p:nvPr/>
        </p:nvSpPr>
        <p:spPr>
          <a:xfrm>
            <a:off x="395536" y="3933056"/>
            <a:ext cx="8229600" cy="648072"/>
          </a:xfrm>
          <a:prstGeom prst="rect">
            <a:avLst/>
          </a:prstGeom>
        </p:spPr>
        <p:txBody>
          <a:bodyPr vert="horz">
            <a:normAutofit fontScale="92500"/>
          </a:bodyPr>
          <a:lstStyle/>
          <a:p>
            <a:pPr marL="36576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kumimoji="0" lang="zh-TW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  <a:cs typeface="+mn-cs"/>
              </a:rPr>
              <a:t>每一個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  <a:cs typeface="+mn-cs"/>
              </a:rPr>
              <a:t>&lt;</a:t>
            </a:r>
            <a:r>
              <a:rPr kumimoji="0" lang="zh-TW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  <a:cs typeface="+mn-cs"/>
              </a:rPr>
              <a:t>客戶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  <a:cs typeface="+mn-cs"/>
              </a:rPr>
              <a:t>&gt;</a:t>
            </a:r>
            <a:r>
              <a:rPr kumimoji="0" lang="zh-TW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  <a:cs typeface="+mn-cs"/>
              </a:rPr>
              <a:t> </a:t>
            </a:r>
            <a:r>
              <a:rPr lang="zh-TW" altLang="en-US" sz="2800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必須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  <a:cs typeface="+mn-cs"/>
              </a:rPr>
              <a:t> [</a:t>
            </a:r>
            <a:r>
              <a:rPr kumimoji="0" lang="zh-TW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  <a:cs typeface="+mn-cs"/>
              </a:rPr>
              <a:t>對應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  <a:cs typeface="+mn-cs"/>
              </a:rPr>
              <a:t>]</a:t>
            </a:r>
            <a:r>
              <a:rPr kumimoji="0" lang="zh-TW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  <a:cs typeface="+mn-cs"/>
              </a:rPr>
              <a:t> </a:t>
            </a:r>
            <a:r>
              <a:rPr lang="zh-TW" altLang="en-US" sz="2800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一個且只有一個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  <a:cs typeface="+mn-cs"/>
              </a:rPr>
              <a:t> &lt;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員工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  <a:cs typeface="+mn-cs"/>
              </a:rPr>
              <a:t>&gt; </a:t>
            </a:r>
          </a:p>
        </p:txBody>
      </p:sp>
      <p:cxnSp>
        <p:nvCxnSpPr>
          <p:cNvPr id="22" name="直線接點 21"/>
          <p:cNvCxnSpPr>
            <a:stCxn id="4" idx="3"/>
          </p:cNvCxnSpPr>
          <p:nvPr/>
        </p:nvCxnSpPr>
        <p:spPr>
          <a:xfrm flipV="1">
            <a:off x="3110136" y="1988840"/>
            <a:ext cx="741784" cy="4646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群組 34"/>
          <p:cNvGrpSpPr/>
          <p:nvPr/>
        </p:nvGrpSpPr>
        <p:grpSpPr>
          <a:xfrm>
            <a:off x="4355976" y="1772816"/>
            <a:ext cx="216024" cy="432048"/>
            <a:chOff x="6156176" y="1772816"/>
            <a:chExt cx="216024" cy="432048"/>
          </a:xfrm>
        </p:grpSpPr>
        <p:cxnSp>
          <p:nvCxnSpPr>
            <p:cNvPr id="24" name="直線接點 23"/>
            <p:cNvCxnSpPr/>
            <p:nvPr/>
          </p:nvCxnSpPr>
          <p:spPr>
            <a:xfrm flipV="1">
              <a:off x="6156176" y="1772816"/>
              <a:ext cx="216024" cy="216024"/>
            </a:xfrm>
            <a:prstGeom prst="line">
              <a:avLst/>
            </a:prstGeom>
            <a:ln w="2540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/>
            <p:nvPr/>
          </p:nvCxnSpPr>
          <p:spPr>
            <a:xfrm>
              <a:off x="6156176" y="1988840"/>
              <a:ext cx="216024" cy="216024"/>
            </a:xfrm>
            <a:prstGeom prst="line">
              <a:avLst/>
            </a:prstGeom>
            <a:ln w="2540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/>
            <p:nvPr/>
          </p:nvCxnSpPr>
          <p:spPr>
            <a:xfrm flipV="1">
              <a:off x="6156176" y="1988840"/>
              <a:ext cx="216024" cy="2"/>
            </a:xfrm>
            <a:prstGeom prst="line">
              <a:avLst/>
            </a:prstGeom>
            <a:ln w="2540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直線接點 36"/>
          <p:cNvCxnSpPr/>
          <p:nvPr/>
        </p:nvCxnSpPr>
        <p:spPr>
          <a:xfrm flipH="1">
            <a:off x="3923928" y="1988840"/>
            <a:ext cx="64807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>
            <a:stCxn id="4" idx="3"/>
          </p:cNvCxnSpPr>
          <p:nvPr/>
        </p:nvCxnSpPr>
        <p:spPr>
          <a:xfrm flipV="1">
            <a:off x="3110136" y="1988840"/>
            <a:ext cx="165720" cy="464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2307714" y="125946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員工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2161957" y="1628800"/>
            <a:ext cx="82586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標楷體" pitchFamily="65" charset="-120"/>
                <a:ea typeface="標楷體" pitchFamily="65" charset="-120"/>
              </a:rPr>
              <a:t>員工編號 *</a:t>
            </a:r>
            <a:endParaRPr lang="en-US" altLang="zh-TW" sz="10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1000" dirty="0" smtClean="0">
                <a:latin typeface="標楷體" pitchFamily="65" charset="-120"/>
                <a:ea typeface="標楷體" pitchFamily="65" charset="-120"/>
              </a:rPr>
              <a:t>員工姓名</a:t>
            </a:r>
            <a:endParaRPr lang="en-US" altLang="zh-TW" sz="10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1000" dirty="0" smtClean="0">
                <a:latin typeface="標楷體" pitchFamily="65" charset="-120"/>
                <a:ea typeface="標楷體" pitchFamily="65" charset="-120"/>
              </a:rPr>
              <a:t>……</a:t>
            </a:r>
            <a:endParaRPr lang="zh-TW" altLang="en-US" sz="10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717757" y="128153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客戶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4572000" y="1650866"/>
            <a:ext cx="82586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標楷體" pitchFamily="65" charset="-120"/>
                <a:ea typeface="標楷體" pitchFamily="65" charset="-120"/>
              </a:rPr>
              <a:t>客戶編號 *</a:t>
            </a:r>
            <a:endParaRPr lang="en-US" altLang="zh-TW" sz="10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1000" dirty="0" smtClean="0">
                <a:latin typeface="標楷體" pitchFamily="65" charset="-120"/>
                <a:ea typeface="標楷體" pitchFamily="65" charset="-120"/>
              </a:rPr>
              <a:t>客戶名稱</a:t>
            </a:r>
            <a:endParaRPr lang="en-US" altLang="zh-TW" sz="10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1000" dirty="0" smtClean="0">
                <a:latin typeface="標楷體" pitchFamily="65" charset="-120"/>
                <a:ea typeface="標楷體" pitchFamily="65" charset="-120"/>
              </a:rPr>
              <a:t>……</a:t>
            </a:r>
            <a:endParaRPr lang="zh-TW" altLang="en-US" sz="1000" dirty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部門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9552" y="1844824"/>
            <a:ext cx="914400" cy="914400"/>
          </a:xfrm>
          <a:prstGeom prst="rect">
            <a:avLst/>
          </a:prstGeom>
          <a:noFill/>
          <a:ln w="381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685309" y="177281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部門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39552" y="2060848"/>
            <a:ext cx="82586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標楷體" pitchFamily="65" charset="-120"/>
                <a:ea typeface="標楷體" pitchFamily="65" charset="-120"/>
              </a:rPr>
              <a:t>部門編號 *</a:t>
            </a:r>
            <a:endParaRPr lang="en-US" altLang="zh-TW" sz="10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1000" dirty="0" smtClean="0">
                <a:latin typeface="標楷體" pitchFamily="65" charset="-120"/>
                <a:ea typeface="標楷體" pitchFamily="65" charset="-120"/>
              </a:rPr>
              <a:t>部門名稱</a:t>
            </a:r>
            <a:endParaRPr lang="en-US" altLang="zh-TW" sz="10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1000" dirty="0" smtClean="0">
                <a:latin typeface="標楷體" pitchFamily="65" charset="-120"/>
                <a:ea typeface="標楷體" pitchFamily="65" charset="-120"/>
              </a:rPr>
              <a:t>所在地點</a:t>
            </a:r>
            <a:endParaRPr lang="zh-TW" altLang="en-US" sz="10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61456" y="1854116"/>
            <a:ext cx="914400" cy="914400"/>
          </a:xfrm>
          <a:prstGeom prst="rect">
            <a:avLst/>
          </a:prstGeom>
          <a:noFill/>
          <a:ln w="381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507213" y="177281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員工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361456" y="2060848"/>
            <a:ext cx="82586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標楷體" pitchFamily="65" charset="-120"/>
                <a:ea typeface="標楷體" pitchFamily="65" charset="-120"/>
              </a:rPr>
              <a:t>員工編號 *</a:t>
            </a:r>
            <a:endParaRPr lang="en-US" altLang="zh-TW" sz="10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1000" dirty="0" smtClean="0">
                <a:latin typeface="標楷體" pitchFamily="65" charset="-120"/>
                <a:ea typeface="標楷體" pitchFamily="65" charset="-120"/>
              </a:rPr>
              <a:t>員工姓名</a:t>
            </a:r>
            <a:endParaRPr lang="en-US" altLang="zh-TW" sz="10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1000" dirty="0" smtClean="0">
                <a:latin typeface="標楷體" pitchFamily="65" charset="-120"/>
                <a:ea typeface="標楷體" pitchFamily="65" charset="-120"/>
              </a:rPr>
              <a:t>……</a:t>
            </a:r>
            <a:endParaRPr lang="zh-TW" altLang="en-US" sz="10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139952" y="1854116"/>
            <a:ext cx="914400" cy="914400"/>
          </a:xfrm>
          <a:prstGeom prst="rect">
            <a:avLst/>
          </a:prstGeom>
          <a:noFill/>
          <a:ln w="381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4285709" y="177281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客戶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139952" y="2060848"/>
            <a:ext cx="82586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標楷體" pitchFamily="65" charset="-120"/>
                <a:ea typeface="標楷體" pitchFamily="65" charset="-120"/>
              </a:rPr>
              <a:t>客戶編號 *</a:t>
            </a:r>
            <a:endParaRPr lang="en-US" altLang="zh-TW" sz="10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1000" dirty="0" smtClean="0">
                <a:latin typeface="標楷體" pitchFamily="65" charset="-120"/>
                <a:ea typeface="標楷體" pitchFamily="65" charset="-120"/>
              </a:rPr>
              <a:t>客戶名稱</a:t>
            </a:r>
            <a:endParaRPr lang="en-US" altLang="zh-TW" sz="10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1000" dirty="0" smtClean="0">
                <a:latin typeface="標楷體" pitchFamily="65" charset="-120"/>
                <a:ea typeface="標楷體" pitchFamily="65" charset="-120"/>
              </a:rPr>
              <a:t>……</a:t>
            </a:r>
            <a:endParaRPr lang="zh-TW" altLang="en-US" sz="1000" dirty="0">
              <a:latin typeface="標楷體" pitchFamily="65" charset="-120"/>
              <a:ea typeface="標楷體" pitchFamily="65" charset="-120"/>
            </a:endParaRPr>
          </a:p>
        </p:txBody>
      </p:sp>
      <p:cxnSp>
        <p:nvCxnSpPr>
          <p:cNvPr id="13" name="直線接點 12"/>
          <p:cNvCxnSpPr/>
          <p:nvPr/>
        </p:nvCxnSpPr>
        <p:spPr>
          <a:xfrm>
            <a:off x="1475656" y="2348880"/>
            <a:ext cx="504056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群組 34"/>
          <p:cNvGrpSpPr/>
          <p:nvPr/>
        </p:nvGrpSpPr>
        <p:grpSpPr>
          <a:xfrm>
            <a:off x="2123728" y="2132856"/>
            <a:ext cx="216024" cy="432048"/>
            <a:chOff x="6156176" y="1772816"/>
            <a:chExt cx="216024" cy="432048"/>
          </a:xfrm>
        </p:grpSpPr>
        <p:cxnSp>
          <p:nvCxnSpPr>
            <p:cNvPr id="15" name="直線接點 14"/>
            <p:cNvCxnSpPr/>
            <p:nvPr/>
          </p:nvCxnSpPr>
          <p:spPr>
            <a:xfrm flipV="1">
              <a:off x="6156176" y="1772816"/>
              <a:ext cx="216024" cy="216024"/>
            </a:xfrm>
            <a:prstGeom prst="line">
              <a:avLst/>
            </a:prstGeom>
            <a:ln w="2540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>
            <a:xfrm>
              <a:off x="6156176" y="1988840"/>
              <a:ext cx="216024" cy="216024"/>
            </a:xfrm>
            <a:prstGeom prst="line">
              <a:avLst/>
            </a:prstGeom>
            <a:ln w="2540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>
            <a:xfrm flipV="1">
              <a:off x="6156176" y="1988840"/>
              <a:ext cx="216024" cy="2"/>
            </a:xfrm>
            <a:prstGeom prst="line">
              <a:avLst/>
            </a:prstGeom>
            <a:ln w="2540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直線接點 17"/>
          <p:cNvCxnSpPr/>
          <p:nvPr/>
        </p:nvCxnSpPr>
        <p:spPr>
          <a:xfrm flipH="1">
            <a:off x="1907704" y="2348880"/>
            <a:ext cx="432048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3275856" y="2348880"/>
            <a:ext cx="504056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群組 34"/>
          <p:cNvGrpSpPr/>
          <p:nvPr/>
        </p:nvGrpSpPr>
        <p:grpSpPr>
          <a:xfrm>
            <a:off x="3923928" y="2132856"/>
            <a:ext cx="216024" cy="432048"/>
            <a:chOff x="6156176" y="1772816"/>
            <a:chExt cx="216024" cy="432048"/>
          </a:xfrm>
        </p:grpSpPr>
        <p:cxnSp>
          <p:nvCxnSpPr>
            <p:cNvPr id="25" name="直線接點 24"/>
            <p:cNvCxnSpPr/>
            <p:nvPr/>
          </p:nvCxnSpPr>
          <p:spPr>
            <a:xfrm flipV="1">
              <a:off x="6156176" y="1772816"/>
              <a:ext cx="216024" cy="216024"/>
            </a:xfrm>
            <a:prstGeom prst="line">
              <a:avLst/>
            </a:prstGeom>
            <a:ln w="2540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/>
            <p:nvPr/>
          </p:nvCxnSpPr>
          <p:spPr>
            <a:xfrm>
              <a:off x="6156176" y="1988840"/>
              <a:ext cx="216024" cy="216024"/>
            </a:xfrm>
            <a:prstGeom prst="line">
              <a:avLst/>
            </a:prstGeom>
            <a:ln w="2540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/>
            <p:nvPr/>
          </p:nvCxnSpPr>
          <p:spPr>
            <a:xfrm flipV="1">
              <a:off x="6156176" y="1988840"/>
              <a:ext cx="216024" cy="2"/>
            </a:xfrm>
            <a:prstGeom prst="line">
              <a:avLst/>
            </a:prstGeom>
            <a:ln w="2540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直線接點 27"/>
          <p:cNvCxnSpPr/>
          <p:nvPr/>
        </p:nvCxnSpPr>
        <p:spPr>
          <a:xfrm flipH="1">
            <a:off x="3707904" y="2348880"/>
            <a:ext cx="432048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5961856" y="1854116"/>
            <a:ext cx="914400" cy="914400"/>
          </a:xfrm>
          <a:prstGeom prst="rect">
            <a:avLst/>
          </a:prstGeom>
          <a:noFill/>
          <a:ln w="381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6107613" y="177281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訂單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5961856" y="2060848"/>
            <a:ext cx="8258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標楷體" pitchFamily="65" charset="-120"/>
                <a:ea typeface="標楷體" pitchFamily="65" charset="-120"/>
              </a:rPr>
              <a:t>訂單編號 *</a:t>
            </a:r>
            <a:endParaRPr lang="en-US" altLang="zh-TW" sz="10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1000" dirty="0" smtClean="0">
                <a:latin typeface="標楷體" pitchFamily="65" charset="-120"/>
                <a:ea typeface="標楷體" pitchFamily="65" charset="-120"/>
              </a:rPr>
              <a:t>訂單日期</a:t>
            </a:r>
            <a:endParaRPr lang="en-US" altLang="zh-TW" sz="10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1000" dirty="0" smtClean="0">
                <a:latin typeface="標楷體" pitchFamily="65" charset="-120"/>
                <a:ea typeface="標楷體" pitchFamily="65" charset="-120"/>
              </a:rPr>
              <a:t>客戶編號</a:t>
            </a:r>
            <a:endParaRPr lang="en-US" altLang="zh-TW" sz="10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1000" dirty="0" smtClean="0">
                <a:latin typeface="標楷體" pitchFamily="65" charset="-120"/>
                <a:ea typeface="標楷體" pitchFamily="65" charset="-120"/>
              </a:rPr>
              <a:t>……</a:t>
            </a:r>
            <a:endParaRPr lang="zh-TW" altLang="en-US" sz="1000" dirty="0">
              <a:latin typeface="標楷體" pitchFamily="65" charset="-120"/>
              <a:ea typeface="標楷體" pitchFamily="65" charset="-120"/>
            </a:endParaRPr>
          </a:p>
        </p:txBody>
      </p:sp>
      <p:cxnSp>
        <p:nvCxnSpPr>
          <p:cNvPr id="32" name="直線接點 31"/>
          <p:cNvCxnSpPr/>
          <p:nvPr/>
        </p:nvCxnSpPr>
        <p:spPr>
          <a:xfrm>
            <a:off x="5097760" y="2348880"/>
            <a:ext cx="504056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群組 34"/>
          <p:cNvGrpSpPr/>
          <p:nvPr/>
        </p:nvGrpSpPr>
        <p:grpSpPr>
          <a:xfrm>
            <a:off x="5745832" y="2132856"/>
            <a:ext cx="216024" cy="432048"/>
            <a:chOff x="6156176" y="1772816"/>
            <a:chExt cx="216024" cy="432048"/>
          </a:xfrm>
        </p:grpSpPr>
        <p:cxnSp>
          <p:nvCxnSpPr>
            <p:cNvPr id="34" name="直線接點 33"/>
            <p:cNvCxnSpPr/>
            <p:nvPr/>
          </p:nvCxnSpPr>
          <p:spPr>
            <a:xfrm flipV="1">
              <a:off x="6156176" y="1772816"/>
              <a:ext cx="216024" cy="216024"/>
            </a:xfrm>
            <a:prstGeom prst="line">
              <a:avLst/>
            </a:prstGeom>
            <a:ln w="2540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>
              <a:off x="6156176" y="1988840"/>
              <a:ext cx="216024" cy="216024"/>
            </a:xfrm>
            <a:prstGeom prst="line">
              <a:avLst/>
            </a:prstGeom>
            <a:ln w="2540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 flipV="1">
              <a:off x="6156176" y="1988840"/>
              <a:ext cx="216024" cy="2"/>
            </a:xfrm>
            <a:prstGeom prst="line">
              <a:avLst/>
            </a:prstGeom>
            <a:ln w="2540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直線接點 36"/>
          <p:cNvCxnSpPr/>
          <p:nvPr/>
        </p:nvCxnSpPr>
        <p:spPr>
          <a:xfrm flipH="1">
            <a:off x="5529808" y="2348880"/>
            <a:ext cx="432048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匯合">
  <a:themeElements>
    <a:clrScheme name="匯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匯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匯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匯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匯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匯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匯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5.xml><?xml version="1.0" encoding="utf-8"?>
<a:themeOverride xmlns:a="http://schemas.openxmlformats.org/drawingml/2006/main">
  <a:clrScheme name="匯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6.xml><?xml version="1.0" encoding="utf-8"?>
<a:themeOverride xmlns:a="http://schemas.openxmlformats.org/drawingml/2006/main">
  <a:clrScheme name="匯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7.xml><?xml version="1.0" encoding="utf-8"?>
<a:themeOverride xmlns:a="http://schemas.openxmlformats.org/drawingml/2006/main">
  <a:clrScheme name="匯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</TotalTime>
  <Words>416</Words>
  <Application>Microsoft Office PowerPoint</Application>
  <PresentationFormat>如螢幕大小 (4:3)</PresentationFormat>
  <Paragraphs>91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微軟正黑體</vt:lpstr>
      <vt:lpstr>標楷體</vt:lpstr>
      <vt:lpstr>Lucida Sans Unicode</vt:lpstr>
      <vt:lpstr>Verdana</vt:lpstr>
      <vt:lpstr>Wingdings 2</vt:lpstr>
      <vt:lpstr>Wingdings 3</vt:lpstr>
      <vt:lpstr>匯合</vt:lpstr>
      <vt:lpstr>實體-關係模型設計資料庫</vt:lpstr>
      <vt:lpstr>實體-關係模型設計資料庫</vt:lpstr>
      <vt:lpstr>關係 (Relationship)</vt:lpstr>
      <vt:lpstr>部門 VS.員工</vt:lpstr>
      <vt:lpstr>員工 VS.客戶</vt:lpstr>
      <vt:lpstr>員工 VS.客戶</vt:lpstr>
      <vt:lpstr>部門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實體-關係模型設計資料庫</dc:title>
  <dc:creator>lucy1220</dc:creator>
  <cp:lastModifiedBy>Student</cp:lastModifiedBy>
  <cp:revision>3</cp:revision>
  <dcterms:created xsi:type="dcterms:W3CDTF">2021-04-27T04:50:52Z</dcterms:created>
  <dcterms:modified xsi:type="dcterms:W3CDTF">2021-05-12T03:14:58Z</dcterms:modified>
</cp:coreProperties>
</file>