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74" r:id="rId5"/>
    <p:sldId id="271" r:id="rId6"/>
    <p:sldId id="272" r:id="rId7"/>
    <p:sldId id="273" r:id="rId8"/>
    <p:sldId id="269" r:id="rId9"/>
    <p:sldId id="257" r:id="rId10"/>
    <p:sldId id="259" r:id="rId11"/>
    <p:sldId id="278" r:id="rId12"/>
    <p:sldId id="280" r:id="rId13"/>
    <p:sldId id="279" r:id="rId14"/>
    <p:sldId id="298" r:id="rId15"/>
    <p:sldId id="283" r:id="rId16"/>
    <p:sldId id="281" r:id="rId17"/>
    <p:sldId id="284" r:id="rId18"/>
    <p:sldId id="285" r:id="rId19"/>
    <p:sldId id="288" r:id="rId20"/>
    <p:sldId id="289" r:id="rId21"/>
    <p:sldId id="287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71" autoAdjust="0"/>
    <p:restoredTop sz="94270" autoAdjust="0"/>
  </p:normalViewPr>
  <p:slideViewPr>
    <p:cSldViewPr snapToGrid="0">
      <p:cViewPr>
        <p:scale>
          <a:sx n="76" d="100"/>
          <a:sy n="76" d="100"/>
        </p:scale>
        <p:origin x="-874" y="-1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59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4D23D9A-214F-4BF5-BDC5-CFE7FF06C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CF9BE705-F41B-49EF-9FDB-0190FCAE6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AA43E9F8-9F0F-4210-B414-150F6820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CB58-2DCF-4CA9-BD87-3D8517B66D88}" type="datetimeFigureOut">
              <a:rPr lang="zh-TW" altLang="en-US" smtClean="0"/>
              <a:pPr/>
              <a:t>2018/1/20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795EBF63-2D80-4567-903E-935E971A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A7F4B98C-CCE2-4537-9D49-21B08272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4BDE-D6E9-4657-8980-317224F389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7768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0FDC10B-B777-406F-BDF8-39FBDF6B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B875A10B-7FDC-4ABE-BB6C-6CC85485F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1D99C49F-16FD-49EE-BDBC-B4DD6A8B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CB58-2DCF-4CA9-BD87-3D8517B66D88}" type="datetimeFigureOut">
              <a:rPr lang="zh-TW" altLang="en-US" smtClean="0"/>
              <a:pPr/>
              <a:t>2018/1/20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742678C4-E4B9-4E2C-971B-33D5F9F0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A1005581-F846-4E20-AFB4-94D37131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4BDE-D6E9-4657-8980-317224F389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57538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A6448EAF-79CC-4A4F-9B64-43623F0B3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EFBF7A99-E056-4F7E-9CEF-EF56B282D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FE5CE14A-6FF6-4E6D-8B1D-A9149B2C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CB58-2DCF-4CA9-BD87-3D8517B66D88}" type="datetimeFigureOut">
              <a:rPr lang="zh-TW" altLang="en-US" smtClean="0"/>
              <a:pPr/>
              <a:t>2018/1/20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5306F412-2361-4EB2-896B-DCD95FAF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80D13F0E-7BF0-4710-9490-18AF3CEE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4BDE-D6E9-4657-8980-317224F389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18419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8F43D2E-0F29-4A23-AD46-990449C2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92FA26ED-4C81-45BD-994E-64FFC3B83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2A0261B6-C886-4D70-8327-F12DDB89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CB58-2DCF-4CA9-BD87-3D8517B66D88}" type="datetimeFigureOut">
              <a:rPr lang="zh-TW" altLang="en-US" smtClean="0"/>
              <a:pPr/>
              <a:t>2018/1/20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58BC364-5755-4D81-A027-6C955308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C46B4392-DDDB-42A4-806C-1EA841F8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4BDE-D6E9-4657-8980-317224F389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42748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DBB60B9-BBC8-40A6-92C8-6C70E2D7C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51F9CC6D-7046-4F5E-8208-84ACB691F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5A3F45CB-8048-49A4-ADCA-9EF2A79E9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CB58-2DCF-4CA9-BD87-3D8517B66D88}" type="datetimeFigureOut">
              <a:rPr lang="zh-TW" altLang="en-US" smtClean="0"/>
              <a:pPr/>
              <a:t>2018/1/20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F6937C01-F009-405B-B37B-F13FAF2F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4EA4D207-F5B6-496A-A981-E54941D6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4BDE-D6E9-4657-8980-317224F389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42775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1DBDEFB-5D03-4F00-8B79-77C3D49D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B6FF01AD-1755-4F7D-AAC2-71542AD57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A5429D19-3407-4369-92C2-8CD6F4141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C15364CE-A16F-404C-84F3-9AA0D7666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CB58-2DCF-4CA9-BD87-3D8517B66D88}" type="datetimeFigureOut">
              <a:rPr lang="zh-TW" altLang="en-US" smtClean="0"/>
              <a:pPr/>
              <a:t>2018/1/20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A37A9562-0D69-4DCF-A038-4D905EB8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B65F9808-C36E-4665-ADAC-DB9C71DD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4BDE-D6E9-4657-8980-317224F389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04256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6ACA992-F5F8-4713-9A53-02030903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D955E252-B306-4402-B315-2760CA0DF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29B47A18-2007-41B4-A6CC-2321A276F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634E70FD-52DD-4579-A7E9-039183BB0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8D5D6C5E-803D-448B-B3D7-F78C721C6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5C464414-AEE6-4EEB-A438-0080B1A4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CB58-2DCF-4CA9-BD87-3D8517B66D88}" type="datetimeFigureOut">
              <a:rPr lang="zh-TW" altLang="en-US" smtClean="0"/>
              <a:pPr/>
              <a:t>2018/1/20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14EAA7EC-0395-4C2B-B3C1-82F202DD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="" xmlns:a16="http://schemas.microsoft.com/office/drawing/2014/main" id="{2C449297-567F-4114-9548-44242285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4BDE-D6E9-4657-8980-317224F389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53226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3899D1F-3B19-41A6-BE40-C06884D9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EA665CB3-2280-46FE-ACEA-C2AC1D7D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CB58-2DCF-4CA9-BD87-3D8517B66D88}" type="datetimeFigureOut">
              <a:rPr lang="zh-TW" altLang="en-US" smtClean="0"/>
              <a:pPr/>
              <a:t>2018/1/20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555A3FFE-8074-4543-B4E4-36198A73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0B80BD72-2121-4E35-86DB-4D00AD1E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4BDE-D6E9-4657-8980-317224F389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3444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33A3E44F-80C6-4F58-A518-5007A9E88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CB58-2DCF-4CA9-BD87-3D8517B66D88}" type="datetimeFigureOut">
              <a:rPr lang="zh-TW" altLang="en-US" smtClean="0"/>
              <a:pPr/>
              <a:t>2018/1/20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76BDCE19-79F6-4834-A8E1-E76CB5EB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597665FB-B61E-4B80-A52E-A770E48F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4BDE-D6E9-4657-8980-317224F389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50970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FE9C69E2-BFE8-4E67-9F56-8C86BDF0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A6457D32-EA11-46FA-BC62-2786F6F9F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1F0FC519-E437-48D3-BE1F-9640154C9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0A7951FF-E814-46F8-B3D5-1D5C87C5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CB58-2DCF-4CA9-BD87-3D8517B66D88}" type="datetimeFigureOut">
              <a:rPr lang="zh-TW" altLang="en-US" smtClean="0"/>
              <a:pPr/>
              <a:t>2018/1/20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29268DD9-7FAF-434E-8721-ACC9C8E6F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B3ED0D94-C37C-4082-85BD-B3366932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4BDE-D6E9-4657-8980-317224F389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0107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D893C4D-D500-4248-9AB3-418295F6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="" xmlns:a16="http://schemas.microsoft.com/office/drawing/2014/main" id="{F4F75DF6-340C-43E5-A056-27349B253C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73211BF1-134D-4CF0-B5F7-E76FBB182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2DCF609A-3EDA-468B-8EC9-74123178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CB58-2DCF-4CA9-BD87-3D8517B66D88}" type="datetimeFigureOut">
              <a:rPr lang="zh-TW" altLang="en-US" smtClean="0"/>
              <a:pPr/>
              <a:t>2018/1/20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C492EB1E-CDD7-4B21-B929-BE827FA1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9557E475-D254-4288-AAD7-60F9CBF4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24BDE-D6E9-4657-8980-317224F389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2805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96232BE8-5271-4CE0-AB77-1E298BE7C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FB4A07A6-C69F-4662-95B1-CE7237E5A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E23E5751-5D96-4F7D-9AC1-9E5AD1531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7CB58-2DCF-4CA9-BD87-3D8517B66D88}" type="datetimeFigureOut">
              <a:rPr lang="zh-TW" altLang="en-US" smtClean="0"/>
              <a:pPr/>
              <a:t>2018/1/20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F6071ACF-7E91-4E23-8FC9-7EDC797A3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46E76179-08E1-474A-BD2A-7EDF64CE1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24BDE-D6E9-4657-8980-317224F389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2413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8969873-984E-45CA-B85F-A48FD5231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SELECT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05A05A36-6509-4376-AE2D-C69619E5A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377132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="" xmlns:a16="http://schemas.microsoft.com/office/drawing/2014/main" id="{90DEDAEA-826A-4C77-9373-BA1C46E84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8423385"/>
              </p:ext>
            </p:extLst>
          </p:nvPr>
        </p:nvGraphicFramePr>
        <p:xfrm>
          <a:off x="942940" y="382163"/>
          <a:ext cx="8128000" cy="6436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453">
                  <a:extLst>
                    <a:ext uri="{9D8B030D-6E8A-4147-A177-3AD203B41FA5}">
                      <a16:colId xmlns="" xmlns:a16="http://schemas.microsoft.com/office/drawing/2014/main" val="1242264494"/>
                    </a:ext>
                  </a:extLst>
                </a:gridCol>
                <a:gridCol w="1139686">
                  <a:extLst>
                    <a:ext uri="{9D8B030D-6E8A-4147-A177-3AD203B41FA5}">
                      <a16:colId xmlns="" xmlns:a16="http://schemas.microsoft.com/office/drawing/2014/main" val="58177823"/>
                    </a:ext>
                  </a:extLst>
                </a:gridCol>
                <a:gridCol w="993914">
                  <a:extLst>
                    <a:ext uri="{9D8B030D-6E8A-4147-A177-3AD203B41FA5}">
                      <a16:colId xmlns="" xmlns:a16="http://schemas.microsoft.com/office/drawing/2014/main" val="2032521603"/>
                    </a:ext>
                  </a:extLst>
                </a:gridCol>
                <a:gridCol w="1205947">
                  <a:extLst>
                    <a:ext uri="{9D8B030D-6E8A-4147-A177-3AD203B41FA5}">
                      <a16:colId xmlns="" xmlns:a16="http://schemas.microsoft.com/office/drawing/2014/main" val="1264048122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1748979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866770877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5028675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045347352"/>
                    </a:ext>
                  </a:extLst>
                </a:gridCol>
              </a:tblGrid>
              <a:tr h="261739">
                <a:tc>
                  <a:txBody>
                    <a:bodyPr/>
                    <a:lstStyle/>
                    <a:p>
                      <a:r>
                        <a:rPr lang="en-US" altLang="zh-TW" sz="1000" dirty="0" err="1"/>
                        <a:t>deptno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/>
                        <a:t>Dname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/>
                        <a:t>loc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>
                          <a:solidFill>
                            <a:srgbClr val="FF0000"/>
                          </a:solidFill>
                        </a:rPr>
                        <a:t>Empno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>
                          <a:solidFill>
                            <a:srgbClr val="FF0000"/>
                          </a:solidFill>
                        </a:rPr>
                        <a:t>ename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job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>
                          <a:solidFill>
                            <a:srgbClr val="FF0000"/>
                          </a:solidFill>
                        </a:rPr>
                        <a:t>sal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>
                          <a:solidFill>
                            <a:srgbClr val="FF0000"/>
                          </a:solidFill>
                        </a:rPr>
                        <a:t>deptno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19137137"/>
                  </a:ext>
                </a:extLst>
              </a:tr>
              <a:tr h="211831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ACCOUNTING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NEW YORK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JACK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SALESMAN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1800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25529034"/>
                  </a:ext>
                </a:extLst>
              </a:tr>
              <a:tr h="211831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ACCOUNTING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NEW YORK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102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MARY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CLERK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2000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54745630"/>
                  </a:ext>
                </a:extLst>
              </a:tr>
              <a:tr h="211831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ACCOUNTING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NEW YORK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103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PETER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MANAGER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7459944"/>
                  </a:ext>
                </a:extLst>
              </a:tr>
              <a:tr h="211831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ACCOUNTING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NEW YORK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104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LUCY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CLERK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1800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937034"/>
                  </a:ext>
                </a:extLst>
              </a:tr>
              <a:tr h="211831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ACCOUNTING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NEW YORK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105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KEN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SALESMAN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37587213"/>
                  </a:ext>
                </a:extLst>
              </a:tr>
              <a:tr h="232036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ACCOUNTING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NEW YORK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106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ALLEN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MANAGER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3000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2208181"/>
                  </a:ext>
                </a:extLst>
              </a:tr>
              <a:tr h="261739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20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RESEARCH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DALLAS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JACK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SALESMAN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1800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74909822"/>
                  </a:ext>
                </a:extLst>
              </a:tr>
              <a:tr h="261739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20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RESEARCH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DALLAS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102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MARY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CLERK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2000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3709485"/>
                  </a:ext>
                </a:extLst>
              </a:tr>
              <a:tr h="261739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20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RESEARCH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DALLAS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103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PETER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MANAGER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22465303"/>
                  </a:ext>
                </a:extLst>
              </a:tr>
              <a:tr h="261739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20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RESEARCH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DALLAS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104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LUCY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CLERK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1800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174878"/>
                  </a:ext>
                </a:extLst>
              </a:tr>
              <a:tr h="261739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20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RESEARCH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DALLAS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105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KEN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SALESMAN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11786463"/>
                  </a:ext>
                </a:extLst>
              </a:tr>
              <a:tr h="261739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20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RESEARCH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DALLAS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106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ALLEN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MANAGER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3000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0839548"/>
                  </a:ext>
                </a:extLst>
              </a:tr>
              <a:tr h="261739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30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SALES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CHIGAGO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JACK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SALESMAN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1800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3859494"/>
                  </a:ext>
                </a:extLst>
              </a:tr>
              <a:tr h="261739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30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SALES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CHIGAGO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102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MARY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CLERK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2000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4672009"/>
                  </a:ext>
                </a:extLst>
              </a:tr>
              <a:tr h="261739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30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SALES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CHIGAGO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103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PETER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MANAGER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93648290"/>
                  </a:ext>
                </a:extLst>
              </a:tr>
              <a:tr h="261739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30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SALES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CHIGAGO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104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LUCY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CLERK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1800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4880902"/>
                  </a:ext>
                </a:extLst>
              </a:tr>
              <a:tr h="261739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30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SALES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CHIGAGO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105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KEN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SALESMAN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43934726"/>
                  </a:ext>
                </a:extLst>
              </a:tr>
              <a:tr h="261739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30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SALES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CHIGAGO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106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ALLEN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MANAGER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3000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26138789"/>
                  </a:ext>
                </a:extLst>
              </a:tr>
              <a:tr h="261739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40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OPERATIONS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BOSTON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JACK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SALESMAN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1800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58130186"/>
                  </a:ext>
                </a:extLst>
              </a:tr>
              <a:tr h="261739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40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OPERATIONS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BOSTON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102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MARY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CLERK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2000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37606262"/>
                  </a:ext>
                </a:extLst>
              </a:tr>
              <a:tr h="261739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40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OPERATIONS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BOSTON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103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PETER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MANAGER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0020582"/>
                  </a:ext>
                </a:extLst>
              </a:tr>
              <a:tr h="261739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40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OPERATIONS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BOSTON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104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LUCY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CLERK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1800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85082504"/>
                  </a:ext>
                </a:extLst>
              </a:tr>
              <a:tr h="261739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40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OPERATIONS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BOSTON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105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KEN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SALESMAN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56838971"/>
                  </a:ext>
                </a:extLst>
              </a:tr>
              <a:tr h="261739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40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OPERATIONS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BOSTON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106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ALLEN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MANAGER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3000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6512254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="" xmlns:a16="http://schemas.microsoft.com/office/drawing/2014/main" id="{990E6AD3-EEBF-4E0D-B2C6-5C793C22DDD1}"/>
              </a:ext>
            </a:extLst>
          </p:cNvPr>
          <p:cNvSpPr txBox="1"/>
          <p:nvPr/>
        </p:nvSpPr>
        <p:spPr>
          <a:xfrm>
            <a:off x="9906713" y="4019324"/>
            <a:ext cx="14670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CROSS JOIN</a:t>
            </a: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X+Y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個欄位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M*N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筆記錄</a:t>
            </a:r>
          </a:p>
        </p:txBody>
      </p:sp>
      <p:sp>
        <p:nvSpPr>
          <p:cNvPr id="4" name="箭號: 向下 3">
            <a:extLst>
              <a:ext uri="{FF2B5EF4-FFF2-40B4-BE49-F238E27FC236}">
                <a16:creationId xmlns="" xmlns:a16="http://schemas.microsoft.com/office/drawing/2014/main" id="{9E1365F7-3F08-415C-B141-E621699A8E36}"/>
              </a:ext>
            </a:extLst>
          </p:cNvPr>
          <p:cNvSpPr/>
          <p:nvPr/>
        </p:nvSpPr>
        <p:spPr>
          <a:xfrm>
            <a:off x="10397931" y="4399689"/>
            <a:ext cx="484632" cy="2386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左大括弧 4">
            <a:extLst>
              <a:ext uri="{FF2B5EF4-FFF2-40B4-BE49-F238E27FC236}">
                <a16:creationId xmlns="" xmlns:a16="http://schemas.microsoft.com/office/drawing/2014/main" id="{24997969-C909-4D27-99BB-C53D84D6C37A}"/>
              </a:ext>
            </a:extLst>
          </p:cNvPr>
          <p:cNvSpPr/>
          <p:nvPr/>
        </p:nvSpPr>
        <p:spPr>
          <a:xfrm>
            <a:off x="642733" y="708985"/>
            <a:ext cx="309217" cy="13384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大括弧 5">
            <a:extLst>
              <a:ext uri="{FF2B5EF4-FFF2-40B4-BE49-F238E27FC236}">
                <a16:creationId xmlns="" xmlns:a16="http://schemas.microsoft.com/office/drawing/2014/main" id="{DA243A19-2213-4D92-9C28-8435EBC80933}"/>
              </a:ext>
            </a:extLst>
          </p:cNvPr>
          <p:cNvSpPr/>
          <p:nvPr/>
        </p:nvSpPr>
        <p:spPr>
          <a:xfrm>
            <a:off x="662613" y="2226365"/>
            <a:ext cx="309217" cy="13384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左大括弧 6">
            <a:extLst>
              <a:ext uri="{FF2B5EF4-FFF2-40B4-BE49-F238E27FC236}">
                <a16:creationId xmlns="" xmlns:a16="http://schemas.microsoft.com/office/drawing/2014/main" id="{53D25FDB-E5C8-4465-8B35-91B748AAFF74}"/>
              </a:ext>
            </a:extLst>
          </p:cNvPr>
          <p:cNvSpPr/>
          <p:nvPr/>
        </p:nvSpPr>
        <p:spPr>
          <a:xfrm>
            <a:off x="633723" y="3776869"/>
            <a:ext cx="309217" cy="13384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左大括弧 7">
            <a:extLst>
              <a:ext uri="{FF2B5EF4-FFF2-40B4-BE49-F238E27FC236}">
                <a16:creationId xmlns="" xmlns:a16="http://schemas.microsoft.com/office/drawing/2014/main" id="{743799C6-4AEE-456E-A8AA-73B2444B5E00}"/>
              </a:ext>
            </a:extLst>
          </p:cNvPr>
          <p:cNvSpPr/>
          <p:nvPr/>
        </p:nvSpPr>
        <p:spPr>
          <a:xfrm>
            <a:off x="633722" y="5342763"/>
            <a:ext cx="309217" cy="13384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="" xmlns:a16="http://schemas.microsoft.com/office/drawing/2014/main" id="{C0BE27A7-67E4-46DC-8D44-1CFDE3CD6BDF}"/>
              </a:ext>
            </a:extLst>
          </p:cNvPr>
          <p:cNvSpPr txBox="1"/>
          <p:nvPr/>
        </p:nvSpPr>
        <p:spPr>
          <a:xfrm>
            <a:off x="3668112" y="0"/>
            <a:ext cx="157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X+Y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個欄位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="" xmlns:a16="http://schemas.microsoft.com/office/drawing/2014/main" id="{5C74FB0A-0DDA-48FF-A938-2E46DCE1E82E}"/>
              </a:ext>
            </a:extLst>
          </p:cNvPr>
          <p:cNvSpPr txBox="1"/>
          <p:nvPr/>
        </p:nvSpPr>
        <p:spPr>
          <a:xfrm>
            <a:off x="72221" y="2544416"/>
            <a:ext cx="461665" cy="22661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M*N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筆記錄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="" xmlns:a16="http://schemas.microsoft.com/office/drawing/2014/main" id="{390A3E76-77A9-4207-A4E0-48819AABDC6A}"/>
              </a:ext>
            </a:extLst>
          </p:cNvPr>
          <p:cNvSpPr txBox="1"/>
          <p:nvPr/>
        </p:nvSpPr>
        <p:spPr>
          <a:xfrm>
            <a:off x="9159822" y="3089268"/>
            <a:ext cx="299242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SELECT *</a:t>
            </a:r>
          </a:p>
          <a:p>
            <a:r>
              <a:rPr lang="en-US" altLang="zh-TW" dirty="0"/>
              <a:t>FROM DEPT CROSS JOIN EMP;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90371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單箭頭接點 7">
            <a:extLst>
              <a:ext uri="{FF2B5EF4-FFF2-40B4-BE49-F238E27FC236}">
                <a16:creationId xmlns="" xmlns:a16="http://schemas.microsoft.com/office/drawing/2014/main" id="{80D1233C-8613-42F3-9279-EF3189D0709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493547" y="954354"/>
            <a:ext cx="2682042" cy="2631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="" xmlns:a16="http://schemas.microsoft.com/office/drawing/2014/main" id="{A659449E-5FFC-45CC-A9AE-7B818E1BD74E}"/>
              </a:ext>
            </a:extLst>
          </p:cNvPr>
          <p:cNvCxnSpPr>
            <a:cxnSpLocks/>
            <a:stCxn id="30" idx="3"/>
            <a:endCxn id="38" idx="1"/>
          </p:cNvCxnSpPr>
          <p:nvPr/>
        </p:nvCxnSpPr>
        <p:spPr>
          <a:xfrm>
            <a:off x="3493547" y="954354"/>
            <a:ext cx="2685916" cy="26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="" xmlns:a16="http://schemas.microsoft.com/office/drawing/2014/main" id="{CA3E4A5F-1A1B-4F01-9A3B-DB82870041E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493547" y="954354"/>
            <a:ext cx="2690192" cy="570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="" xmlns:a16="http://schemas.microsoft.com/office/drawing/2014/main" id="{B22F0BF1-4412-42C1-83F1-AC8B053190A2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3493547" y="954354"/>
            <a:ext cx="2683569" cy="84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="" xmlns:a16="http://schemas.microsoft.com/office/drawing/2014/main" id="{D5516B89-D766-4811-8125-F91A8742D73C}"/>
              </a:ext>
            </a:extLst>
          </p:cNvPr>
          <p:cNvCxnSpPr>
            <a:cxnSpLocks/>
            <a:stCxn id="30" idx="3"/>
            <a:endCxn id="41" idx="1"/>
          </p:cNvCxnSpPr>
          <p:nvPr/>
        </p:nvCxnSpPr>
        <p:spPr>
          <a:xfrm>
            <a:off x="3493547" y="954354"/>
            <a:ext cx="2682042" cy="1126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="" xmlns:a16="http://schemas.microsoft.com/office/drawing/2014/main" id="{0BDD6384-9213-4CD4-8515-F1DE21755580}"/>
              </a:ext>
            </a:extLst>
          </p:cNvPr>
          <p:cNvCxnSpPr>
            <a:cxnSpLocks/>
            <a:stCxn id="30" idx="3"/>
            <a:endCxn id="42" idx="1"/>
          </p:cNvCxnSpPr>
          <p:nvPr/>
        </p:nvCxnSpPr>
        <p:spPr>
          <a:xfrm>
            <a:off x="3493547" y="954354"/>
            <a:ext cx="2683567" cy="141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圓角 22">
            <a:extLst>
              <a:ext uri="{FF2B5EF4-FFF2-40B4-BE49-F238E27FC236}">
                <a16:creationId xmlns="" xmlns:a16="http://schemas.microsoft.com/office/drawing/2014/main" id="{2003134E-AF74-4812-B0E8-B4EE7D37BDA9}"/>
              </a:ext>
            </a:extLst>
          </p:cNvPr>
          <p:cNvSpPr/>
          <p:nvPr/>
        </p:nvSpPr>
        <p:spPr>
          <a:xfrm>
            <a:off x="2154595" y="2790640"/>
            <a:ext cx="2993266" cy="391835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="" xmlns:a16="http://schemas.microsoft.com/office/drawing/2014/main" id="{84D2D234-B539-4B2B-82E0-B9B9EDC9400D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2107095" y="837462"/>
            <a:ext cx="1596891" cy="201853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="" xmlns:a16="http://schemas.microsoft.com/office/drawing/2014/main" id="{A8FE8BA7-E9FD-4FF7-A184-60428B0D9D83}"/>
              </a:ext>
            </a:extLst>
          </p:cNvPr>
          <p:cNvSpPr/>
          <p:nvPr/>
        </p:nvSpPr>
        <p:spPr>
          <a:xfrm>
            <a:off x="6116932" y="471415"/>
            <a:ext cx="5346197" cy="391835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="" xmlns:a16="http://schemas.microsoft.com/office/drawing/2014/main" id="{7BF04EDC-C6A1-48C6-A727-EDC9E35432F2}"/>
              </a:ext>
            </a:extLst>
          </p:cNvPr>
          <p:cNvSpPr/>
          <p:nvPr/>
        </p:nvSpPr>
        <p:spPr>
          <a:xfrm>
            <a:off x="5153694" y="2774287"/>
            <a:ext cx="5248465" cy="40818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="" xmlns:a16="http://schemas.microsoft.com/office/drawing/2014/main" id="{D8E83C61-BCA4-4C71-86FE-EB1EC6C8F142}"/>
              </a:ext>
            </a:extLst>
          </p:cNvPr>
          <p:cNvCxnSpPr>
            <a:cxnSpLocks/>
            <a:stCxn id="43" idx="0"/>
            <a:endCxn id="27" idx="0"/>
          </p:cNvCxnSpPr>
          <p:nvPr/>
        </p:nvCxnSpPr>
        <p:spPr>
          <a:xfrm flipH="1">
            <a:off x="7777927" y="807999"/>
            <a:ext cx="985218" cy="196628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="" xmlns:a16="http://schemas.microsoft.com/office/drawing/2014/main" id="{F0E52D5A-250C-4BF7-BDFC-DBBC41D0F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17685716"/>
              </p:ext>
            </p:extLst>
          </p:nvPr>
        </p:nvGraphicFramePr>
        <p:xfrm>
          <a:off x="2293428" y="2855992"/>
          <a:ext cx="282111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88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82987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56247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loc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="" xmlns:a16="http://schemas.microsoft.com/office/drawing/2014/main" id="{95D93B7B-3D49-4876-BD84-C23C07F35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38180623"/>
              </p:ext>
            </p:extLst>
          </p:nvPr>
        </p:nvGraphicFramePr>
        <p:xfrm>
          <a:off x="5131745" y="2846790"/>
          <a:ext cx="5154105" cy="2767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76728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613450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="" xmlns:a16="http://schemas.microsoft.com/office/drawing/2014/main" id="{41BB79EB-DC30-4FEB-9061-FCA460D35D59}"/>
              </a:ext>
            </a:extLst>
          </p:cNvPr>
          <p:cNvGraphicFramePr>
            <a:graphicFrameLocks noGrp="1"/>
          </p:cNvGraphicFramePr>
          <p:nvPr/>
        </p:nvGraphicFramePr>
        <p:xfrm>
          <a:off x="690709" y="558778"/>
          <a:ext cx="282111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88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82987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56247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loc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="" xmlns:a16="http://schemas.microsoft.com/office/drawing/2014/main" id="{F9800070-4C5F-4D0C-8C40-0E3E718C0978}"/>
              </a:ext>
            </a:extLst>
          </p:cNvPr>
          <p:cNvGraphicFramePr>
            <a:graphicFrameLocks noGrp="1"/>
          </p:cNvGraphicFramePr>
          <p:nvPr/>
        </p:nvGraphicFramePr>
        <p:xfrm>
          <a:off x="697337" y="817194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ACCOUNTING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NEW YORK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="" xmlns:a16="http://schemas.microsoft.com/office/drawing/2014/main" id="{D8F109C6-2C0F-4C67-886B-96D1C10A9DE8}"/>
              </a:ext>
            </a:extLst>
          </p:cNvPr>
          <p:cNvGraphicFramePr>
            <a:graphicFrameLocks noGrp="1"/>
          </p:cNvGraphicFramePr>
          <p:nvPr/>
        </p:nvGraphicFramePr>
        <p:xfrm>
          <a:off x="690711" y="1102114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RESEARCH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DALLAS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="" xmlns:a16="http://schemas.microsoft.com/office/drawing/2014/main" id="{01B722F0-3B28-477B-A074-F9DA5E163221}"/>
              </a:ext>
            </a:extLst>
          </p:cNvPr>
          <p:cNvGraphicFramePr>
            <a:graphicFrameLocks noGrp="1"/>
          </p:cNvGraphicFramePr>
          <p:nvPr/>
        </p:nvGraphicFramePr>
        <p:xfrm>
          <a:off x="690713" y="1393661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SALES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CHIGAGO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="" xmlns:a16="http://schemas.microsoft.com/office/drawing/2014/main" id="{CCE82D48-FBE7-42ED-AC97-47068754196A}"/>
              </a:ext>
            </a:extLst>
          </p:cNvPr>
          <p:cNvGraphicFramePr>
            <a:graphicFrameLocks noGrp="1"/>
          </p:cNvGraphicFramePr>
          <p:nvPr/>
        </p:nvGraphicFramePr>
        <p:xfrm>
          <a:off x="690713" y="1685215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40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OPERATIONS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BOSTON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sp>
        <p:nvSpPr>
          <p:cNvPr id="17" name="矩形: 圓角 16">
            <a:extLst>
              <a:ext uri="{FF2B5EF4-FFF2-40B4-BE49-F238E27FC236}">
                <a16:creationId xmlns="" xmlns:a16="http://schemas.microsoft.com/office/drawing/2014/main" id="{B34D2401-E164-42F1-A73A-FD20B781EBE3}"/>
              </a:ext>
            </a:extLst>
          </p:cNvPr>
          <p:cNvSpPr/>
          <p:nvPr/>
        </p:nvSpPr>
        <p:spPr>
          <a:xfrm>
            <a:off x="622852" y="505893"/>
            <a:ext cx="2968486" cy="33156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6" name="表格 35">
            <a:extLst>
              <a:ext uri="{FF2B5EF4-FFF2-40B4-BE49-F238E27FC236}">
                <a16:creationId xmlns="" xmlns:a16="http://schemas.microsoft.com/office/drawing/2014/main" id="{35576428-C820-451A-AEBB-EA3587D1030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79460" y="509820"/>
          <a:ext cx="5173990" cy="2767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34798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76728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613450"/>
                  </a:ext>
                </a:extLst>
              </a:tr>
            </a:tbl>
          </a:graphicData>
        </a:graphic>
      </p:graphicFrame>
      <p:graphicFrame>
        <p:nvGraphicFramePr>
          <p:cNvPr id="38" name="表格 37">
            <a:extLst>
              <a:ext uri="{FF2B5EF4-FFF2-40B4-BE49-F238E27FC236}">
                <a16:creationId xmlns="" xmlns:a16="http://schemas.microsoft.com/office/drawing/2014/main" id="{55E9C774-6A62-419A-B183-45F9EF8874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79463" y="108172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="" xmlns:a16="http://schemas.microsoft.com/office/drawing/2014/main" id="{45E6D339-A665-4E61-8563-1136FA626D3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77115" y="1374803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="" xmlns:a16="http://schemas.microsoft.com/office/drawing/2014/main" id="{F991C8D2-CD3D-4573-A713-65D58E78FD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77116" y="1661501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LUCY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41" name="表格 40">
            <a:extLst>
              <a:ext uri="{FF2B5EF4-FFF2-40B4-BE49-F238E27FC236}">
                <a16:creationId xmlns="" xmlns:a16="http://schemas.microsoft.com/office/drawing/2014/main" id="{04A4BC08-90AE-4112-88F0-AF354DBEA5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75589" y="1943426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="" xmlns:a16="http://schemas.microsoft.com/office/drawing/2014/main" id="{9D6931D4-844E-4A50-963F-3A81BBA508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77114" y="2236502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="" xmlns:a16="http://schemas.microsoft.com/office/drawing/2014/main" id="{853C31CA-F701-4A2D-9DB7-8F608D05B0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86093" y="807999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53008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372026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158C6E47-5177-44DC-AA75-F2F41357CAB4}"/>
              </a:ext>
            </a:extLst>
          </p:cNvPr>
          <p:cNvSpPr txBox="1"/>
          <p:nvPr/>
        </p:nvSpPr>
        <p:spPr>
          <a:xfrm>
            <a:off x="690709" y="172279"/>
            <a:ext cx="66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DEPT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="" xmlns:a16="http://schemas.microsoft.com/office/drawing/2014/main" id="{8FEF6319-513E-4AFE-ACEC-FFAF1A63B7A6}"/>
              </a:ext>
            </a:extLst>
          </p:cNvPr>
          <p:cNvSpPr txBox="1"/>
          <p:nvPr/>
        </p:nvSpPr>
        <p:spPr>
          <a:xfrm>
            <a:off x="6186093" y="17227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EMP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="" xmlns:a16="http://schemas.microsoft.com/office/drawing/2014/main" id="{9270817C-6DB4-4716-A144-05C82083BB6F}"/>
              </a:ext>
            </a:extLst>
          </p:cNvPr>
          <p:cNvSpPr txBox="1"/>
          <p:nvPr/>
        </p:nvSpPr>
        <p:spPr>
          <a:xfrm>
            <a:off x="4161183" y="223561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INNER JOIN</a:t>
            </a:r>
            <a:endParaRPr lang="zh-TW" altLang="en-US" dirty="0"/>
          </a:p>
        </p:txBody>
      </p:sp>
      <p:sp>
        <p:nvSpPr>
          <p:cNvPr id="21" name="箭號: 向右 20">
            <a:extLst>
              <a:ext uri="{FF2B5EF4-FFF2-40B4-BE49-F238E27FC236}">
                <a16:creationId xmlns="" xmlns:a16="http://schemas.microsoft.com/office/drawing/2014/main" id="{FCA882DA-D2D4-45ED-9ACC-3F779F15809B}"/>
              </a:ext>
            </a:extLst>
          </p:cNvPr>
          <p:cNvSpPr/>
          <p:nvPr/>
        </p:nvSpPr>
        <p:spPr>
          <a:xfrm>
            <a:off x="172278" y="795133"/>
            <a:ext cx="395502" cy="291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5" name="表格 44">
            <a:extLst>
              <a:ext uri="{FF2B5EF4-FFF2-40B4-BE49-F238E27FC236}">
                <a16:creationId xmlns="" xmlns:a16="http://schemas.microsoft.com/office/drawing/2014/main" id="{D38AF619-D617-4C24-8AED-166A43AFC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05704882"/>
              </p:ext>
            </p:extLst>
          </p:nvPr>
        </p:nvGraphicFramePr>
        <p:xfrm>
          <a:off x="2306681" y="3121034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ACCOUNTING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NEW YORK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46" name="表格 45">
            <a:extLst>
              <a:ext uri="{FF2B5EF4-FFF2-40B4-BE49-F238E27FC236}">
                <a16:creationId xmlns="" xmlns:a16="http://schemas.microsoft.com/office/drawing/2014/main" id="{58935917-B39C-43E5-B427-56A7AAFEC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41322072"/>
              </p:ext>
            </p:extLst>
          </p:nvPr>
        </p:nvGraphicFramePr>
        <p:xfrm>
          <a:off x="5105243" y="3138341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53008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3720261"/>
                  </a:ext>
                </a:extLst>
              </a:tr>
            </a:tbl>
          </a:graphicData>
        </a:graphic>
      </p:graphicFrame>
      <p:graphicFrame>
        <p:nvGraphicFramePr>
          <p:cNvPr id="52" name="表格 51">
            <a:extLst>
              <a:ext uri="{FF2B5EF4-FFF2-40B4-BE49-F238E27FC236}">
                <a16:creationId xmlns="" xmlns:a16="http://schemas.microsoft.com/office/drawing/2014/main" id="{55832687-8D44-4188-AD3B-E4DD74E79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84102210"/>
              </p:ext>
            </p:extLst>
          </p:nvPr>
        </p:nvGraphicFramePr>
        <p:xfrm>
          <a:off x="5102892" y="342022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6" name="表格 55">
            <a:extLst>
              <a:ext uri="{FF2B5EF4-FFF2-40B4-BE49-F238E27FC236}">
                <a16:creationId xmlns="" xmlns:a16="http://schemas.microsoft.com/office/drawing/2014/main" id="{BE26FFDD-DDAC-4695-A5ED-883AAB76D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56301709"/>
              </p:ext>
            </p:extLst>
          </p:nvPr>
        </p:nvGraphicFramePr>
        <p:xfrm>
          <a:off x="2321649" y="3407224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509417537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3037256725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21611316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ACCOUNTING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NEW YORK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7701614"/>
                  </a:ext>
                </a:extLst>
              </a:tr>
            </a:tbl>
          </a:graphicData>
        </a:graphic>
      </p:graphicFrame>
      <p:cxnSp>
        <p:nvCxnSpPr>
          <p:cNvPr id="69" name="直線單箭頭接點 68">
            <a:extLst>
              <a:ext uri="{FF2B5EF4-FFF2-40B4-BE49-F238E27FC236}">
                <a16:creationId xmlns="" xmlns:a16="http://schemas.microsoft.com/office/drawing/2014/main" id="{EA878DEA-7CD7-49B6-A510-C6F1CA5AE53A}"/>
              </a:ext>
            </a:extLst>
          </p:cNvPr>
          <p:cNvCxnSpPr>
            <a:cxnSpLocks/>
            <a:stCxn id="32" idx="3"/>
            <a:endCxn id="43" idx="1"/>
          </p:cNvCxnSpPr>
          <p:nvPr/>
        </p:nvCxnSpPr>
        <p:spPr>
          <a:xfrm flipV="1">
            <a:off x="3486921" y="945159"/>
            <a:ext cx="2699172" cy="29411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表格 73">
            <a:extLst>
              <a:ext uri="{FF2B5EF4-FFF2-40B4-BE49-F238E27FC236}">
                <a16:creationId xmlns="" xmlns:a16="http://schemas.microsoft.com/office/drawing/2014/main" id="{F146B938-5F9E-4CC5-8F06-7FD6315F9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37339678"/>
              </p:ext>
            </p:extLst>
          </p:nvPr>
        </p:nvGraphicFramePr>
        <p:xfrm>
          <a:off x="2310966" y="3707647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RESEARCH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DALLAS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79" name="表格 78">
            <a:extLst>
              <a:ext uri="{FF2B5EF4-FFF2-40B4-BE49-F238E27FC236}">
                <a16:creationId xmlns="" xmlns:a16="http://schemas.microsoft.com/office/drawing/2014/main" id="{0BF23092-35F3-4278-81AA-8ED472DB4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91778868"/>
              </p:ext>
            </p:extLst>
          </p:nvPr>
        </p:nvGraphicFramePr>
        <p:xfrm>
          <a:off x="5100581" y="3703988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82" name="表格 81">
            <a:extLst>
              <a:ext uri="{FF2B5EF4-FFF2-40B4-BE49-F238E27FC236}">
                <a16:creationId xmlns="" xmlns:a16="http://schemas.microsoft.com/office/drawing/2014/main" id="{8F282DDB-DD6A-448D-818D-225E0B290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13764548"/>
              </p:ext>
            </p:extLst>
          </p:nvPr>
        </p:nvGraphicFramePr>
        <p:xfrm>
          <a:off x="5112308" y="399383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83" name="表格 82">
            <a:extLst>
              <a:ext uri="{FF2B5EF4-FFF2-40B4-BE49-F238E27FC236}">
                <a16:creationId xmlns="" xmlns:a16="http://schemas.microsoft.com/office/drawing/2014/main" id="{8D3B8F5D-6A61-4B79-8C0E-A64035B3B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69401705"/>
              </p:ext>
            </p:extLst>
          </p:nvPr>
        </p:nvGraphicFramePr>
        <p:xfrm>
          <a:off x="5100581" y="4286913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cxnSp>
        <p:nvCxnSpPr>
          <p:cNvPr id="86" name="直線單箭頭接點 85">
            <a:extLst>
              <a:ext uri="{FF2B5EF4-FFF2-40B4-BE49-F238E27FC236}">
                <a16:creationId xmlns="" xmlns:a16="http://schemas.microsoft.com/office/drawing/2014/main" id="{3B3533D5-8DBA-4E8E-8688-370D2C95C832}"/>
              </a:ext>
            </a:extLst>
          </p:cNvPr>
          <p:cNvCxnSpPr>
            <a:cxnSpLocks/>
          </p:cNvCxnSpPr>
          <p:nvPr/>
        </p:nvCxnSpPr>
        <p:spPr>
          <a:xfrm>
            <a:off x="3486921" y="1239274"/>
            <a:ext cx="269681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="" xmlns:a16="http://schemas.microsoft.com/office/drawing/2014/main" id="{83F491A7-13A8-4FD0-823C-E4721D09ED06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3486921" y="1239274"/>
            <a:ext cx="2726362" cy="86006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="" xmlns:a16="http://schemas.microsoft.com/office/drawing/2014/main" id="{8D383CDB-EB71-43E7-8C71-4AC4C68ED3FB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3486921" y="1239274"/>
            <a:ext cx="2695635" cy="28513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="" xmlns:a16="http://schemas.microsoft.com/office/drawing/2014/main" id="{F5E29DC5-2772-4E4D-826D-A72241B047FD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3486921" y="1239274"/>
            <a:ext cx="2726362" cy="5368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="" xmlns:a16="http://schemas.microsoft.com/office/drawing/2014/main" id="{780CD457-16F5-41F5-8C72-ECDD57AE7ABB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>
            <a:off x="3486921" y="1239274"/>
            <a:ext cx="2690193" cy="11343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表格 102">
            <a:extLst>
              <a:ext uri="{FF2B5EF4-FFF2-40B4-BE49-F238E27FC236}">
                <a16:creationId xmlns="" xmlns:a16="http://schemas.microsoft.com/office/drawing/2014/main" id="{F884624B-0701-4BC2-BB0D-858DBC0D6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31160298"/>
              </p:ext>
            </p:extLst>
          </p:nvPr>
        </p:nvGraphicFramePr>
        <p:xfrm>
          <a:off x="2305881" y="3995162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SALES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CHIGAGO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sp>
        <p:nvSpPr>
          <p:cNvPr id="106" name="文字方塊 105">
            <a:extLst>
              <a:ext uri="{FF2B5EF4-FFF2-40B4-BE49-F238E27FC236}">
                <a16:creationId xmlns="" xmlns:a16="http://schemas.microsoft.com/office/drawing/2014/main" id="{A45E0F1B-72DE-4DC8-A25E-CFFCCA3D34F0}"/>
              </a:ext>
            </a:extLst>
          </p:cNvPr>
          <p:cNvSpPr txBox="1"/>
          <p:nvPr/>
        </p:nvSpPr>
        <p:spPr>
          <a:xfrm>
            <a:off x="-2240" y="2098771"/>
            <a:ext cx="5070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① FROM </a:t>
            </a:r>
            <a:r>
              <a:rPr lang="en-US" altLang="zh-TW" dirty="0" err="1"/>
              <a:t>dept</a:t>
            </a:r>
            <a:r>
              <a:rPr lang="en-US" altLang="zh-TW" dirty="0"/>
              <a:t> d </a:t>
            </a:r>
            <a:r>
              <a:rPr lang="en-US" altLang="zh-TW" dirty="0">
                <a:solidFill>
                  <a:srgbClr val="FF0000"/>
                </a:solidFill>
              </a:rPr>
              <a:t>JOIN</a:t>
            </a:r>
            <a:r>
              <a:rPr lang="en-US" altLang="zh-TW" dirty="0"/>
              <a:t> </a:t>
            </a:r>
            <a:r>
              <a:rPr lang="en-US" altLang="zh-TW" dirty="0" err="1"/>
              <a:t>emp</a:t>
            </a:r>
            <a:r>
              <a:rPr lang="en-US" altLang="zh-TW" dirty="0"/>
              <a:t> e </a:t>
            </a:r>
            <a:r>
              <a:rPr lang="en-US" altLang="zh-TW" dirty="0">
                <a:solidFill>
                  <a:srgbClr val="FF0000"/>
                </a:solidFill>
              </a:rPr>
              <a:t>ON</a:t>
            </a:r>
            <a:r>
              <a:rPr lang="en-US" altLang="zh-TW" dirty="0"/>
              <a:t> </a:t>
            </a:r>
            <a:r>
              <a:rPr lang="en-US" altLang="zh-TW" b="1" dirty="0" err="1"/>
              <a:t>d.deptno</a:t>
            </a:r>
            <a:r>
              <a:rPr lang="en-US" altLang="zh-TW" b="1" dirty="0"/>
              <a:t>=</a:t>
            </a:r>
            <a:r>
              <a:rPr lang="en-US" altLang="zh-TW" b="1" dirty="0" err="1"/>
              <a:t>e.deptno</a:t>
            </a:r>
            <a:endParaRPr lang="en-US" altLang="zh-TW" b="1" dirty="0"/>
          </a:p>
          <a:p>
            <a:r>
              <a:rPr lang="en-US" altLang="zh-TW" dirty="0"/>
              <a:t>      </a:t>
            </a:r>
            <a:r>
              <a:rPr lang="en-US" altLang="zh-TW" dirty="0">
                <a:sym typeface="Wingdings" panose="05000000000000000000" pitchFamily="2" charset="2"/>
              </a:rPr>
              <a:t>  </a:t>
            </a:r>
            <a:r>
              <a:rPr lang="en-US" altLang="zh-TW" dirty="0"/>
              <a:t>Virtual table</a:t>
            </a:r>
            <a:endParaRPr lang="zh-TW" altLang="en-US" dirty="0"/>
          </a:p>
        </p:txBody>
      </p:sp>
      <p:graphicFrame>
        <p:nvGraphicFramePr>
          <p:cNvPr id="65" name="表格 64">
            <a:extLst>
              <a:ext uri="{FF2B5EF4-FFF2-40B4-BE49-F238E27FC236}">
                <a16:creationId xmlns="" xmlns:a16="http://schemas.microsoft.com/office/drawing/2014/main" id="{1897FD41-EEEE-4D7C-9DEF-2E3B86202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689013"/>
              </p:ext>
            </p:extLst>
          </p:nvPr>
        </p:nvGraphicFramePr>
        <p:xfrm>
          <a:off x="2299256" y="4280082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SALES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CHIGAGO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cxnSp>
        <p:nvCxnSpPr>
          <p:cNvPr id="4" name="直線單箭頭接點 3">
            <a:extLst>
              <a:ext uri="{FF2B5EF4-FFF2-40B4-BE49-F238E27FC236}">
                <a16:creationId xmlns="" xmlns:a16="http://schemas.microsoft.com/office/drawing/2014/main" id="{B3D8516E-E5AD-408C-91D2-2B714AA23CAE}"/>
              </a:ext>
            </a:extLst>
          </p:cNvPr>
          <p:cNvCxnSpPr>
            <a:cxnSpLocks/>
            <a:stCxn id="34" idx="3"/>
            <a:endCxn id="42" idx="1"/>
          </p:cNvCxnSpPr>
          <p:nvPr/>
        </p:nvCxnSpPr>
        <p:spPr>
          <a:xfrm>
            <a:off x="3486923" y="1530821"/>
            <a:ext cx="2690191" cy="8428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="" xmlns:a16="http://schemas.microsoft.com/office/drawing/2014/main" id="{5287E282-9D27-42CD-B676-002E95C589EC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3486923" y="1216687"/>
            <a:ext cx="2695306" cy="3141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="" xmlns:a16="http://schemas.microsoft.com/office/drawing/2014/main" id="{2EE283DB-934E-4843-9A09-CF792AE21E7E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486923" y="1530821"/>
            <a:ext cx="2695306" cy="2452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="" xmlns:a16="http://schemas.microsoft.com/office/drawing/2014/main" id="{0D53127E-F550-4551-A8C1-297FA4133780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486923" y="1530821"/>
            <a:ext cx="2707392" cy="5497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="" xmlns:a16="http://schemas.microsoft.com/office/drawing/2014/main" id="{5AB317C8-342D-4D9B-A248-122E65831B9B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3486923" y="1510433"/>
            <a:ext cx="2736577" cy="203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="" xmlns:a16="http://schemas.microsoft.com/office/drawing/2014/main" id="{CB6A3130-C329-4C29-93F7-6B2E2037ABB7}"/>
              </a:ext>
            </a:extLst>
          </p:cNvPr>
          <p:cNvCxnSpPr>
            <a:cxnSpLocks/>
            <a:stCxn id="34" idx="3"/>
            <a:endCxn id="43" idx="1"/>
          </p:cNvCxnSpPr>
          <p:nvPr/>
        </p:nvCxnSpPr>
        <p:spPr>
          <a:xfrm flipV="1">
            <a:off x="3486923" y="945159"/>
            <a:ext cx="2699170" cy="5856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="" xmlns:a16="http://schemas.microsoft.com/office/drawing/2014/main" id="{688A6EF9-61B1-4B36-8FA7-8EBF617DC997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486923" y="1822375"/>
            <a:ext cx="2703722" cy="2452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="" xmlns:a16="http://schemas.microsoft.com/office/drawing/2014/main" id="{A4F7ADE8-CE88-47A5-9C09-44E005BEDD72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486923" y="1789059"/>
            <a:ext cx="2726360" cy="333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="" xmlns:a16="http://schemas.microsoft.com/office/drawing/2014/main" id="{977728CD-BE99-4EC2-ABF4-4550A48F616C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486923" y="1508234"/>
            <a:ext cx="2726360" cy="3141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="" xmlns:a16="http://schemas.microsoft.com/office/drawing/2014/main" id="{BC7D1FA7-BF63-43EA-B699-89E5BD5BED95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486923" y="1236114"/>
            <a:ext cx="2733391" cy="586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="" xmlns:a16="http://schemas.microsoft.com/office/drawing/2014/main" id="{1ECB2BE2-BD37-4CD0-B6BE-6D453D86B950}"/>
              </a:ext>
            </a:extLst>
          </p:cNvPr>
          <p:cNvCxnSpPr>
            <a:cxnSpLocks/>
            <a:stCxn id="35" idx="3"/>
            <a:endCxn id="42" idx="1"/>
          </p:cNvCxnSpPr>
          <p:nvPr/>
        </p:nvCxnSpPr>
        <p:spPr>
          <a:xfrm>
            <a:off x="3486923" y="1822375"/>
            <a:ext cx="2690191" cy="551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="" xmlns:a16="http://schemas.microsoft.com/office/drawing/2014/main" id="{FD0A5138-DCC6-44B0-8932-F26C0F4B6A11}"/>
              </a:ext>
            </a:extLst>
          </p:cNvPr>
          <p:cNvCxnSpPr>
            <a:cxnSpLocks/>
            <a:stCxn id="35" idx="3"/>
            <a:endCxn id="43" idx="1"/>
          </p:cNvCxnSpPr>
          <p:nvPr/>
        </p:nvCxnSpPr>
        <p:spPr>
          <a:xfrm flipV="1">
            <a:off x="3486923" y="945159"/>
            <a:ext cx="2699170" cy="8772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="" xmlns:a16="http://schemas.microsoft.com/office/drawing/2014/main" id="{36599C72-1A5B-4172-93E6-68F1FF566C43}"/>
              </a:ext>
            </a:extLst>
          </p:cNvPr>
          <p:cNvSpPr txBox="1"/>
          <p:nvPr/>
        </p:nvSpPr>
        <p:spPr>
          <a:xfrm>
            <a:off x="383289" y="5190344"/>
            <a:ext cx="478637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SELECT </a:t>
            </a:r>
            <a:r>
              <a:rPr lang="en-US" altLang="zh-TW" dirty="0" err="1"/>
              <a:t>e.ename</a:t>
            </a:r>
            <a:r>
              <a:rPr lang="en-US" altLang="zh-TW" dirty="0"/>
              <a:t>, </a:t>
            </a:r>
            <a:r>
              <a:rPr lang="en-US" altLang="zh-TW" dirty="0" err="1"/>
              <a:t>e.sal</a:t>
            </a:r>
            <a:r>
              <a:rPr lang="en-US" altLang="zh-TW" dirty="0"/>
              <a:t>, </a:t>
            </a:r>
            <a:r>
              <a:rPr lang="en-US" altLang="zh-TW" dirty="0" err="1"/>
              <a:t>e.deptno</a:t>
            </a:r>
            <a:r>
              <a:rPr lang="en-US" altLang="zh-TW" dirty="0"/>
              <a:t>, </a:t>
            </a:r>
            <a:r>
              <a:rPr lang="en-US" altLang="zh-TW" dirty="0" err="1"/>
              <a:t>d.loc</a:t>
            </a:r>
            <a:endParaRPr lang="en-US" altLang="zh-TW" dirty="0"/>
          </a:p>
          <a:p>
            <a:r>
              <a:rPr lang="en-US" altLang="zh-TW" dirty="0"/>
              <a:t>FROM </a:t>
            </a:r>
            <a:r>
              <a:rPr lang="en-US" altLang="zh-TW" dirty="0" err="1"/>
              <a:t>dept</a:t>
            </a:r>
            <a:r>
              <a:rPr lang="en-US" altLang="zh-TW" dirty="0"/>
              <a:t> d </a:t>
            </a:r>
            <a:r>
              <a:rPr lang="en-US" altLang="zh-TW" dirty="0">
                <a:solidFill>
                  <a:srgbClr val="FF0000"/>
                </a:solidFill>
              </a:rPr>
              <a:t>JOIN</a:t>
            </a:r>
            <a:r>
              <a:rPr lang="en-US" altLang="zh-TW" dirty="0"/>
              <a:t> </a:t>
            </a:r>
            <a:r>
              <a:rPr lang="en-US" altLang="zh-TW" dirty="0" err="1"/>
              <a:t>emp</a:t>
            </a:r>
            <a:r>
              <a:rPr lang="en-US" altLang="zh-TW" dirty="0"/>
              <a:t> e </a:t>
            </a:r>
            <a:r>
              <a:rPr lang="en-US" altLang="zh-TW" dirty="0">
                <a:solidFill>
                  <a:srgbClr val="FF0000"/>
                </a:solidFill>
              </a:rPr>
              <a:t>ON</a:t>
            </a:r>
            <a:r>
              <a:rPr lang="en-US" altLang="zh-TW" dirty="0"/>
              <a:t> </a:t>
            </a:r>
            <a:r>
              <a:rPr lang="en-US" altLang="zh-TW" dirty="0" err="1"/>
              <a:t>d.deptno</a:t>
            </a:r>
            <a:r>
              <a:rPr lang="en-US" altLang="zh-TW" dirty="0"/>
              <a:t>=</a:t>
            </a:r>
            <a:r>
              <a:rPr lang="en-US" altLang="zh-TW" dirty="0" err="1"/>
              <a:t>e.deptno</a:t>
            </a:r>
            <a:endParaRPr lang="en-US" altLang="zh-TW" dirty="0"/>
          </a:p>
          <a:p>
            <a:r>
              <a:rPr lang="en-US" altLang="zh-TW" dirty="0"/>
              <a:t>WHERE </a:t>
            </a:r>
            <a:r>
              <a:rPr lang="en-US" altLang="zh-TW" dirty="0" err="1"/>
              <a:t>e.sal</a:t>
            </a:r>
            <a:r>
              <a:rPr lang="en-US" altLang="zh-TW" dirty="0"/>
              <a:t> &gt;2000;  </a:t>
            </a:r>
            <a:endParaRPr lang="zh-TW" altLang="en-US" dirty="0"/>
          </a:p>
        </p:txBody>
      </p:sp>
      <p:cxnSp>
        <p:nvCxnSpPr>
          <p:cNvPr id="107" name="直線接點 106">
            <a:extLst>
              <a:ext uri="{FF2B5EF4-FFF2-40B4-BE49-F238E27FC236}">
                <a16:creationId xmlns="" xmlns:a16="http://schemas.microsoft.com/office/drawing/2014/main" id="{CFDFEA67-1944-4F5F-9519-53E3C39BDC78}"/>
              </a:ext>
            </a:extLst>
          </p:cNvPr>
          <p:cNvCxnSpPr>
            <a:cxnSpLocks/>
          </p:cNvCxnSpPr>
          <p:nvPr/>
        </p:nvCxnSpPr>
        <p:spPr>
          <a:xfrm flipV="1">
            <a:off x="1937870" y="3248926"/>
            <a:ext cx="8707901" cy="265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="" xmlns:a16="http://schemas.microsoft.com/office/drawing/2014/main" id="{7DE8DAFF-37A8-47E0-8B30-21CB6638ABAB}"/>
              </a:ext>
            </a:extLst>
          </p:cNvPr>
          <p:cNvCxnSpPr>
            <a:cxnSpLocks/>
          </p:cNvCxnSpPr>
          <p:nvPr/>
        </p:nvCxnSpPr>
        <p:spPr>
          <a:xfrm flipV="1">
            <a:off x="1907386" y="3823358"/>
            <a:ext cx="8707901" cy="265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1" name="表格 110">
            <a:extLst>
              <a:ext uri="{FF2B5EF4-FFF2-40B4-BE49-F238E27FC236}">
                <a16:creationId xmlns="" xmlns:a16="http://schemas.microsoft.com/office/drawing/2014/main" id="{67D8B2E9-7452-4DC4-A604-48D379794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91778517"/>
              </p:ext>
            </p:extLst>
          </p:nvPr>
        </p:nvGraphicFramePr>
        <p:xfrm>
          <a:off x="5519220" y="5190344"/>
          <a:ext cx="60972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313">
                  <a:extLst>
                    <a:ext uri="{9D8B030D-6E8A-4147-A177-3AD203B41FA5}">
                      <a16:colId xmlns="" xmlns:a16="http://schemas.microsoft.com/office/drawing/2014/main" val="3731662754"/>
                    </a:ext>
                  </a:extLst>
                </a:gridCol>
                <a:gridCol w="1524313">
                  <a:extLst>
                    <a:ext uri="{9D8B030D-6E8A-4147-A177-3AD203B41FA5}">
                      <a16:colId xmlns="" xmlns:a16="http://schemas.microsoft.com/office/drawing/2014/main" val="2536134968"/>
                    </a:ext>
                  </a:extLst>
                </a:gridCol>
                <a:gridCol w="1524313">
                  <a:extLst>
                    <a:ext uri="{9D8B030D-6E8A-4147-A177-3AD203B41FA5}">
                      <a16:colId xmlns="" xmlns:a16="http://schemas.microsoft.com/office/drawing/2014/main" val="764837985"/>
                    </a:ext>
                  </a:extLst>
                </a:gridCol>
                <a:gridCol w="1524313">
                  <a:extLst>
                    <a:ext uri="{9D8B030D-6E8A-4147-A177-3AD203B41FA5}">
                      <a16:colId xmlns="" xmlns:a16="http://schemas.microsoft.com/office/drawing/2014/main" val="33480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e.ename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e.sal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e.deptno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d.loc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42214217"/>
                  </a:ext>
                </a:extLst>
              </a:tr>
            </a:tbl>
          </a:graphicData>
        </a:graphic>
      </p:graphicFrame>
      <p:graphicFrame>
        <p:nvGraphicFramePr>
          <p:cNvPr id="112" name="表格 111">
            <a:extLst>
              <a:ext uri="{FF2B5EF4-FFF2-40B4-BE49-F238E27FC236}">
                <a16:creationId xmlns="" xmlns:a16="http://schemas.microsoft.com/office/drawing/2014/main" id="{78B42671-FFB7-410F-A219-1D4A8041B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01071023"/>
              </p:ext>
            </p:extLst>
          </p:nvPr>
        </p:nvGraphicFramePr>
        <p:xfrm>
          <a:off x="5516877" y="5525623"/>
          <a:ext cx="60972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313">
                  <a:extLst>
                    <a:ext uri="{9D8B030D-6E8A-4147-A177-3AD203B41FA5}">
                      <a16:colId xmlns="" xmlns:a16="http://schemas.microsoft.com/office/drawing/2014/main" val="3731662754"/>
                    </a:ext>
                  </a:extLst>
                </a:gridCol>
                <a:gridCol w="1524313">
                  <a:extLst>
                    <a:ext uri="{9D8B030D-6E8A-4147-A177-3AD203B41FA5}">
                      <a16:colId xmlns="" xmlns:a16="http://schemas.microsoft.com/office/drawing/2014/main" val="2536134968"/>
                    </a:ext>
                  </a:extLst>
                </a:gridCol>
                <a:gridCol w="1524313">
                  <a:extLst>
                    <a:ext uri="{9D8B030D-6E8A-4147-A177-3AD203B41FA5}">
                      <a16:colId xmlns="" xmlns:a16="http://schemas.microsoft.com/office/drawing/2014/main" val="764837985"/>
                    </a:ext>
                  </a:extLst>
                </a:gridCol>
                <a:gridCol w="1524313">
                  <a:extLst>
                    <a:ext uri="{9D8B030D-6E8A-4147-A177-3AD203B41FA5}">
                      <a16:colId xmlns="" xmlns:a16="http://schemas.microsoft.com/office/drawing/2014/main" val="33480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PETER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2400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NEW YORK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42214217"/>
                  </a:ext>
                </a:extLst>
              </a:tr>
            </a:tbl>
          </a:graphicData>
        </a:graphic>
      </p:graphicFrame>
      <p:graphicFrame>
        <p:nvGraphicFramePr>
          <p:cNvPr id="113" name="表格 112">
            <a:extLst>
              <a:ext uri="{FF2B5EF4-FFF2-40B4-BE49-F238E27FC236}">
                <a16:creationId xmlns="" xmlns:a16="http://schemas.microsoft.com/office/drawing/2014/main" id="{21145D43-A8EA-44FB-B0C4-033DC91AF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63847324"/>
              </p:ext>
            </p:extLst>
          </p:nvPr>
        </p:nvGraphicFramePr>
        <p:xfrm>
          <a:off x="5516872" y="5891381"/>
          <a:ext cx="60972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313">
                  <a:extLst>
                    <a:ext uri="{9D8B030D-6E8A-4147-A177-3AD203B41FA5}">
                      <a16:colId xmlns="" xmlns:a16="http://schemas.microsoft.com/office/drawing/2014/main" val="3731662754"/>
                    </a:ext>
                  </a:extLst>
                </a:gridCol>
                <a:gridCol w="1524313">
                  <a:extLst>
                    <a:ext uri="{9D8B030D-6E8A-4147-A177-3AD203B41FA5}">
                      <a16:colId xmlns="" xmlns:a16="http://schemas.microsoft.com/office/drawing/2014/main" val="2536134968"/>
                    </a:ext>
                  </a:extLst>
                </a:gridCol>
                <a:gridCol w="1524313">
                  <a:extLst>
                    <a:ext uri="{9D8B030D-6E8A-4147-A177-3AD203B41FA5}">
                      <a16:colId xmlns="" xmlns:a16="http://schemas.microsoft.com/office/drawing/2014/main" val="764837985"/>
                    </a:ext>
                  </a:extLst>
                </a:gridCol>
                <a:gridCol w="1524313">
                  <a:extLst>
                    <a:ext uri="{9D8B030D-6E8A-4147-A177-3AD203B41FA5}">
                      <a16:colId xmlns="" xmlns:a16="http://schemas.microsoft.com/office/drawing/2014/main" val="33480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KEN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2400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CHIGAGO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42214217"/>
                  </a:ext>
                </a:extLst>
              </a:tr>
            </a:tbl>
          </a:graphicData>
        </a:graphic>
      </p:graphicFrame>
      <p:graphicFrame>
        <p:nvGraphicFramePr>
          <p:cNvPr id="114" name="表格 113">
            <a:extLst>
              <a:ext uri="{FF2B5EF4-FFF2-40B4-BE49-F238E27FC236}">
                <a16:creationId xmlns="" xmlns:a16="http://schemas.microsoft.com/office/drawing/2014/main" id="{072EE77A-2195-4C19-AD19-41A752901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04402761"/>
              </p:ext>
            </p:extLst>
          </p:nvPr>
        </p:nvGraphicFramePr>
        <p:xfrm>
          <a:off x="5514529" y="6254796"/>
          <a:ext cx="60972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313">
                  <a:extLst>
                    <a:ext uri="{9D8B030D-6E8A-4147-A177-3AD203B41FA5}">
                      <a16:colId xmlns="" xmlns:a16="http://schemas.microsoft.com/office/drawing/2014/main" val="3731662754"/>
                    </a:ext>
                  </a:extLst>
                </a:gridCol>
                <a:gridCol w="1524313">
                  <a:extLst>
                    <a:ext uri="{9D8B030D-6E8A-4147-A177-3AD203B41FA5}">
                      <a16:colId xmlns="" xmlns:a16="http://schemas.microsoft.com/office/drawing/2014/main" val="2536134968"/>
                    </a:ext>
                  </a:extLst>
                </a:gridCol>
                <a:gridCol w="1524313">
                  <a:extLst>
                    <a:ext uri="{9D8B030D-6E8A-4147-A177-3AD203B41FA5}">
                      <a16:colId xmlns="" xmlns:a16="http://schemas.microsoft.com/office/drawing/2014/main" val="764837985"/>
                    </a:ext>
                  </a:extLst>
                </a:gridCol>
                <a:gridCol w="1524313">
                  <a:extLst>
                    <a:ext uri="{9D8B030D-6E8A-4147-A177-3AD203B41FA5}">
                      <a16:colId xmlns="" xmlns:a16="http://schemas.microsoft.com/office/drawing/2014/main" val="33480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ALLEN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CHIGAGO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42214217"/>
                  </a:ext>
                </a:extLst>
              </a:tr>
            </a:tbl>
          </a:graphicData>
        </a:graphic>
      </p:graphicFrame>
      <p:sp>
        <p:nvSpPr>
          <p:cNvPr id="115" name="箭號: 彎曲 114">
            <a:extLst>
              <a:ext uri="{FF2B5EF4-FFF2-40B4-BE49-F238E27FC236}">
                <a16:creationId xmlns="" xmlns:a16="http://schemas.microsoft.com/office/drawing/2014/main" id="{7EAE5212-9908-4685-BD6A-9520ED0110FC}"/>
              </a:ext>
            </a:extLst>
          </p:cNvPr>
          <p:cNvSpPr/>
          <p:nvPr/>
        </p:nvSpPr>
        <p:spPr>
          <a:xfrm rot="5400000">
            <a:off x="10269816" y="3700617"/>
            <a:ext cx="1172514" cy="108321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6" name="文字方塊 115">
            <a:extLst>
              <a:ext uri="{FF2B5EF4-FFF2-40B4-BE49-F238E27FC236}">
                <a16:creationId xmlns="" xmlns:a16="http://schemas.microsoft.com/office/drawing/2014/main" id="{A89A06B0-4C4F-4AD2-B7B5-6462E1302FC1}"/>
              </a:ext>
            </a:extLst>
          </p:cNvPr>
          <p:cNvSpPr txBox="1"/>
          <p:nvPr/>
        </p:nvSpPr>
        <p:spPr>
          <a:xfrm>
            <a:off x="-2240" y="5190344"/>
            <a:ext cx="349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③①②</a:t>
            </a:r>
            <a:endParaRPr lang="zh-TW" altLang="en-US" dirty="0"/>
          </a:p>
        </p:txBody>
      </p:sp>
      <p:sp>
        <p:nvSpPr>
          <p:cNvPr id="118" name="文字方塊 117">
            <a:extLst>
              <a:ext uri="{FF2B5EF4-FFF2-40B4-BE49-F238E27FC236}">
                <a16:creationId xmlns="" xmlns:a16="http://schemas.microsoft.com/office/drawing/2014/main" id="{C9CAF5E3-CB82-4516-8B38-333F21D7B700}"/>
              </a:ext>
            </a:extLst>
          </p:cNvPr>
          <p:cNvSpPr txBox="1"/>
          <p:nvPr/>
        </p:nvSpPr>
        <p:spPr>
          <a:xfrm>
            <a:off x="0" y="3439070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②WHERE </a:t>
            </a:r>
            <a:r>
              <a:rPr lang="en-US" altLang="zh-TW" dirty="0" err="1"/>
              <a:t>e.sal</a:t>
            </a:r>
            <a:r>
              <a:rPr lang="en-US" altLang="zh-TW" dirty="0"/>
              <a:t> &gt;2000;  </a:t>
            </a:r>
            <a:endParaRPr lang="zh-TW" altLang="en-US" dirty="0"/>
          </a:p>
        </p:txBody>
      </p:sp>
      <p:sp>
        <p:nvSpPr>
          <p:cNvPr id="119" name="文字方塊 118">
            <a:extLst>
              <a:ext uri="{FF2B5EF4-FFF2-40B4-BE49-F238E27FC236}">
                <a16:creationId xmlns="" xmlns:a16="http://schemas.microsoft.com/office/drawing/2014/main" id="{D42B8D72-8657-4A7F-A5C0-84FCDD487283}"/>
              </a:ext>
            </a:extLst>
          </p:cNvPr>
          <p:cNvSpPr txBox="1"/>
          <p:nvPr/>
        </p:nvSpPr>
        <p:spPr>
          <a:xfrm>
            <a:off x="5514529" y="4707719"/>
            <a:ext cx="51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③ SELECT </a:t>
            </a:r>
            <a:r>
              <a:rPr lang="en-US" altLang="zh-TW" dirty="0" err="1"/>
              <a:t>e.ename</a:t>
            </a:r>
            <a:r>
              <a:rPr lang="en-US" altLang="zh-TW" dirty="0"/>
              <a:t>, </a:t>
            </a:r>
            <a:r>
              <a:rPr lang="en-US" altLang="zh-TW" dirty="0" err="1"/>
              <a:t>e.sal</a:t>
            </a:r>
            <a:r>
              <a:rPr lang="en-US" altLang="zh-TW" dirty="0"/>
              <a:t>, </a:t>
            </a:r>
            <a:r>
              <a:rPr lang="en-US" altLang="zh-TW" dirty="0" err="1"/>
              <a:t>e.deptno,d.loc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9863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0.00221 0.04051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0.00221 0.08495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0.00547 0.125 " pathEditMode="relative" rAng="0" ptsTypes="AA">
                                      <p:cBhvr>
                                        <p:cTn id="2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7" grpId="0" animBg="1"/>
      <p:bldP spid="17" grpId="0" animBg="1"/>
      <p:bldP spid="21" grpId="0" animBg="1"/>
      <p:bldP spid="21" grpId="1" animBg="1"/>
      <p:bldP spid="21" grpId="2" animBg="1"/>
      <p:bldP spid="21" grpId="3" animBg="1"/>
      <p:bldP spid="106" grpId="0"/>
      <p:bldP spid="115" grpId="0" animBg="1"/>
      <p:bldP spid="118" grpId="0"/>
      <p:bldP spid="1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單箭頭接點 7">
            <a:extLst>
              <a:ext uri="{FF2B5EF4-FFF2-40B4-BE49-F238E27FC236}">
                <a16:creationId xmlns="" xmlns:a16="http://schemas.microsoft.com/office/drawing/2014/main" id="{80D1233C-8613-42F3-9279-EF3189D0709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493547" y="954354"/>
            <a:ext cx="2682042" cy="2631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="" xmlns:a16="http://schemas.microsoft.com/office/drawing/2014/main" id="{A659449E-5FFC-45CC-A9AE-7B818E1BD74E}"/>
              </a:ext>
            </a:extLst>
          </p:cNvPr>
          <p:cNvCxnSpPr>
            <a:cxnSpLocks/>
            <a:stCxn id="30" idx="3"/>
            <a:endCxn id="38" idx="1"/>
          </p:cNvCxnSpPr>
          <p:nvPr/>
        </p:nvCxnSpPr>
        <p:spPr>
          <a:xfrm>
            <a:off x="3493547" y="954354"/>
            <a:ext cx="2685916" cy="26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="" xmlns:a16="http://schemas.microsoft.com/office/drawing/2014/main" id="{CA3E4A5F-1A1B-4F01-9A3B-DB82870041E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493547" y="954354"/>
            <a:ext cx="2690192" cy="570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="" xmlns:a16="http://schemas.microsoft.com/office/drawing/2014/main" id="{B22F0BF1-4412-42C1-83F1-AC8B053190A2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3493547" y="954354"/>
            <a:ext cx="2683569" cy="84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="" xmlns:a16="http://schemas.microsoft.com/office/drawing/2014/main" id="{D5516B89-D766-4811-8125-F91A8742D73C}"/>
              </a:ext>
            </a:extLst>
          </p:cNvPr>
          <p:cNvCxnSpPr>
            <a:cxnSpLocks/>
            <a:stCxn id="30" idx="3"/>
            <a:endCxn id="41" idx="1"/>
          </p:cNvCxnSpPr>
          <p:nvPr/>
        </p:nvCxnSpPr>
        <p:spPr>
          <a:xfrm>
            <a:off x="3493547" y="954354"/>
            <a:ext cx="2682042" cy="1126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="" xmlns:a16="http://schemas.microsoft.com/office/drawing/2014/main" id="{0BDD6384-9213-4CD4-8515-F1DE21755580}"/>
              </a:ext>
            </a:extLst>
          </p:cNvPr>
          <p:cNvCxnSpPr>
            <a:cxnSpLocks/>
            <a:stCxn id="30" idx="3"/>
            <a:endCxn id="42" idx="1"/>
          </p:cNvCxnSpPr>
          <p:nvPr/>
        </p:nvCxnSpPr>
        <p:spPr>
          <a:xfrm>
            <a:off x="3493547" y="954354"/>
            <a:ext cx="2683567" cy="141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圓角 22">
            <a:extLst>
              <a:ext uri="{FF2B5EF4-FFF2-40B4-BE49-F238E27FC236}">
                <a16:creationId xmlns="" xmlns:a16="http://schemas.microsoft.com/office/drawing/2014/main" id="{2003134E-AF74-4812-B0E8-B4EE7D37BDA9}"/>
              </a:ext>
            </a:extLst>
          </p:cNvPr>
          <p:cNvSpPr/>
          <p:nvPr/>
        </p:nvSpPr>
        <p:spPr>
          <a:xfrm>
            <a:off x="2154595" y="2790640"/>
            <a:ext cx="2993266" cy="391835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="" xmlns:a16="http://schemas.microsoft.com/office/drawing/2014/main" id="{84D2D234-B539-4B2B-82E0-B9B9EDC9400D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2107095" y="837462"/>
            <a:ext cx="1596891" cy="201853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="" xmlns:a16="http://schemas.microsoft.com/office/drawing/2014/main" id="{A8FE8BA7-E9FD-4FF7-A184-60428B0D9D83}"/>
              </a:ext>
            </a:extLst>
          </p:cNvPr>
          <p:cNvSpPr/>
          <p:nvPr/>
        </p:nvSpPr>
        <p:spPr>
          <a:xfrm>
            <a:off x="6116932" y="471415"/>
            <a:ext cx="5346197" cy="391835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="" xmlns:a16="http://schemas.microsoft.com/office/drawing/2014/main" id="{7BF04EDC-C6A1-48C6-A727-EDC9E35432F2}"/>
              </a:ext>
            </a:extLst>
          </p:cNvPr>
          <p:cNvSpPr/>
          <p:nvPr/>
        </p:nvSpPr>
        <p:spPr>
          <a:xfrm>
            <a:off x="5153694" y="2774287"/>
            <a:ext cx="5248465" cy="40818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="" xmlns:a16="http://schemas.microsoft.com/office/drawing/2014/main" id="{D8E83C61-BCA4-4C71-86FE-EB1EC6C8F142}"/>
              </a:ext>
            </a:extLst>
          </p:cNvPr>
          <p:cNvCxnSpPr>
            <a:cxnSpLocks/>
            <a:stCxn id="43" idx="0"/>
            <a:endCxn id="27" idx="0"/>
          </p:cNvCxnSpPr>
          <p:nvPr/>
        </p:nvCxnSpPr>
        <p:spPr>
          <a:xfrm flipH="1">
            <a:off x="7777927" y="807999"/>
            <a:ext cx="985218" cy="196628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="" xmlns:a16="http://schemas.microsoft.com/office/drawing/2014/main" id="{F0E52D5A-250C-4BF7-BDFC-DBBC41D0F911}"/>
              </a:ext>
            </a:extLst>
          </p:cNvPr>
          <p:cNvGraphicFramePr>
            <a:graphicFrameLocks noGrp="1"/>
          </p:cNvGraphicFramePr>
          <p:nvPr/>
        </p:nvGraphicFramePr>
        <p:xfrm>
          <a:off x="2293428" y="2855992"/>
          <a:ext cx="282111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88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82987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56247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loc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="" xmlns:a16="http://schemas.microsoft.com/office/drawing/2014/main" id="{95D93B7B-3D49-4876-BD84-C23C07F35B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31745" y="2846790"/>
          <a:ext cx="5154105" cy="2767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76728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613450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="" xmlns:a16="http://schemas.microsoft.com/office/drawing/2014/main" id="{41BB79EB-DC30-4FEB-9061-FCA460D35D59}"/>
              </a:ext>
            </a:extLst>
          </p:cNvPr>
          <p:cNvGraphicFramePr>
            <a:graphicFrameLocks noGrp="1"/>
          </p:cNvGraphicFramePr>
          <p:nvPr/>
        </p:nvGraphicFramePr>
        <p:xfrm>
          <a:off x="690709" y="558778"/>
          <a:ext cx="282111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88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82987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56247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loc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="" xmlns:a16="http://schemas.microsoft.com/office/drawing/2014/main" id="{F9800070-4C5F-4D0C-8C40-0E3E718C0978}"/>
              </a:ext>
            </a:extLst>
          </p:cNvPr>
          <p:cNvGraphicFramePr>
            <a:graphicFrameLocks noGrp="1"/>
          </p:cNvGraphicFramePr>
          <p:nvPr/>
        </p:nvGraphicFramePr>
        <p:xfrm>
          <a:off x="697337" y="817194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ACCOUNTING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NEW YORK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="" xmlns:a16="http://schemas.microsoft.com/office/drawing/2014/main" id="{D8F109C6-2C0F-4C67-886B-96D1C10A9DE8}"/>
              </a:ext>
            </a:extLst>
          </p:cNvPr>
          <p:cNvGraphicFramePr>
            <a:graphicFrameLocks noGrp="1"/>
          </p:cNvGraphicFramePr>
          <p:nvPr/>
        </p:nvGraphicFramePr>
        <p:xfrm>
          <a:off x="690711" y="1102114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RESEARCH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DALLAS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="" xmlns:a16="http://schemas.microsoft.com/office/drawing/2014/main" id="{01B722F0-3B28-477B-A074-F9DA5E163221}"/>
              </a:ext>
            </a:extLst>
          </p:cNvPr>
          <p:cNvGraphicFramePr>
            <a:graphicFrameLocks noGrp="1"/>
          </p:cNvGraphicFramePr>
          <p:nvPr/>
        </p:nvGraphicFramePr>
        <p:xfrm>
          <a:off x="690713" y="1393661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SALES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CHIGAGO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="" xmlns:a16="http://schemas.microsoft.com/office/drawing/2014/main" id="{CCE82D48-FBE7-42ED-AC97-47068754196A}"/>
              </a:ext>
            </a:extLst>
          </p:cNvPr>
          <p:cNvGraphicFramePr>
            <a:graphicFrameLocks noGrp="1"/>
          </p:cNvGraphicFramePr>
          <p:nvPr/>
        </p:nvGraphicFramePr>
        <p:xfrm>
          <a:off x="690713" y="1685215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40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OPERATIONS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BOSTON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sp>
        <p:nvSpPr>
          <p:cNvPr id="17" name="矩形: 圓角 16">
            <a:extLst>
              <a:ext uri="{FF2B5EF4-FFF2-40B4-BE49-F238E27FC236}">
                <a16:creationId xmlns="" xmlns:a16="http://schemas.microsoft.com/office/drawing/2014/main" id="{B34D2401-E164-42F1-A73A-FD20B781EBE3}"/>
              </a:ext>
            </a:extLst>
          </p:cNvPr>
          <p:cNvSpPr/>
          <p:nvPr/>
        </p:nvSpPr>
        <p:spPr>
          <a:xfrm>
            <a:off x="622852" y="505893"/>
            <a:ext cx="2968486" cy="33156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6" name="表格 35">
            <a:extLst>
              <a:ext uri="{FF2B5EF4-FFF2-40B4-BE49-F238E27FC236}">
                <a16:creationId xmlns="" xmlns:a16="http://schemas.microsoft.com/office/drawing/2014/main" id="{35576428-C820-451A-AEBB-EA3587D1030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79460" y="509820"/>
          <a:ext cx="5173990" cy="2767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34798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76728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613450"/>
                  </a:ext>
                </a:extLst>
              </a:tr>
            </a:tbl>
          </a:graphicData>
        </a:graphic>
      </p:graphicFrame>
      <p:graphicFrame>
        <p:nvGraphicFramePr>
          <p:cNvPr id="38" name="表格 37">
            <a:extLst>
              <a:ext uri="{FF2B5EF4-FFF2-40B4-BE49-F238E27FC236}">
                <a16:creationId xmlns="" xmlns:a16="http://schemas.microsoft.com/office/drawing/2014/main" id="{55E9C774-6A62-419A-B183-45F9EF8874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79463" y="108172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="" xmlns:a16="http://schemas.microsoft.com/office/drawing/2014/main" id="{45E6D339-A665-4E61-8563-1136FA626D3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77115" y="1374803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="" xmlns:a16="http://schemas.microsoft.com/office/drawing/2014/main" id="{F991C8D2-CD3D-4573-A713-65D58E78FD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77116" y="1661501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LUCY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41" name="表格 40">
            <a:extLst>
              <a:ext uri="{FF2B5EF4-FFF2-40B4-BE49-F238E27FC236}">
                <a16:creationId xmlns="" xmlns:a16="http://schemas.microsoft.com/office/drawing/2014/main" id="{04A4BC08-90AE-4112-88F0-AF354DBEA5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75589" y="1943426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="" xmlns:a16="http://schemas.microsoft.com/office/drawing/2014/main" id="{9D6931D4-844E-4A50-963F-3A81BBA508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77114" y="2236502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="" xmlns:a16="http://schemas.microsoft.com/office/drawing/2014/main" id="{853C31CA-F701-4A2D-9DB7-8F608D05B0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86093" y="807999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53008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372026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158C6E47-5177-44DC-AA75-F2F41357CAB4}"/>
              </a:ext>
            </a:extLst>
          </p:cNvPr>
          <p:cNvSpPr txBox="1"/>
          <p:nvPr/>
        </p:nvSpPr>
        <p:spPr>
          <a:xfrm>
            <a:off x="690709" y="172279"/>
            <a:ext cx="66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DEPT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="" xmlns:a16="http://schemas.microsoft.com/office/drawing/2014/main" id="{8FEF6319-513E-4AFE-ACEC-FFAF1A63B7A6}"/>
              </a:ext>
            </a:extLst>
          </p:cNvPr>
          <p:cNvSpPr txBox="1"/>
          <p:nvPr/>
        </p:nvSpPr>
        <p:spPr>
          <a:xfrm>
            <a:off x="6186093" y="17227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EMP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="" xmlns:a16="http://schemas.microsoft.com/office/drawing/2014/main" id="{9270817C-6DB4-4716-A144-05C82083BB6F}"/>
              </a:ext>
            </a:extLst>
          </p:cNvPr>
          <p:cNvSpPr txBox="1"/>
          <p:nvPr/>
        </p:nvSpPr>
        <p:spPr>
          <a:xfrm>
            <a:off x="4161183" y="223561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INNER JOIN</a:t>
            </a:r>
            <a:endParaRPr lang="zh-TW" altLang="en-US" dirty="0"/>
          </a:p>
        </p:txBody>
      </p:sp>
      <p:sp>
        <p:nvSpPr>
          <p:cNvPr id="21" name="箭號: 向右 20">
            <a:extLst>
              <a:ext uri="{FF2B5EF4-FFF2-40B4-BE49-F238E27FC236}">
                <a16:creationId xmlns="" xmlns:a16="http://schemas.microsoft.com/office/drawing/2014/main" id="{FCA882DA-D2D4-45ED-9ACC-3F779F15809B}"/>
              </a:ext>
            </a:extLst>
          </p:cNvPr>
          <p:cNvSpPr/>
          <p:nvPr/>
        </p:nvSpPr>
        <p:spPr>
          <a:xfrm>
            <a:off x="172278" y="795133"/>
            <a:ext cx="395502" cy="291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5" name="表格 44">
            <a:extLst>
              <a:ext uri="{FF2B5EF4-FFF2-40B4-BE49-F238E27FC236}">
                <a16:creationId xmlns="" xmlns:a16="http://schemas.microsoft.com/office/drawing/2014/main" id="{D38AF619-D617-4C24-8AED-166A43AFCC93}"/>
              </a:ext>
            </a:extLst>
          </p:cNvPr>
          <p:cNvGraphicFramePr>
            <a:graphicFrameLocks noGrp="1"/>
          </p:cNvGraphicFramePr>
          <p:nvPr/>
        </p:nvGraphicFramePr>
        <p:xfrm>
          <a:off x="2306681" y="3121034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ACCOUNTING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NEW YORK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46" name="表格 45">
            <a:extLst>
              <a:ext uri="{FF2B5EF4-FFF2-40B4-BE49-F238E27FC236}">
                <a16:creationId xmlns="" xmlns:a16="http://schemas.microsoft.com/office/drawing/2014/main" id="{58935917-B39C-43E5-B427-56A7AAFECA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05243" y="3138341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53008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3720261"/>
                  </a:ext>
                </a:extLst>
              </a:tr>
            </a:tbl>
          </a:graphicData>
        </a:graphic>
      </p:graphicFrame>
      <p:graphicFrame>
        <p:nvGraphicFramePr>
          <p:cNvPr id="52" name="表格 51">
            <a:extLst>
              <a:ext uri="{FF2B5EF4-FFF2-40B4-BE49-F238E27FC236}">
                <a16:creationId xmlns="" xmlns:a16="http://schemas.microsoft.com/office/drawing/2014/main" id="{55832687-8D44-4188-AD3B-E4DD74E79B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02892" y="342022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6" name="表格 55">
            <a:extLst>
              <a:ext uri="{FF2B5EF4-FFF2-40B4-BE49-F238E27FC236}">
                <a16:creationId xmlns="" xmlns:a16="http://schemas.microsoft.com/office/drawing/2014/main" id="{BE26FFDD-DDAC-4695-A5ED-883AAB76D6D7}"/>
              </a:ext>
            </a:extLst>
          </p:cNvPr>
          <p:cNvGraphicFramePr>
            <a:graphicFrameLocks noGrp="1"/>
          </p:cNvGraphicFramePr>
          <p:nvPr/>
        </p:nvGraphicFramePr>
        <p:xfrm>
          <a:off x="2321649" y="3407224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509417537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3037256725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21611316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ACCOUNTING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NEW YORK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7701614"/>
                  </a:ext>
                </a:extLst>
              </a:tr>
            </a:tbl>
          </a:graphicData>
        </a:graphic>
      </p:graphicFrame>
      <p:cxnSp>
        <p:nvCxnSpPr>
          <p:cNvPr id="69" name="直線單箭頭接點 68">
            <a:extLst>
              <a:ext uri="{FF2B5EF4-FFF2-40B4-BE49-F238E27FC236}">
                <a16:creationId xmlns="" xmlns:a16="http://schemas.microsoft.com/office/drawing/2014/main" id="{EA878DEA-7CD7-49B6-A510-C6F1CA5AE53A}"/>
              </a:ext>
            </a:extLst>
          </p:cNvPr>
          <p:cNvCxnSpPr>
            <a:cxnSpLocks/>
            <a:stCxn id="32" idx="3"/>
            <a:endCxn id="43" idx="1"/>
          </p:cNvCxnSpPr>
          <p:nvPr/>
        </p:nvCxnSpPr>
        <p:spPr>
          <a:xfrm flipV="1">
            <a:off x="3486921" y="945159"/>
            <a:ext cx="2699172" cy="29411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表格 73">
            <a:extLst>
              <a:ext uri="{FF2B5EF4-FFF2-40B4-BE49-F238E27FC236}">
                <a16:creationId xmlns="" xmlns:a16="http://schemas.microsoft.com/office/drawing/2014/main" id="{F146B938-5F9E-4CC5-8F06-7FD6315F9673}"/>
              </a:ext>
            </a:extLst>
          </p:cNvPr>
          <p:cNvGraphicFramePr>
            <a:graphicFrameLocks noGrp="1"/>
          </p:cNvGraphicFramePr>
          <p:nvPr/>
        </p:nvGraphicFramePr>
        <p:xfrm>
          <a:off x="2310966" y="3707647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RESEARCH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DALLAS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79" name="表格 78">
            <a:extLst>
              <a:ext uri="{FF2B5EF4-FFF2-40B4-BE49-F238E27FC236}">
                <a16:creationId xmlns="" xmlns:a16="http://schemas.microsoft.com/office/drawing/2014/main" id="{0BF23092-35F3-4278-81AA-8ED472DB40C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00581" y="3703988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82" name="表格 81">
            <a:extLst>
              <a:ext uri="{FF2B5EF4-FFF2-40B4-BE49-F238E27FC236}">
                <a16:creationId xmlns="" xmlns:a16="http://schemas.microsoft.com/office/drawing/2014/main" id="{8F282DDB-DD6A-448D-818D-225E0B290A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12308" y="399383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83" name="表格 82">
            <a:extLst>
              <a:ext uri="{FF2B5EF4-FFF2-40B4-BE49-F238E27FC236}">
                <a16:creationId xmlns="" xmlns:a16="http://schemas.microsoft.com/office/drawing/2014/main" id="{8D3B8F5D-6A61-4B79-8C0E-A64035B3B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40610686"/>
              </p:ext>
            </p:extLst>
          </p:nvPr>
        </p:nvGraphicFramePr>
        <p:xfrm>
          <a:off x="5100581" y="4286913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cxnSp>
        <p:nvCxnSpPr>
          <p:cNvPr id="86" name="直線單箭頭接點 85">
            <a:extLst>
              <a:ext uri="{FF2B5EF4-FFF2-40B4-BE49-F238E27FC236}">
                <a16:creationId xmlns="" xmlns:a16="http://schemas.microsoft.com/office/drawing/2014/main" id="{3B3533D5-8DBA-4E8E-8688-370D2C95C832}"/>
              </a:ext>
            </a:extLst>
          </p:cNvPr>
          <p:cNvCxnSpPr>
            <a:cxnSpLocks/>
          </p:cNvCxnSpPr>
          <p:nvPr/>
        </p:nvCxnSpPr>
        <p:spPr>
          <a:xfrm>
            <a:off x="3486921" y="1239274"/>
            <a:ext cx="269681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="" xmlns:a16="http://schemas.microsoft.com/office/drawing/2014/main" id="{83F491A7-13A8-4FD0-823C-E4721D09ED06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3486921" y="1239274"/>
            <a:ext cx="2726362" cy="86006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="" xmlns:a16="http://schemas.microsoft.com/office/drawing/2014/main" id="{8D383CDB-EB71-43E7-8C71-4AC4C68ED3FB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3486921" y="1239274"/>
            <a:ext cx="2695635" cy="28513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="" xmlns:a16="http://schemas.microsoft.com/office/drawing/2014/main" id="{F5E29DC5-2772-4E4D-826D-A72241B047FD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3486921" y="1239274"/>
            <a:ext cx="2726362" cy="5368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="" xmlns:a16="http://schemas.microsoft.com/office/drawing/2014/main" id="{780CD457-16F5-41F5-8C72-ECDD57AE7ABB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>
            <a:off x="3486921" y="1239274"/>
            <a:ext cx="2690193" cy="11343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表格 102">
            <a:extLst>
              <a:ext uri="{FF2B5EF4-FFF2-40B4-BE49-F238E27FC236}">
                <a16:creationId xmlns="" xmlns:a16="http://schemas.microsoft.com/office/drawing/2014/main" id="{F884624B-0701-4BC2-BB0D-858DBC0D66B3}"/>
              </a:ext>
            </a:extLst>
          </p:cNvPr>
          <p:cNvGraphicFramePr>
            <a:graphicFrameLocks noGrp="1"/>
          </p:cNvGraphicFramePr>
          <p:nvPr/>
        </p:nvGraphicFramePr>
        <p:xfrm>
          <a:off x="2305881" y="3995162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SALES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CHIGAGO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sp>
        <p:nvSpPr>
          <p:cNvPr id="106" name="文字方塊 105">
            <a:extLst>
              <a:ext uri="{FF2B5EF4-FFF2-40B4-BE49-F238E27FC236}">
                <a16:creationId xmlns="" xmlns:a16="http://schemas.microsoft.com/office/drawing/2014/main" id="{A45E0F1B-72DE-4DC8-A25E-CFFCCA3D34F0}"/>
              </a:ext>
            </a:extLst>
          </p:cNvPr>
          <p:cNvSpPr txBox="1"/>
          <p:nvPr/>
        </p:nvSpPr>
        <p:spPr>
          <a:xfrm>
            <a:off x="-2240" y="2098771"/>
            <a:ext cx="5070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① FROM </a:t>
            </a:r>
            <a:r>
              <a:rPr lang="en-US" altLang="zh-TW" dirty="0" err="1"/>
              <a:t>dept</a:t>
            </a:r>
            <a:r>
              <a:rPr lang="en-US" altLang="zh-TW" dirty="0"/>
              <a:t> d </a:t>
            </a:r>
            <a:r>
              <a:rPr lang="en-US" altLang="zh-TW" dirty="0">
                <a:solidFill>
                  <a:srgbClr val="FF0000"/>
                </a:solidFill>
              </a:rPr>
              <a:t>JOIN</a:t>
            </a:r>
            <a:r>
              <a:rPr lang="en-US" altLang="zh-TW" dirty="0"/>
              <a:t> </a:t>
            </a:r>
            <a:r>
              <a:rPr lang="en-US" altLang="zh-TW" dirty="0" err="1"/>
              <a:t>emp</a:t>
            </a:r>
            <a:r>
              <a:rPr lang="en-US" altLang="zh-TW" dirty="0"/>
              <a:t> e </a:t>
            </a:r>
            <a:r>
              <a:rPr lang="en-US" altLang="zh-TW" dirty="0">
                <a:solidFill>
                  <a:srgbClr val="FF0000"/>
                </a:solidFill>
              </a:rPr>
              <a:t>ON</a:t>
            </a:r>
            <a:r>
              <a:rPr lang="en-US" altLang="zh-TW" dirty="0"/>
              <a:t> </a:t>
            </a:r>
            <a:r>
              <a:rPr lang="en-US" altLang="zh-TW" b="1" dirty="0" err="1"/>
              <a:t>d.deptno</a:t>
            </a:r>
            <a:r>
              <a:rPr lang="en-US" altLang="zh-TW" b="1" dirty="0"/>
              <a:t>=</a:t>
            </a:r>
            <a:r>
              <a:rPr lang="en-US" altLang="zh-TW" b="1" dirty="0" err="1"/>
              <a:t>e.deptno</a:t>
            </a:r>
            <a:endParaRPr lang="en-US" altLang="zh-TW" b="1" dirty="0"/>
          </a:p>
          <a:p>
            <a:r>
              <a:rPr lang="en-US" altLang="zh-TW" dirty="0"/>
              <a:t>      </a:t>
            </a:r>
            <a:r>
              <a:rPr lang="en-US" altLang="zh-TW" dirty="0">
                <a:sym typeface="Wingdings" panose="05000000000000000000" pitchFamily="2" charset="2"/>
              </a:rPr>
              <a:t>  </a:t>
            </a:r>
            <a:r>
              <a:rPr lang="en-US" altLang="zh-TW" dirty="0"/>
              <a:t>Virtual table</a:t>
            </a:r>
            <a:endParaRPr lang="zh-TW" altLang="en-US" dirty="0"/>
          </a:p>
        </p:txBody>
      </p:sp>
      <p:graphicFrame>
        <p:nvGraphicFramePr>
          <p:cNvPr id="65" name="表格 64">
            <a:extLst>
              <a:ext uri="{FF2B5EF4-FFF2-40B4-BE49-F238E27FC236}">
                <a16:creationId xmlns="" xmlns:a16="http://schemas.microsoft.com/office/drawing/2014/main" id="{1897FD41-EEEE-4D7C-9DEF-2E3B8620239D}"/>
              </a:ext>
            </a:extLst>
          </p:cNvPr>
          <p:cNvGraphicFramePr>
            <a:graphicFrameLocks noGrp="1"/>
          </p:cNvGraphicFramePr>
          <p:nvPr/>
        </p:nvGraphicFramePr>
        <p:xfrm>
          <a:off x="2299256" y="4280082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SALES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CHIGAGO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cxnSp>
        <p:nvCxnSpPr>
          <p:cNvPr id="4" name="直線單箭頭接點 3">
            <a:extLst>
              <a:ext uri="{FF2B5EF4-FFF2-40B4-BE49-F238E27FC236}">
                <a16:creationId xmlns="" xmlns:a16="http://schemas.microsoft.com/office/drawing/2014/main" id="{B3D8516E-E5AD-408C-91D2-2B714AA23CAE}"/>
              </a:ext>
            </a:extLst>
          </p:cNvPr>
          <p:cNvCxnSpPr>
            <a:cxnSpLocks/>
            <a:stCxn id="34" idx="3"/>
            <a:endCxn id="42" idx="1"/>
          </p:cNvCxnSpPr>
          <p:nvPr/>
        </p:nvCxnSpPr>
        <p:spPr>
          <a:xfrm>
            <a:off x="3486923" y="1530821"/>
            <a:ext cx="2690191" cy="8428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="" xmlns:a16="http://schemas.microsoft.com/office/drawing/2014/main" id="{5287E282-9D27-42CD-B676-002E95C589EC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3486923" y="1216687"/>
            <a:ext cx="2695306" cy="3141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="" xmlns:a16="http://schemas.microsoft.com/office/drawing/2014/main" id="{2EE283DB-934E-4843-9A09-CF792AE21E7E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486923" y="1530821"/>
            <a:ext cx="2695306" cy="2452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="" xmlns:a16="http://schemas.microsoft.com/office/drawing/2014/main" id="{0D53127E-F550-4551-A8C1-297FA4133780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486923" y="1530821"/>
            <a:ext cx="2707392" cy="5497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="" xmlns:a16="http://schemas.microsoft.com/office/drawing/2014/main" id="{5AB317C8-342D-4D9B-A248-122E65831B9B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3486923" y="1510433"/>
            <a:ext cx="2736577" cy="203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="" xmlns:a16="http://schemas.microsoft.com/office/drawing/2014/main" id="{CB6A3130-C329-4C29-93F7-6B2E2037ABB7}"/>
              </a:ext>
            </a:extLst>
          </p:cNvPr>
          <p:cNvCxnSpPr>
            <a:cxnSpLocks/>
            <a:stCxn id="34" idx="3"/>
            <a:endCxn id="43" idx="1"/>
          </p:cNvCxnSpPr>
          <p:nvPr/>
        </p:nvCxnSpPr>
        <p:spPr>
          <a:xfrm flipV="1">
            <a:off x="3486923" y="945159"/>
            <a:ext cx="2699170" cy="5856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="" xmlns:a16="http://schemas.microsoft.com/office/drawing/2014/main" id="{688A6EF9-61B1-4B36-8FA7-8EBF617DC997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486923" y="1822375"/>
            <a:ext cx="2703722" cy="2452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="" xmlns:a16="http://schemas.microsoft.com/office/drawing/2014/main" id="{A4F7ADE8-CE88-47A5-9C09-44E005BEDD72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486923" y="1789059"/>
            <a:ext cx="2726360" cy="333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="" xmlns:a16="http://schemas.microsoft.com/office/drawing/2014/main" id="{977728CD-BE99-4EC2-ABF4-4550A48F616C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486923" y="1508234"/>
            <a:ext cx="2726360" cy="3141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="" xmlns:a16="http://schemas.microsoft.com/office/drawing/2014/main" id="{BC7D1FA7-BF63-43EA-B699-89E5BD5BED95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486923" y="1236114"/>
            <a:ext cx="2733391" cy="586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="" xmlns:a16="http://schemas.microsoft.com/office/drawing/2014/main" id="{1ECB2BE2-BD37-4CD0-B6BE-6D453D86B950}"/>
              </a:ext>
            </a:extLst>
          </p:cNvPr>
          <p:cNvCxnSpPr>
            <a:cxnSpLocks/>
            <a:stCxn id="35" idx="3"/>
            <a:endCxn id="42" idx="1"/>
          </p:cNvCxnSpPr>
          <p:nvPr/>
        </p:nvCxnSpPr>
        <p:spPr>
          <a:xfrm>
            <a:off x="3486923" y="1822375"/>
            <a:ext cx="2690191" cy="551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="" xmlns:a16="http://schemas.microsoft.com/office/drawing/2014/main" id="{FD0A5138-DCC6-44B0-8932-F26C0F4B6A11}"/>
              </a:ext>
            </a:extLst>
          </p:cNvPr>
          <p:cNvCxnSpPr>
            <a:cxnSpLocks/>
            <a:stCxn id="35" idx="3"/>
            <a:endCxn id="43" idx="1"/>
          </p:cNvCxnSpPr>
          <p:nvPr/>
        </p:nvCxnSpPr>
        <p:spPr>
          <a:xfrm flipV="1">
            <a:off x="3486923" y="945159"/>
            <a:ext cx="2699170" cy="8772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="" xmlns:a16="http://schemas.microsoft.com/office/drawing/2014/main" id="{36599C72-1A5B-4172-93E6-68F1FF566C43}"/>
              </a:ext>
            </a:extLst>
          </p:cNvPr>
          <p:cNvSpPr txBox="1"/>
          <p:nvPr/>
        </p:nvSpPr>
        <p:spPr>
          <a:xfrm>
            <a:off x="172278" y="5652009"/>
            <a:ext cx="513262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②</a:t>
            </a:r>
            <a:r>
              <a:rPr lang="zh-TW" altLang="en-US" dirty="0"/>
              <a:t> </a:t>
            </a:r>
            <a:r>
              <a:rPr lang="en-US" altLang="zh-TW" dirty="0"/>
              <a:t>SELECT </a:t>
            </a:r>
            <a:r>
              <a:rPr lang="en-US" altLang="zh-TW" dirty="0" err="1"/>
              <a:t>d.deptno</a:t>
            </a:r>
            <a:r>
              <a:rPr lang="en-US" altLang="zh-TW" dirty="0"/>
              <a:t>, </a:t>
            </a:r>
            <a:r>
              <a:rPr lang="en-US" altLang="zh-TW" dirty="0" err="1"/>
              <a:t>d.dname</a:t>
            </a:r>
            <a:r>
              <a:rPr lang="en-US" altLang="zh-TW" dirty="0"/>
              <a:t>, </a:t>
            </a:r>
            <a:r>
              <a:rPr lang="en-US" altLang="zh-TW" dirty="0" err="1"/>
              <a:t>e.empno</a:t>
            </a:r>
            <a:r>
              <a:rPr lang="en-US" altLang="zh-TW" dirty="0"/>
              <a:t>, </a:t>
            </a:r>
            <a:r>
              <a:rPr lang="en-US" altLang="zh-TW" dirty="0" err="1"/>
              <a:t>e.ename</a:t>
            </a:r>
            <a:endParaRPr lang="en-US" altLang="zh-TW" dirty="0"/>
          </a:p>
          <a:p>
            <a:r>
              <a:rPr lang="en-US" altLang="zh-TW" dirty="0"/>
              <a:t>①</a:t>
            </a:r>
            <a:r>
              <a:rPr lang="zh-TW" altLang="en-US" dirty="0"/>
              <a:t> </a:t>
            </a:r>
            <a:r>
              <a:rPr lang="en-US" altLang="zh-TW" dirty="0"/>
              <a:t>FROM </a:t>
            </a:r>
            <a:r>
              <a:rPr lang="en-US" altLang="zh-TW" dirty="0" err="1"/>
              <a:t>dept</a:t>
            </a:r>
            <a:r>
              <a:rPr lang="en-US" altLang="zh-TW" dirty="0"/>
              <a:t> d </a:t>
            </a:r>
            <a:r>
              <a:rPr lang="en-US" altLang="zh-TW" dirty="0">
                <a:solidFill>
                  <a:srgbClr val="FF0000"/>
                </a:solidFill>
              </a:rPr>
              <a:t>JOIN</a:t>
            </a:r>
            <a:r>
              <a:rPr lang="en-US" altLang="zh-TW" dirty="0"/>
              <a:t> </a:t>
            </a:r>
            <a:r>
              <a:rPr lang="en-US" altLang="zh-TW" dirty="0" err="1"/>
              <a:t>emp</a:t>
            </a:r>
            <a:r>
              <a:rPr lang="en-US" altLang="zh-TW" dirty="0"/>
              <a:t> e </a:t>
            </a:r>
            <a:r>
              <a:rPr lang="en-US" altLang="zh-TW" dirty="0">
                <a:solidFill>
                  <a:srgbClr val="FF0000"/>
                </a:solidFill>
              </a:rPr>
              <a:t>ON</a:t>
            </a:r>
            <a:r>
              <a:rPr lang="en-US" altLang="zh-TW" dirty="0"/>
              <a:t> </a:t>
            </a:r>
            <a:r>
              <a:rPr lang="en-US" altLang="zh-TW" dirty="0" err="1"/>
              <a:t>d.deptno</a:t>
            </a:r>
            <a:r>
              <a:rPr lang="en-US" altLang="zh-TW" dirty="0"/>
              <a:t>=</a:t>
            </a:r>
            <a:r>
              <a:rPr lang="en-US" altLang="zh-TW" dirty="0" err="1"/>
              <a:t>e.deptno</a:t>
            </a:r>
            <a:r>
              <a:rPr lang="en-US" altLang="zh-TW" dirty="0"/>
              <a:t>;</a:t>
            </a:r>
          </a:p>
        </p:txBody>
      </p:sp>
      <p:sp>
        <p:nvSpPr>
          <p:cNvPr id="115" name="箭號: 彎曲 114">
            <a:extLst>
              <a:ext uri="{FF2B5EF4-FFF2-40B4-BE49-F238E27FC236}">
                <a16:creationId xmlns="" xmlns:a16="http://schemas.microsoft.com/office/drawing/2014/main" id="{7EAE5212-9908-4685-BD6A-9520ED0110FC}"/>
              </a:ext>
            </a:extLst>
          </p:cNvPr>
          <p:cNvSpPr/>
          <p:nvPr/>
        </p:nvSpPr>
        <p:spPr>
          <a:xfrm rot="5400000">
            <a:off x="10159111" y="3811323"/>
            <a:ext cx="1207584" cy="8968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9" name="文字方塊 118">
            <a:extLst>
              <a:ext uri="{FF2B5EF4-FFF2-40B4-BE49-F238E27FC236}">
                <a16:creationId xmlns="" xmlns:a16="http://schemas.microsoft.com/office/drawing/2014/main" id="{D42B8D72-8657-4A7F-A5C0-84FCDD487283}"/>
              </a:ext>
            </a:extLst>
          </p:cNvPr>
          <p:cNvSpPr txBox="1"/>
          <p:nvPr/>
        </p:nvSpPr>
        <p:spPr>
          <a:xfrm>
            <a:off x="5965103" y="4687041"/>
            <a:ext cx="51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②</a:t>
            </a:r>
            <a:r>
              <a:rPr lang="zh-TW" altLang="en-US" dirty="0"/>
              <a:t> </a:t>
            </a:r>
            <a:r>
              <a:rPr lang="en-US" altLang="zh-TW" dirty="0"/>
              <a:t>SELECT </a:t>
            </a:r>
            <a:r>
              <a:rPr lang="en-US" altLang="zh-TW" dirty="0" err="1"/>
              <a:t>d.deptno</a:t>
            </a:r>
            <a:r>
              <a:rPr lang="en-US" altLang="zh-TW" dirty="0"/>
              <a:t>, </a:t>
            </a:r>
            <a:r>
              <a:rPr lang="en-US" altLang="zh-TW" dirty="0" err="1"/>
              <a:t>d.dname</a:t>
            </a:r>
            <a:r>
              <a:rPr lang="en-US" altLang="zh-TW" dirty="0"/>
              <a:t>, </a:t>
            </a:r>
            <a:r>
              <a:rPr lang="en-US" altLang="zh-TW" dirty="0" err="1"/>
              <a:t>e.empno</a:t>
            </a:r>
            <a:r>
              <a:rPr lang="en-US" altLang="zh-TW" dirty="0"/>
              <a:t>, </a:t>
            </a:r>
            <a:r>
              <a:rPr lang="en-US" altLang="zh-TW" dirty="0" err="1"/>
              <a:t>e.ename</a:t>
            </a:r>
            <a:endParaRPr lang="en-US" altLang="zh-TW" dirty="0"/>
          </a:p>
        </p:txBody>
      </p:sp>
      <p:graphicFrame>
        <p:nvGraphicFramePr>
          <p:cNvPr id="73" name="表格 72">
            <a:extLst>
              <a:ext uri="{FF2B5EF4-FFF2-40B4-BE49-F238E27FC236}">
                <a16:creationId xmlns="" xmlns:a16="http://schemas.microsoft.com/office/drawing/2014/main" id="{7B2094FD-21E2-4278-A810-5A4649085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88393480"/>
              </p:ext>
            </p:extLst>
          </p:nvPr>
        </p:nvGraphicFramePr>
        <p:xfrm>
          <a:off x="7010259" y="5084469"/>
          <a:ext cx="408608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453">
                  <a:extLst>
                    <a:ext uri="{9D8B030D-6E8A-4147-A177-3AD203B41FA5}">
                      <a16:colId xmlns="" xmlns:a16="http://schemas.microsoft.com/office/drawing/2014/main" val="1242264494"/>
                    </a:ext>
                  </a:extLst>
                </a:gridCol>
                <a:gridCol w="1139686">
                  <a:extLst>
                    <a:ext uri="{9D8B030D-6E8A-4147-A177-3AD203B41FA5}">
                      <a16:colId xmlns="" xmlns:a16="http://schemas.microsoft.com/office/drawing/2014/main" val="58177823"/>
                    </a:ext>
                  </a:extLst>
                </a:gridCol>
                <a:gridCol w="1205947">
                  <a:extLst>
                    <a:ext uri="{9D8B030D-6E8A-4147-A177-3AD203B41FA5}">
                      <a16:colId xmlns="" xmlns:a16="http://schemas.microsoft.com/office/drawing/2014/main" val="1264048122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17489799"/>
                    </a:ext>
                  </a:extLst>
                </a:gridCol>
              </a:tblGrid>
              <a:tr h="266540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chemeClr val="bg1"/>
                          </a:solidFill>
                        </a:rPr>
                        <a:t>Empno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chemeClr val="bg1"/>
                          </a:solidFill>
                        </a:rPr>
                        <a:t>ename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19137137"/>
                  </a:ext>
                </a:extLst>
              </a:tr>
              <a:tr h="2665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ACCOUNTING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25529034"/>
                  </a:ext>
                </a:extLst>
              </a:tr>
              <a:tr h="2665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ACCOUNTING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7459944"/>
                  </a:ext>
                </a:extLst>
              </a:tr>
              <a:tr h="2665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RESEARCH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3709485"/>
                  </a:ext>
                </a:extLst>
              </a:tr>
              <a:tr h="2665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SALES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9337595"/>
                  </a:ext>
                </a:extLst>
              </a:tr>
              <a:tr h="2665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SALES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25126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4761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0.00221 0.04051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0.00221 0.08495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0.00547 0.125 " pathEditMode="relative" rAng="0" ptsTypes="AA">
                                      <p:cBhvr>
                                        <p:cTn id="2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7" grpId="0" animBg="1"/>
      <p:bldP spid="17" grpId="0" animBg="1"/>
      <p:bldP spid="21" grpId="0" animBg="1"/>
      <p:bldP spid="21" grpId="1" animBg="1"/>
      <p:bldP spid="21" grpId="2" animBg="1"/>
      <p:bldP spid="21" grpId="3" animBg="1"/>
      <p:bldP spid="106" grpId="0"/>
      <p:bldP spid="115" grpId="0" animBg="1"/>
      <p:bldP spid="1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單箭頭接點 7">
            <a:extLst>
              <a:ext uri="{FF2B5EF4-FFF2-40B4-BE49-F238E27FC236}">
                <a16:creationId xmlns="" xmlns:a16="http://schemas.microsoft.com/office/drawing/2014/main" id="{80D1233C-8613-42F3-9279-EF3189D0709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493547" y="888094"/>
            <a:ext cx="2682042" cy="2631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="" xmlns:a16="http://schemas.microsoft.com/office/drawing/2014/main" id="{A659449E-5FFC-45CC-A9AE-7B818E1BD74E}"/>
              </a:ext>
            </a:extLst>
          </p:cNvPr>
          <p:cNvCxnSpPr>
            <a:cxnSpLocks/>
            <a:stCxn id="30" idx="3"/>
            <a:endCxn id="38" idx="1"/>
          </p:cNvCxnSpPr>
          <p:nvPr/>
        </p:nvCxnSpPr>
        <p:spPr>
          <a:xfrm>
            <a:off x="3493547" y="888094"/>
            <a:ext cx="2685916" cy="26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="" xmlns:a16="http://schemas.microsoft.com/office/drawing/2014/main" id="{CA3E4A5F-1A1B-4F01-9A3B-DB82870041E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493547" y="888094"/>
            <a:ext cx="2690192" cy="570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="" xmlns:a16="http://schemas.microsoft.com/office/drawing/2014/main" id="{B22F0BF1-4412-42C1-83F1-AC8B053190A2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3493547" y="888094"/>
            <a:ext cx="2683569" cy="84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="" xmlns:a16="http://schemas.microsoft.com/office/drawing/2014/main" id="{D5516B89-D766-4811-8125-F91A8742D73C}"/>
              </a:ext>
            </a:extLst>
          </p:cNvPr>
          <p:cNvCxnSpPr>
            <a:cxnSpLocks/>
            <a:stCxn id="30" idx="3"/>
            <a:endCxn id="41" idx="1"/>
          </p:cNvCxnSpPr>
          <p:nvPr/>
        </p:nvCxnSpPr>
        <p:spPr>
          <a:xfrm>
            <a:off x="3493547" y="888094"/>
            <a:ext cx="2682042" cy="1126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="" xmlns:a16="http://schemas.microsoft.com/office/drawing/2014/main" id="{0BDD6384-9213-4CD4-8515-F1DE21755580}"/>
              </a:ext>
            </a:extLst>
          </p:cNvPr>
          <p:cNvCxnSpPr>
            <a:cxnSpLocks/>
            <a:stCxn id="30" idx="3"/>
            <a:endCxn id="42" idx="1"/>
          </p:cNvCxnSpPr>
          <p:nvPr/>
        </p:nvCxnSpPr>
        <p:spPr>
          <a:xfrm>
            <a:off x="3493547" y="888094"/>
            <a:ext cx="2683567" cy="141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圓角 22">
            <a:extLst>
              <a:ext uri="{FF2B5EF4-FFF2-40B4-BE49-F238E27FC236}">
                <a16:creationId xmlns="" xmlns:a16="http://schemas.microsoft.com/office/drawing/2014/main" id="{2003134E-AF74-4812-B0E8-B4EE7D37BDA9}"/>
              </a:ext>
            </a:extLst>
          </p:cNvPr>
          <p:cNvSpPr/>
          <p:nvPr/>
        </p:nvSpPr>
        <p:spPr>
          <a:xfrm>
            <a:off x="2154595" y="2578608"/>
            <a:ext cx="2993266" cy="391835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="" xmlns:a16="http://schemas.microsoft.com/office/drawing/2014/main" id="{84D2D234-B539-4B2B-82E0-B9B9EDC9400D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2107095" y="771202"/>
            <a:ext cx="1596891" cy="18727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="" xmlns:a16="http://schemas.microsoft.com/office/drawing/2014/main" id="{A8FE8BA7-E9FD-4FF7-A184-60428B0D9D83}"/>
              </a:ext>
            </a:extLst>
          </p:cNvPr>
          <p:cNvSpPr/>
          <p:nvPr/>
        </p:nvSpPr>
        <p:spPr>
          <a:xfrm>
            <a:off x="6116932" y="405155"/>
            <a:ext cx="5346197" cy="391835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="" xmlns:a16="http://schemas.microsoft.com/office/drawing/2014/main" id="{7BF04EDC-C6A1-48C6-A727-EDC9E35432F2}"/>
              </a:ext>
            </a:extLst>
          </p:cNvPr>
          <p:cNvSpPr/>
          <p:nvPr/>
        </p:nvSpPr>
        <p:spPr>
          <a:xfrm>
            <a:off x="5153694" y="2562255"/>
            <a:ext cx="5248465" cy="40818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="" xmlns:a16="http://schemas.microsoft.com/office/drawing/2014/main" id="{D8E83C61-BCA4-4C71-86FE-EB1EC6C8F142}"/>
              </a:ext>
            </a:extLst>
          </p:cNvPr>
          <p:cNvCxnSpPr>
            <a:cxnSpLocks/>
            <a:stCxn id="43" idx="0"/>
            <a:endCxn id="27" idx="0"/>
          </p:cNvCxnSpPr>
          <p:nvPr/>
        </p:nvCxnSpPr>
        <p:spPr>
          <a:xfrm flipH="1">
            <a:off x="7777927" y="741739"/>
            <a:ext cx="985218" cy="182051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="" xmlns:a16="http://schemas.microsoft.com/office/drawing/2014/main" id="{F0E52D5A-250C-4BF7-BDFC-DBBC41D0F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05761521"/>
              </p:ext>
            </p:extLst>
          </p:nvPr>
        </p:nvGraphicFramePr>
        <p:xfrm>
          <a:off x="2293428" y="2643960"/>
          <a:ext cx="282111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88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82987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56247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loc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="" xmlns:a16="http://schemas.microsoft.com/office/drawing/2014/main" id="{95D93B7B-3D49-4876-BD84-C23C07F35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95170119"/>
              </p:ext>
            </p:extLst>
          </p:nvPr>
        </p:nvGraphicFramePr>
        <p:xfrm>
          <a:off x="5131745" y="2634758"/>
          <a:ext cx="5154105" cy="2767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76728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613450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="" xmlns:a16="http://schemas.microsoft.com/office/drawing/2014/main" id="{41BB79EB-DC30-4FEB-9061-FCA460D35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95441440"/>
              </p:ext>
            </p:extLst>
          </p:nvPr>
        </p:nvGraphicFramePr>
        <p:xfrm>
          <a:off x="690709" y="492518"/>
          <a:ext cx="282111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88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82987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56247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loc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="" xmlns:a16="http://schemas.microsoft.com/office/drawing/2014/main" id="{F9800070-4C5F-4D0C-8C40-0E3E718C0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3811199"/>
              </p:ext>
            </p:extLst>
          </p:nvPr>
        </p:nvGraphicFramePr>
        <p:xfrm>
          <a:off x="697337" y="750934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ACCOUNTING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NEW YORK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="" xmlns:a16="http://schemas.microsoft.com/office/drawing/2014/main" id="{D8F109C6-2C0F-4C67-886B-96D1C10A9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7788154"/>
              </p:ext>
            </p:extLst>
          </p:nvPr>
        </p:nvGraphicFramePr>
        <p:xfrm>
          <a:off x="690711" y="1035854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RESEARCH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DALLAS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="" xmlns:a16="http://schemas.microsoft.com/office/drawing/2014/main" id="{01B722F0-3B28-477B-A074-F9DA5E163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53832025"/>
              </p:ext>
            </p:extLst>
          </p:nvPr>
        </p:nvGraphicFramePr>
        <p:xfrm>
          <a:off x="690713" y="1327401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SALES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CHIGAGO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="" xmlns:a16="http://schemas.microsoft.com/office/drawing/2014/main" id="{CCE82D48-FBE7-42ED-AC97-470687541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88527316"/>
              </p:ext>
            </p:extLst>
          </p:nvPr>
        </p:nvGraphicFramePr>
        <p:xfrm>
          <a:off x="690713" y="1618955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40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OPERATIONS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BOSTON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sp>
        <p:nvSpPr>
          <p:cNvPr id="17" name="矩形: 圓角 16">
            <a:extLst>
              <a:ext uri="{FF2B5EF4-FFF2-40B4-BE49-F238E27FC236}">
                <a16:creationId xmlns="" xmlns:a16="http://schemas.microsoft.com/office/drawing/2014/main" id="{B34D2401-E164-42F1-A73A-FD20B781EBE3}"/>
              </a:ext>
            </a:extLst>
          </p:cNvPr>
          <p:cNvSpPr/>
          <p:nvPr/>
        </p:nvSpPr>
        <p:spPr>
          <a:xfrm>
            <a:off x="622852" y="439633"/>
            <a:ext cx="2968486" cy="33156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6" name="表格 35">
            <a:extLst>
              <a:ext uri="{FF2B5EF4-FFF2-40B4-BE49-F238E27FC236}">
                <a16:creationId xmlns="" xmlns:a16="http://schemas.microsoft.com/office/drawing/2014/main" id="{35576428-C820-451A-AEBB-EA3587D10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04122914"/>
              </p:ext>
            </p:extLst>
          </p:nvPr>
        </p:nvGraphicFramePr>
        <p:xfrm>
          <a:off x="6179460" y="443560"/>
          <a:ext cx="5173990" cy="2767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34798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76728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613450"/>
                  </a:ext>
                </a:extLst>
              </a:tr>
            </a:tbl>
          </a:graphicData>
        </a:graphic>
      </p:graphicFrame>
      <p:graphicFrame>
        <p:nvGraphicFramePr>
          <p:cNvPr id="38" name="表格 37">
            <a:extLst>
              <a:ext uri="{FF2B5EF4-FFF2-40B4-BE49-F238E27FC236}">
                <a16:creationId xmlns="" xmlns:a16="http://schemas.microsoft.com/office/drawing/2014/main" id="{55E9C774-6A62-419A-B183-45F9EF887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2638729"/>
              </p:ext>
            </p:extLst>
          </p:nvPr>
        </p:nvGraphicFramePr>
        <p:xfrm>
          <a:off x="6179463" y="101546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="" xmlns:a16="http://schemas.microsoft.com/office/drawing/2014/main" id="{45E6D339-A665-4E61-8563-1136FA626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55693597"/>
              </p:ext>
            </p:extLst>
          </p:nvPr>
        </p:nvGraphicFramePr>
        <p:xfrm>
          <a:off x="6177115" y="1308543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="" xmlns:a16="http://schemas.microsoft.com/office/drawing/2014/main" id="{F991C8D2-CD3D-4573-A713-65D58E78F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36928392"/>
              </p:ext>
            </p:extLst>
          </p:nvPr>
        </p:nvGraphicFramePr>
        <p:xfrm>
          <a:off x="6177116" y="1595241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LUCY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41" name="表格 40">
            <a:extLst>
              <a:ext uri="{FF2B5EF4-FFF2-40B4-BE49-F238E27FC236}">
                <a16:creationId xmlns="" xmlns:a16="http://schemas.microsoft.com/office/drawing/2014/main" id="{04A4BC08-90AE-4112-88F0-AF354DBEA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50419899"/>
              </p:ext>
            </p:extLst>
          </p:nvPr>
        </p:nvGraphicFramePr>
        <p:xfrm>
          <a:off x="6175589" y="1877166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="" xmlns:a16="http://schemas.microsoft.com/office/drawing/2014/main" id="{9D6931D4-844E-4A50-963F-3A81BBA50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60029224"/>
              </p:ext>
            </p:extLst>
          </p:nvPr>
        </p:nvGraphicFramePr>
        <p:xfrm>
          <a:off x="6177114" y="2170242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="" xmlns:a16="http://schemas.microsoft.com/office/drawing/2014/main" id="{853C31CA-F701-4A2D-9DB7-8F608D05B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94146645"/>
              </p:ext>
            </p:extLst>
          </p:nvPr>
        </p:nvGraphicFramePr>
        <p:xfrm>
          <a:off x="6186093" y="741739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53008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372026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158C6E47-5177-44DC-AA75-F2F41357CAB4}"/>
              </a:ext>
            </a:extLst>
          </p:cNvPr>
          <p:cNvSpPr txBox="1"/>
          <p:nvPr/>
        </p:nvSpPr>
        <p:spPr>
          <a:xfrm>
            <a:off x="690709" y="106019"/>
            <a:ext cx="66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DEPT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="" xmlns:a16="http://schemas.microsoft.com/office/drawing/2014/main" id="{8FEF6319-513E-4AFE-ACEC-FFAF1A63B7A6}"/>
              </a:ext>
            </a:extLst>
          </p:cNvPr>
          <p:cNvSpPr txBox="1"/>
          <p:nvPr/>
        </p:nvSpPr>
        <p:spPr>
          <a:xfrm>
            <a:off x="6186093" y="10601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EMP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="" xmlns:a16="http://schemas.microsoft.com/office/drawing/2014/main" id="{9270817C-6DB4-4716-A144-05C82083BB6F}"/>
              </a:ext>
            </a:extLst>
          </p:cNvPr>
          <p:cNvSpPr txBox="1"/>
          <p:nvPr/>
        </p:nvSpPr>
        <p:spPr>
          <a:xfrm>
            <a:off x="3806731" y="157594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LEFT OUTER JOIN</a:t>
            </a:r>
            <a:endParaRPr lang="zh-TW" altLang="en-US" sz="2000" dirty="0"/>
          </a:p>
        </p:txBody>
      </p:sp>
      <p:sp>
        <p:nvSpPr>
          <p:cNvPr id="21" name="箭號: 向右 20">
            <a:extLst>
              <a:ext uri="{FF2B5EF4-FFF2-40B4-BE49-F238E27FC236}">
                <a16:creationId xmlns="" xmlns:a16="http://schemas.microsoft.com/office/drawing/2014/main" id="{FCA882DA-D2D4-45ED-9ACC-3F779F15809B}"/>
              </a:ext>
            </a:extLst>
          </p:cNvPr>
          <p:cNvSpPr/>
          <p:nvPr/>
        </p:nvSpPr>
        <p:spPr>
          <a:xfrm>
            <a:off x="172278" y="728873"/>
            <a:ext cx="395502" cy="291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5" name="表格 44">
            <a:extLst>
              <a:ext uri="{FF2B5EF4-FFF2-40B4-BE49-F238E27FC236}">
                <a16:creationId xmlns="" xmlns:a16="http://schemas.microsoft.com/office/drawing/2014/main" id="{D38AF619-D617-4C24-8AED-166A43AFC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45081606"/>
              </p:ext>
            </p:extLst>
          </p:nvPr>
        </p:nvGraphicFramePr>
        <p:xfrm>
          <a:off x="2306681" y="2909002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ACCOUNTING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NEW YORK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46" name="表格 45">
            <a:extLst>
              <a:ext uri="{FF2B5EF4-FFF2-40B4-BE49-F238E27FC236}">
                <a16:creationId xmlns="" xmlns:a16="http://schemas.microsoft.com/office/drawing/2014/main" id="{58935917-B39C-43E5-B427-56A7AAFEC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15948725"/>
              </p:ext>
            </p:extLst>
          </p:nvPr>
        </p:nvGraphicFramePr>
        <p:xfrm>
          <a:off x="5105243" y="2926309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53008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3720261"/>
                  </a:ext>
                </a:extLst>
              </a:tr>
            </a:tbl>
          </a:graphicData>
        </a:graphic>
      </p:graphicFrame>
      <p:graphicFrame>
        <p:nvGraphicFramePr>
          <p:cNvPr id="52" name="表格 51">
            <a:extLst>
              <a:ext uri="{FF2B5EF4-FFF2-40B4-BE49-F238E27FC236}">
                <a16:creationId xmlns="" xmlns:a16="http://schemas.microsoft.com/office/drawing/2014/main" id="{55832687-8D44-4188-AD3B-E4DD74E79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5461351"/>
              </p:ext>
            </p:extLst>
          </p:nvPr>
        </p:nvGraphicFramePr>
        <p:xfrm>
          <a:off x="5102892" y="3208195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6" name="表格 55">
            <a:extLst>
              <a:ext uri="{FF2B5EF4-FFF2-40B4-BE49-F238E27FC236}">
                <a16:creationId xmlns="" xmlns:a16="http://schemas.microsoft.com/office/drawing/2014/main" id="{BE26FFDD-DDAC-4695-A5ED-883AAB76D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82637755"/>
              </p:ext>
            </p:extLst>
          </p:nvPr>
        </p:nvGraphicFramePr>
        <p:xfrm>
          <a:off x="2321649" y="3195192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509417537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3037256725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21611316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ACCOUNTING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NEW YORK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7701614"/>
                  </a:ext>
                </a:extLst>
              </a:tr>
            </a:tbl>
          </a:graphicData>
        </a:graphic>
      </p:graphicFrame>
      <p:cxnSp>
        <p:nvCxnSpPr>
          <p:cNvPr id="69" name="直線單箭頭接點 68">
            <a:extLst>
              <a:ext uri="{FF2B5EF4-FFF2-40B4-BE49-F238E27FC236}">
                <a16:creationId xmlns="" xmlns:a16="http://schemas.microsoft.com/office/drawing/2014/main" id="{EA878DEA-7CD7-49B6-A510-C6F1CA5AE53A}"/>
              </a:ext>
            </a:extLst>
          </p:cNvPr>
          <p:cNvCxnSpPr>
            <a:cxnSpLocks/>
            <a:stCxn id="32" idx="3"/>
            <a:endCxn id="43" idx="1"/>
          </p:cNvCxnSpPr>
          <p:nvPr/>
        </p:nvCxnSpPr>
        <p:spPr>
          <a:xfrm flipV="1">
            <a:off x="3486921" y="878899"/>
            <a:ext cx="2699172" cy="29411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表格 73">
            <a:extLst>
              <a:ext uri="{FF2B5EF4-FFF2-40B4-BE49-F238E27FC236}">
                <a16:creationId xmlns="" xmlns:a16="http://schemas.microsoft.com/office/drawing/2014/main" id="{F146B938-5F9E-4CC5-8F06-7FD6315F9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58261624"/>
              </p:ext>
            </p:extLst>
          </p:nvPr>
        </p:nvGraphicFramePr>
        <p:xfrm>
          <a:off x="2310966" y="3495615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RESEARCH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DALLAS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79" name="表格 78">
            <a:extLst>
              <a:ext uri="{FF2B5EF4-FFF2-40B4-BE49-F238E27FC236}">
                <a16:creationId xmlns="" xmlns:a16="http://schemas.microsoft.com/office/drawing/2014/main" id="{0BF23092-35F3-4278-81AA-8ED472DB4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1172051"/>
              </p:ext>
            </p:extLst>
          </p:nvPr>
        </p:nvGraphicFramePr>
        <p:xfrm>
          <a:off x="5100581" y="3491956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82" name="表格 81">
            <a:extLst>
              <a:ext uri="{FF2B5EF4-FFF2-40B4-BE49-F238E27FC236}">
                <a16:creationId xmlns="" xmlns:a16="http://schemas.microsoft.com/office/drawing/2014/main" id="{8F282DDB-DD6A-448D-818D-225E0B290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81364798"/>
              </p:ext>
            </p:extLst>
          </p:nvPr>
        </p:nvGraphicFramePr>
        <p:xfrm>
          <a:off x="5112308" y="3781805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83" name="表格 82">
            <a:extLst>
              <a:ext uri="{FF2B5EF4-FFF2-40B4-BE49-F238E27FC236}">
                <a16:creationId xmlns="" xmlns:a16="http://schemas.microsoft.com/office/drawing/2014/main" id="{8D3B8F5D-6A61-4B79-8C0E-A64035B3B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07520584"/>
              </p:ext>
            </p:extLst>
          </p:nvPr>
        </p:nvGraphicFramePr>
        <p:xfrm>
          <a:off x="5100581" y="4074881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cxnSp>
        <p:nvCxnSpPr>
          <p:cNvPr id="86" name="直線單箭頭接點 85">
            <a:extLst>
              <a:ext uri="{FF2B5EF4-FFF2-40B4-BE49-F238E27FC236}">
                <a16:creationId xmlns="" xmlns:a16="http://schemas.microsoft.com/office/drawing/2014/main" id="{3B3533D5-8DBA-4E8E-8688-370D2C95C832}"/>
              </a:ext>
            </a:extLst>
          </p:cNvPr>
          <p:cNvCxnSpPr>
            <a:cxnSpLocks/>
          </p:cNvCxnSpPr>
          <p:nvPr/>
        </p:nvCxnSpPr>
        <p:spPr>
          <a:xfrm>
            <a:off x="3486921" y="1173014"/>
            <a:ext cx="269681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="" xmlns:a16="http://schemas.microsoft.com/office/drawing/2014/main" id="{83F491A7-13A8-4FD0-823C-E4721D09ED06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3486921" y="1173014"/>
            <a:ext cx="2726362" cy="86006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="" xmlns:a16="http://schemas.microsoft.com/office/drawing/2014/main" id="{8D383CDB-EB71-43E7-8C71-4AC4C68ED3FB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3486921" y="1173014"/>
            <a:ext cx="2695635" cy="28513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="" xmlns:a16="http://schemas.microsoft.com/office/drawing/2014/main" id="{F5E29DC5-2772-4E4D-826D-A72241B047FD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3486921" y="1173014"/>
            <a:ext cx="2726362" cy="5368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="" xmlns:a16="http://schemas.microsoft.com/office/drawing/2014/main" id="{780CD457-16F5-41F5-8C72-ECDD57AE7ABB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>
            <a:off x="3486921" y="1173014"/>
            <a:ext cx="2690193" cy="11343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表格 102">
            <a:extLst>
              <a:ext uri="{FF2B5EF4-FFF2-40B4-BE49-F238E27FC236}">
                <a16:creationId xmlns="" xmlns:a16="http://schemas.microsoft.com/office/drawing/2014/main" id="{F884624B-0701-4BC2-BB0D-858DBC0D6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7988471"/>
              </p:ext>
            </p:extLst>
          </p:nvPr>
        </p:nvGraphicFramePr>
        <p:xfrm>
          <a:off x="2305881" y="3783130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SALES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CHIGAGO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sp>
        <p:nvSpPr>
          <p:cNvPr id="106" name="文字方塊 105">
            <a:extLst>
              <a:ext uri="{FF2B5EF4-FFF2-40B4-BE49-F238E27FC236}">
                <a16:creationId xmlns="" xmlns:a16="http://schemas.microsoft.com/office/drawing/2014/main" id="{A45E0F1B-72DE-4DC8-A25E-CFFCCA3D34F0}"/>
              </a:ext>
            </a:extLst>
          </p:cNvPr>
          <p:cNvSpPr txBox="1"/>
          <p:nvPr/>
        </p:nvSpPr>
        <p:spPr>
          <a:xfrm>
            <a:off x="-2240" y="2032511"/>
            <a:ext cx="5551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① FROM </a:t>
            </a:r>
            <a:r>
              <a:rPr lang="en-US" altLang="zh-TW" dirty="0" err="1"/>
              <a:t>dept</a:t>
            </a:r>
            <a:r>
              <a:rPr lang="en-US" altLang="zh-TW" dirty="0"/>
              <a:t> d </a:t>
            </a:r>
            <a:r>
              <a:rPr lang="en-US" altLang="zh-TW" dirty="0">
                <a:solidFill>
                  <a:srgbClr val="FF0000"/>
                </a:solidFill>
              </a:rPr>
              <a:t>LEFT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JOIN</a:t>
            </a:r>
            <a:r>
              <a:rPr lang="en-US" altLang="zh-TW" dirty="0"/>
              <a:t> </a:t>
            </a:r>
            <a:r>
              <a:rPr lang="en-US" altLang="zh-TW" dirty="0" err="1"/>
              <a:t>emp</a:t>
            </a:r>
            <a:r>
              <a:rPr lang="en-US" altLang="zh-TW" dirty="0"/>
              <a:t> e </a:t>
            </a:r>
            <a:r>
              <a:rPr lang="en-US" altLang="zh-TW" dirty="0">
                <a:solidFill>
                  <a:srgbClr val="FF0000"/>
                </a:solidFill>
              </a:rPr>
              <a:t>ON</a:t>
            </a:r>
            <a:r>
              <a:rPr lang="en-US" altLang="zh-TW" dirty="0"/>
              <a:t> </a:t>
            </a:r>
            <a:r>
              <a:rPr lang="en-US" altLang="zh-TW" b="1" dirty="0" err="1"/>
              <a:t>d.deptno</a:t>
            </a:r>
            <a:r>
              <a:rPr lang="en-US" altLang="zh-TW" b="1" dirty="0"/>
              <a:t>=</a:t>
            </a:r>
            <a:r>
              <a:rPr lang="en-US" altLang="zh-TW" b="1" dirty="0" err="1"/>
              <a:t>e.deptno</a:t>
            </a:r>
            <a:endParaRPr lang="en-US" altLang="zh-TW" b="1" dirty="0"/>
          </a:p>
          <a:p>
            <a:r>
              <a:rPr lang="en-US" altLang="zh-TW" dirty="0"/>
              <a:t>      </a:t>
            </a:r>
            <a:r>
              <a:rPr lang="en-US" altLang="zh-TW" dirty="0">
                <a:sym typeface="Wingdings" panose="05000000000000000000" pitchFamily="2" charset="2"/>
              </a:rPr>
              <a:t>  </a:t>
            </a:r>
            <a:r>
              <a:rPr lang="en-US" altLang="zh-TW" dirty="0"/>
              <a:t>Virtual table</a:t>
            </a:r>
            <a:endParaRPr lang="zh-TW" altLang="en-US" dirty="0"/>
          </a:p>
        </p:txBody>
      </p:sp>
      <p:graphicFrame>
        <p:nvGraphicFramePr>
          <p:cNvPr id="65" name="表格 64">
            <a:extLst>
              <a:ext uri="{FF2B5EF4-FFF2-40B4-BE49-F238E27FC236}">
                <a16:creationId xmlns="" xmlns:a16="http://schemas.microsoft.com/office/drawing/2014/main" id="{1897FD41-EEEE-4D7C-9DEF-2E3B86202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89504879"/>
              </p:ext>
            </p:extLst>
          </p:nvPr>
        </p:nvGraphicFramePr>
        <p:xfrm>
          <a:off x="2299256" y="4068050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SALES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CHIGAGO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cxnSp>
        <p:nvCxnSpPr>
          <p:cNvPr id="4" name="直線單箭頭接點 3">
            <a:extLst>
              <a:ext uri="{FF2B5EF4-FFF2-40B4-BE49-F238E27FC236}">
                <a16:creationId xmlns="" xmlns:a16="http://schemas.microsoft.com/office/drawing/2014/main" id="{B3D8516E-E5AD-408C-91D2-2B714AA23CAE}"/>
              </a:ext>
            </a:extLst>
          </p:cNvPr>
          <p:cNvCxnSpPr>
            <a:cxnSpLocks/>
            <a:stCxn id="34" idx="3"/>
            <a:endCxn id="42" idx="1"/>
          </p:cNvCxnSpPr>
          <p:nvPr/>
        </p:nvCxnSpPr>
        <p:spPr>
          <a:xfrm>
            <a:off x="3486923" y="1464561"/>
            <a:ext cx="2690191" cy="8428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="" xmlns:a16="http://schemas.microsoft.com/office/drawing/2014/main" id="{5287E282-9D27-42CD-B676-002E95C589EC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3486923" y="1150427"/>
            <a:ext cx="2695306" cy="3141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="" xmlns:a16="http://schemas.microsoft.com/office/drawing/2014/main" id="{2EE283DB-934E-4843-9A09-CF792AE21E7E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486923" y="1464561"/>
            <a:ext cx="2695306" cy="2452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="" xmlns:a16="http://schemas.microsoft.com/office/drawing/2014/main" id="{0D53127E-F550-4551-A8C1-297FA4133780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486923" y="1464561"/>
            <a:ext cx="2707392" cy="5497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="" xmlns:a16="http://schemas.microsoft.com/office/drawing/2014/main" id="{5AB317C8-342D-4D9B-A248-122E65831B9B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3486923" y="1444173"/>
            <a:ext cx="2736577" cy="203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="" xmlns:a16="http://schemas.microsoft.com/office/drawing/2014/main" id="{CB6A3130-C329-4C29-93F7-6B2E2037ABB7}"/>
              </a:ext>
            </a:extLst>
          </p:cNvPr>
          <p:cNvCxnSpPr>
            <a:cxnSpLocks/>
            <a:stCxn id="34" idx="3"/>
            <a:endCxn id="43" idx="1"/>
          </p:cNvCxnSpPr>
          <p:nvPr/>
        </p:nvCxnSpPr>
        <p:spPr>
          <a:xfrm flipV="1">
            <a:off x="3486923" y="878899"/>
            <a:ext cx="2699170" cy="5856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="" xmlns:a16="http://schemas.microsoft.com/office/drawing/2014/main" id="{688A6EF9-61B1-4B36-8FA7-8EBF617DC997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486923" y="1756115"/>
            <a:ext cx="2703722" cy="2452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="" xmlns:a16="http://schemas.microsoft.com/office/drawing/2014/main" id="{A4F7ADE8-CE88-47A5-9C09-44E005BEDD72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486923" y="1722799"/>
            <a:ext cx="2726360" cy="333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="" xmlns:a16="http://schemas.microsoft.com/office/drawing/2014/main" id="{977728CD-BE99-4EC2-ABF4-4550A48F616C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486923" y="1441974"/>
            <a:ext cx="2726360" cy="3141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="" xmlns:a16="http://schemas.microsoft.com/office/drawing/2014/main" id="{BC7D1FA7-BF63-43EA-B699-89E5BD5BED95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486923" y="1169854"/>
            <a:ext cx="2733391" cy="586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="" xmlns:a16="http://schemas.microsoft.com/office/drawing/2014/main" id="{1ECB2BE2-BD37-4CD0-B6BE-6D453D86B950}"/>
              </a:ext>
            </a:extLst>
          </p:cNvPr>
          <p:cNvCxnSpPr>
            <a:cxnSpLocks/>
            <a:stCxn id="35" idx="3"/>
            <a:endCxn id="42" idx="1"/>
          </p:cNvCxnSpPr>
          <p:nvPr/>
        </p:nvCxnSpPr>
        <p:spPr>
          <a:xfrm>
            <a:off x="3486923" y="1756115"/>
            <a:ext cx="2690191" cy="551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="" xmlns:a16="http://schemas.microsoft.com/office/drawing/2014/main" id="{FD0A5138-DCC6-44B0-8932-F26C0F4B6A11}"/>
              </a:ext>
            </a:extLst>
          </p:cNvPr>
          <p:cNvCxnSpPr>
            <a:cxnSpLocks/>
            <a:stCxn id="35" idx="3"/>
            <a:endCxn id="43" idx="1"/>
          </p:cNvCxnSpPr>
          <p:nvPr/>
        </p:nvCxnSpPr>
        <p:spPr>
          <a:xfrm flipV="1">
            <a:off x="3486923" y="878899"/>
            <a:ext cx="2699170" cy="8772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="" xmlns:a16="http://schemas.microsoft.com/office/drawing/2014/main" id="{36599C72-1A5B-4172-93E6-68F1FF566C43}"/>
              </a:ext>
            </a:extLst>
          </p:cNvPr>
          <p:cNvSpPr txBox="1"/>
          <p:nvPr/>
        </p:nvSpPr>
        <p:spPr>
          <a:xfrm>
            <a:off x="172278" y="5860660"/>
            <a:ext cx="556062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② SELECT </a:t>
            </a:r>
            <a:r>
              <a:rPr lang="en-US" altLang="zh-TW" dirty="0" err="1"/>
              <a:t>d.deptno</a:t>
            </a:r>
            <a:r>
              <a:rPr lang="en-US" altLang="zh-TW" dirty="0"/>
              <a:t>, </a:t>
            </a:r>
            <a:r>
              <a:rPr lang="en-US" altLang="zh-TW" dirty="0" err="1"/>
              <a:t>d.dname</a:t>
            </a:r>
            <a:r>
              <a:rPr lang="en-US" altLang="zh-TW" dirty="0"/>
              <a:t>, </a:t>
            </a:r>
            <a:r>
              <a:rPr lang="en-US" altLang="zh-TW" dirty="0" err="1"/>
              <a:t>e.empno</a:t>
            </a:r>
            <a:r>
              <a:rPr lang="en-US" altLang="zh-TW" dirty="0"/>
              <a:t>, </a:t>
            </a:r>
            <a:r>
              <a:rPr lang="en-US" altLang="zh-TW" dirty="0" err="1"/>
              <a:t>e.ename</a:t>
            </a:r>
            <a:endParaRPr lang="en-US" altLang="zh-TW" dirty="0"/>
          </a:p>
          <a:p>
            <a:r>
              <a:rPr lang="en-US" altLang="zh-TW" dirty="0"/>
              <a:t>① FROM </a:t>
            </a:r>
            <a:r>
              <a:rPr lang="en-US" altLang="zh-TW" dirty="0" err="1"/>
              <a:t>dept</a:t>
            </a:r>
            <a:r>
              <a:rPr lang="en-US" altLang="zh-TW" dirty="0"/>
              <a:t> d </a:t>
            </a:r>
            <a:r>
              <a:rPr lang="en-US" altLang="zh-TW" dirty="0">
                <a:solidFill>
                  <a:srgbClr val="FF0000"/>
                </a:solidFill>
              </a:rPr>
              <a:t>LEFT JOIN</a:t>
            </a:r>
            <a:r>
              <a:rPr lang="en-US" altLang="zh-TW" dirty="0"/>
              <a:t> </a:t>
            </a:r>
            <a:r>
              <a:rPr lang="en-US" altLang="zh-TW" dirty="0" err="1"/>
              <a:t>emp</a:t>
            </a:r>
            <a:r>
              <a:rPr lang="en-US" altLang="zh-TW" dirty="0"/>
              <a:t> e </a:t>
            </a:r>
            <a:r>
              <a:rPr lang="en-US" altLang="zh-TW" dirty="0">
                <a:solidFill>
                  <a:srgbClr val="FF0000"/>
                </a:solidFill>
              </a:rPr>
              <a:t>ON</a:t>
            </a:r>
            <a:r>
              <a:rPr lang="en-US" altLang="zh-TW" dirty="0"/>
              <a:t> </a:t>
            </a:r>
            <a:r>
              <a:rPr lang="en-US" altLang="zh-TW" dirty="0" err="1"/>
              <a:t>d.deptno</a:t>
            </a:r>
            <a:r>
              <a:rPr lang="en-US" altLang="zh-TW" dirty="0"/>
              <a:t>=</a:t>
            </a:r>
            <a:r>
              <a:rPr lang="en-US" altLang="zh-TW" dirty="0" err="1"/>
              <a:t>e.deptno</a:t>
            </a:r>
            <a:r>
              <a:rPr lang="en-US" altLang="zh-TW" dirty="0"/>
              <a:t>;</a:t>
            </a:r>
          </a:p>
        </p:txBody>
      </p:sp>
      <p:sp>
        <p:nvSpPr>
          <p:cNvPr id="119" name="文字方塊 118">
            <a:extLst>
              <a:ext uri="{FF2B5EF4-FFF2-40B4-BE49-F238E27FC236}">
                <a16:creationId xmlns="" xmlns:a16="http://schemas.microsoft.com/office/drawing/2014/main" id="{D42B8D72-8657-4A7F-A5C0-84FCDD487283}"/>
              </a:ext>
            </a:extLst>
          </p:cNvPr>
          <p:cNvSpPr txBox="1"/>
          <p:nvPr/>
        </p:nvSpPr>
        <p:spPr>
          <a:xfrm>
            <a:off x="113698" y="4674518"/>
            <a:ext cx="51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② SELECT </a:t>
            </a:r>
            <a:r>
              <a:rPr lang="en-US" altLang="zh-TW" dirty="0" err="1"/>
              <a:t>d.deptno</a:t>
            </a:r>
            <a:r>
              <a:rPr lang="en-US" altLang="zh-TW" dirty="0"/>
              <a:t>, </a:t>
            </a:r>
            <a:r>
              <a:rPr lang="en-US" altLang="zh-TW" dirty="0" err="1"/>
              <a:t>d.dname</a:t>
            </a:r>
            <a:r>
              <a:rPr lang="en-US" altLang="zh-TW" dirty="0"/>
              <a:t>, </a:t>
            </a:r>
            <a:r>
              <a:rPr lang="en-US" altLang="zh-TW" dirty="0" err="1"/>
              <a:t>e.empno</a:t>
            </a:r>
            <a:r>
              <a:rPr lang="en-US" altLang="zh-TW" dirty="0"/>
              <a:t>, </a:t>
            </a:r>
            <a:r>
              <a:rPr lang="en-US" altLang="zh-TW" dirty="0" err="1"/>
              <a:t>e.ename</a:t>
            </a:r>
            <a:endParaRPr lang="en-US" altLang="zh-TW" dirty="0"/>
          </a:p>
        </p:txBody>
      </p:sp>
      <p:graphicFrame>
        <p:nvGraphicFramePr>
          <p:cNvPr id="73" name="表格 72">
            <a:extLst>
              <a:ext uri="{FF2B5EF4-FFF2-40B4-BE49-F238E27FC236}">
                <a16:creationId xmlns="" xmlns:a16="http://schemas.microsoft.com/office/drawing/2014/main" id="{C9878BBD-94D9-460F-92BF-9C4E873FF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94907351"/>
              </p:ext>
            </p:extLst>
          </p:nvPr>
        </p:nvGraphicFramePr>
        <p:xfrm>
          <a:off x="2299256" y="4349724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40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OPERATIONS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BOSTON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75" name="表格 74">
            <a:extLst>
              <a:ext uri="{FF2B5EF4-FFF2-40B4-BE49-F238E27FC236}">
                <a16:creationId xmlns="" xmlns:a16="http://schemas.microsoft.com/office/drawing/2014/main" id="{D904D2E1-19AE-4885-B7A5-277F5E05A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13573710"/>
              </p:ext>
            </p:extLst>
          </p:nvPr>
        </p:nvGraphicFramePr>
        <p:xfrm>
          <a:off x="5095466" y="4364272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NULL</a:t>
                      </a:r>
                      <a:endParaRPr lang="zh-TW" altLang="en-US" sz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NULL</a:t>
                      </a:r>
                      <a:endParaRPr lang="zh-TW" altLang="en-US" sz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NULL</a:t>
                      </a:r>
                      <a:endParaRPr lang="zh-TW" altLang="en-US" sz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NULL</a:t>
                      </a:r>
                      <a:endParaRPr lang="zh-TW" altLang="en-US" sz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NULL</a:t>
                      </a:r>
                      <a:endParaRPr lang="zh-TW" altLang="en-US" sz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76" name="表格 75">
            <a:extLst>
              <a:ext uri="{FF2B5EF4-FFF2-40B4-BE49-F238E27FC236}">
                <a16:creationId xmlns="" xmlns:a16="http://schemas.microsoft.com/office/drawing/2014/main" id="{FB3EFC38-7676-43E3-841C-6679F3EAF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55376320"/>
              </p:ext>
            </p:extLst>
          </p:nvPr>
        </p:nvGraphicFramePr>
        <p:xfrm>
          <a:off x="7010259" y="4859184"/>
          <a:ext cx="408608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453">
                  <a:extLst>
                    <a:ext uri="{9D8B030D-6E8A-4147-A177-3AD203B41FA5}">
                      <a16:colId xmlns="" xmlns:a16="http://schemas.microsoft.com/office/drawing/2014/main" val="1242264494"/>
                    </a:ext>
                  </a:extLst>
                </a:gridCol>
                <a:gridCol w="1139686">
                  <a:extLst>
                    <a:ext uri="{9D8B030D-6E8A-4147-A177-3AD203B41FA5}">
                      <a16:colId xmlns="" xmlns:a16="http://schemas.microsoft.com/office/drawing/2014/main" val="58177823"/>
                    </a:ext>
                  </a:extLst>
                </a:gridCol>
                <a:gridCol w="1205947">
                  <a:extLst>
                    <a:ext uri="{9D8B030D-6E8A-4147-A177-3AD203B41FA5}">
                      <a16:colId xmlns="" xmlns:a16="http://schemas.microsoft.com/office/drawing/2014/main" val="1264048122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17489799"/>
                    </a:ext>
                  </a:extLst>
                </a:gridCol>
              </a:tblGrid>
              <a:tr h="266540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chemeClr val="bg1"/>
                          </a:solidFill>
                        </a:rPr>
                        <a:t>Empno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chemeClr val="bg1"/>
                          </a:solidFill>
                        </a:rPr>
                        <a:t>ename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19137137"/>
                  </a:ext>
                </a:extLst>
              </a:tr>
              <a:tr h="2665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ACCOUNTING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25529034"/>
                  </a:ext>
                </a:extLst>
              </a:tr>
              <a:tr h="2665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ACCOUNTING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7459944"/>
                  </a:ext>
                </a:extLst>
              </a:tr>
              <a:tr h="2665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RESEARCH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3709485"/>
                  </a:ext>
                </a:extLst>
              </a:tr>
              <a:tr h="2665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SALES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9337595"/>
                  </a:ext>
                </a:extLst>
              </a:tr>
              <a:tr h="2665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SALES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25126036"/>
                  </a:ext>
                </a:extLst>
              </a:tr>
              <a:tr h="2665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40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OPERATIONS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NULL</a:t>
                      </a:r>
                      <a:endParaRPr lang="zh-TW" altLang="en-US" sz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NULL</a:t>
                      </a:r>
                      <a:endParaRPr lang="zh-TW" altLang="en-US" sz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80224608"/>
                  </a:ext>
                </a:extLst>
              </a:tr>
            </a:tbl>
          </a:graphicData>
        </a:graphic>
      </p:graphicFrame>
      <p:sp>
        <p:nvSpPr>
          <p:cNvPr id="3" name="箭號: 彎曲 2">
            <a:extLst>
              <a:ext uri="{FF2B5EF4-FFF2-40B4-BE49-F238E27FC236}">
                <a16:creationId xmlns="" xmlns:a16="http://schemas.microsoft.com/office/drawing/2014/main" id="{20E28D42-EFBB-4D16-B5EC-BC250089D9FA}"/>
              </a:ext>
            </a:extLst>
          </p:cNvPr>
          <p:cNvSpPr/>
          <p:nvPr/>
        </p:nvSpPr>
        <p:spPr>
          <a:xfrm rot="5400000">
            <a:off x="10149591" y="3797885"/>
            <a:ext cx="1141198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079318AD-5AC9-4364-8D5F-D27F6B57A1DD}"/>
              </a:ext>
            </a:extLst>
          </p:cNvPr>
          <p:cNvSpPr/>
          <p:nvPr/>
        </p:nvSpPr>
        <p:spPr>
          <a:xfrm>
            <a:off x="6798761" y="6506991"/>
            <a:ext cx="4530933" cy="272433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2209800" y="4276725"/>
            <a:ext cx="8143876" cy="43815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3552825" y="1590675"/>
            <a:ext cx="11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 match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504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0.00221 0.04051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0.00221 0.08495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0.00547 0.125 " pathEditMode="relative" rAng="0" ptsTypes="AA">
                                      <p:cBhvr>
                                        <p:cTn id="2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7" grpId="0" animBg="1"/>
      <p:bldP spid="17" grpId="0" animBg="1"/>
      <p:bldP spid="21" grpId="0" animBg="1"/>
      <p:bldP spid="21" grpId="1" animBg="1"/>
      <p:bldP spid="21" grpId="2" animBg="1"/>
      <p:bldP spid="21" grpId="3" animBg="1"/>
      <p:bldP spid="106" grpId="0"/>
      <p:bldP spid="119" grpId="0"/>
      <p:bldP spid="3" grpId="0" animBg="1"/>
      <p:bldP spid="2" grpId="0" animBg="1"/>
      <p:bldP spid="68" grpId="0" animBg="1"/>
      <p:bldP spid="7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圓角 22">
            <a:extLst>
              <a:ext uri="{FF2B5EF4-FFF2-40B4-BE49-F238E27FC236}">
                <a16:creationId xmlns="" xmlns:a16="http://schemas.microsoft.com/office/drawing/2014/main" id="{2003134E-AF74-4812-B0E8-B4EE7D37BDA9}"/>
              </a:ext>
            </a:extLst>
          </p:cNvPr>
          <p:cNvSpPr/>
          <p:nvPr/>
        </p:nvSpPr>
        <p:spPr>
          <a:xfrm>
            <a:off x="2154595" y="2578608"/>
            <a:ext cx="2993266" cy="391835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="" xmlns:a16="http://schemas.microsoft.com/office/drawing/2014/main" id="{84D2D234-B539-4B2B-82E0-B9B9EDC9400D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>
            <a:off x="2107095" y="771202"/>
            <a:ext cx="1596891" cy="18727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="" xmlns:a16="http://schemas.microsoft.com/office/drawing/2014/main" id="{A8FE8BA7-E9FD-4FF7-A184-60428B0D9D83}"/>
              </a:ext>
            </a:extLst>
          </p:cNvPr>
          <p:cNvSpPr/>
          <p:nvPr/>
        </p:nvSpPr>
        <p:spPr>
          <a:xfrm>
            <a:off x="6116932" y="405155"/>
            <a:ext cx="5346197" cy="391835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="" xmlns:a16="http://schemas.microsoft.com/office/drawing/2014/main" id="{7BF04EDC-C6A1-48C6-A727-EDC9E35432F2}"/>
              </a:ext>
            </a:extLst>
          </p:cNvPr>
          <p:cNvSpPr/>
          <p:nvPr/>
        </p:nvSpPr>
        <p:spPr>
          <a:xfrm>
            <a:off x="5153694" y="2562255"/>
            <a:ext cx="5248465" cy="40818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="" xmlns:a16="http://schemas.microsoft.com/office/drawing/2014/main" id="{D8E83C61-BCA4-4C71-86FE-EB1EC6C8F142}"/>
              </a:ext>
            </a:extLst>
          </p:cNvPr>
          <p:cNvCxnSpPr>
            <a:cxnSpLocks/>
            <a:stCxn id="43" idx="0"/>
            <a:endCxn id="27" idx="0"/>
          </p:cNvCxnSpPr>
          <p:nvPr/>
        </p:nvCxnSpPr>
        <p:spPr>
          <a:xfrm flipH="1">
            <a:off x="7777927" y="741739"/>
            <a:ext cx="985218" cy="182051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="" xmlns:a16="http://schemas.microsoft.com/office/drawing/2014/main" id="{F0E52D5A-250C-4BF7-BDFC-DBBC41D0F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05761521"/>
              </p:ext>
            </p:extLst>
          </p:nvPr>
        </p:nvGraphicFramePr>
        <p:xfrm>
          <a:off x="2293428" y="2643960"/>
          <a:ext cx="282111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88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82987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56247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loc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="" xmlns:a16="http://schemas.microsoft.com/office/drawing/2014/main" id="{95D93B7B-3D49-4876-BD84-C23C07F35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95170119"/>
              </p:ext>
            </p:extLst>
          </p:nvPr>
        </p:nvGraphicFramePr>
        <p:xfrm>
          <a:off x="5131745" y="2634758"/>
          <a:ext cx="5154105" cy="2767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76728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613450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="" xmlns:a16="http://schemas.microsoft.com/office/drawing/2014/main" id="{41BB79EB-DC30-4FEB-9061-FCA460D35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95441440"/>
              </p:ext>
            </p:extLst>
          </p:nvPr>
        </p:nvGraphicFramePr>
        <p:xfrm>
          <a:off x="690709" y="492518"/>
          <a:ext cx="282111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88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82987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56247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loc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="" xmlns:a16="http://schemas.microsoft.com/office/drawing/2014/main" id="{F9800070-4C5F-4D0C-8C40-0E3E718C0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3811199"/>
              </p:ext>
            </p:extLst>
          </p:nvPr>
        </p:nvGraphicFramePr>
        <p:xfrm>
          <a:off x="697337" y="750934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ACCOUNTING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NEW YORK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="" xmlns:a16="http://schemas.microsoft.com/office/drawing/2014/main" id="{D8F109C6-2C0F-4C67-886B-96D1C10A9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7788154"/>
              </p:ext>
            </p:extLst>
          </p:nvPr>
        </p:nvGraphicFramePr>
        <p:xfrm>
          <a:off x="690711" y="1035854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RESEARCH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DALLAS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="" xmlns:a16="http://schemas.microsoft.com/office/drawing/2014/main" id="{01B722F0-3B28-477B-A074-F9DA5E163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53832025"/>
              </p:ext>
            </p:extLst>
          </p:nvPr>
        </p:nvGraphicFramePr>
        <p:xfrm>
          <a:off x="690713" y="1327401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SALES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CHIGAGO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="" xmlns:a16="http://schemas.microsoft.com/office/drawing/2014/main" id="{CCE82D48-FBE7-42ED-AC97-470687541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88527316"/>
              </p:ext>
            </p:extLst>
          </p:nvPr>
        </p:nvGraphicFramePr>
        <p:xfrm>
          <a:off x="690713" y="1618955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40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OPERATIONS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BOSTON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sp>
        <p:nvSpPr>
          <p:cNvPr id="17" name="矩形: 圓角 16">
            <a:extLst>
              <a:ext uri="{FF2B5EF4-FFF2-40B4-BE49-F238E27FC236}">
                <a16:creationId xmlns="" xmlns:a16="http://schemas.microsoft.com/office/drawing/2014/main" id="{B34D2401-E164-42F1-A73A-FD20B781EBE3}"/>
              </a:ext>
            </a:extLst>
          </p:cNvPr>
          <p:cNvSpPr/>
          <p:nvPr/>
        </p:nvSpPr>
        <p:spPr>
          <a:xfrm>
            <a:off x="622852" y="439633"/>
            <a:ext cx="2968486" cy="33156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6" name="表格 35">
            <a:extLst>
              <a:ext uri="{FF2B5EF4-FFF2-40B4-BE49-F238E27FC236}">
                <a16:creationId xmlns="" xmlns:a16="http://schemas.microsoft.com/office/drawing/2014/main" id="{35576428-C820-451A-AEBB-EA3587D10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04122914"/>
              </p:ext>
            </p:extLst>
          </p:nvPr>
        </p:nvGraphicFramePr>
        <p:xfrm>
          <a:off x="6179460" y="443560"/>
          <a:ext cx="5173990" cy="2767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34798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76728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613450"/>
                  </a:ext>
                </a:extLst>
              </a:tr>
            </a:tbl>
          </a:graphicData>
        </a:graphic>
      </p:graphicFrame>
      <p:graphicFrame>
        <p:nvGraphicFramePr>
          <p:cNvPr id="38" name="表格 37">
            <a:extLst>
              <a:ext uri="{FF2B5EF4-FFF2-40B4-BE49-F238E27FC236}">
                <a16:creationId xmlns="" xmlns:a16="http://schemas.microsoft.com/office/drawing/2014/main" id="{55E9C774-6A62-419A-B183-45F9EF887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2638729"/>
              </p:ext>
            </p:extLst>
          </p:nvPr>
        </p:nvGraphicFramePr>
        <p:xfrm>
          <a:off x="6179463" y="101546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="" xmlns:a16="http://schemas.microsoft.com/office/drawing/2014/main" id="{45E6D339-A665-4E61-8563-1136FA626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55693597"/>
              </p:ext>
            </p:extLst>
          </p:nvPr>
        </p:nvGraphicFramePr>
        <p:xfrm>
          <a:off x="6177115" y="1308543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="" xmlns:a16="http://schemas.microsoft.com/office/drawing/2014/main" id="{F991C8D2-CD3D-4573-A713-65D58E78F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36928392"/>
              </p:ext>
            </p:extLst>
          </p:nvPr>
        </p:nvGraphicFramePr>
        <p:xfrm>
          <a:off x="6177116" y="1595241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LUCY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41" name="表格 40">
            <a:extLst>
              <a:ext uri="{FF2B5EF4-FFF2-40B4-BE49-F238E27FC236}">
                <a16:creationId xmlns="" xmlns:a16="http://schemas.microsoft.com/office/drawing/2014/main" id="{04A4BC08-90AE-4112-88F0-AF354DBEA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50419899"/>
              </p:ext>
            </p:extLst>
          </p:nvPr>
        </p:nvGraphicFramePr>
        <p:xfrm>
          <a:off x="6175589" y="1877166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="" xmlns:a16="http://schemas.microsoft.com/office/drawing/2014/main" id="{9D6931D4-844E-4A50-963F-3A81BBA50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60029224"/>
              </p:ext>
            </p:extLst>
          </p:nvPr>
        </p:nvGraphicFramePr>
        <p:xfrm>
          <a:off x="6177114" y="2170242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="" xmlns:a16="http://schemas.microsoft.com/office/drawing/2014/main" id="{853C31CA-F701-4A2D-9DB7-8F608D05B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94146645"/>
              </p:ext>
            </p:extLst>
          </p:nvPr>
        </p:nvGraphicFramePr>
        <p:xfrm>
          <a:off x="6186093" y="741739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53008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372026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158C6E47-5177-44DC-AA75-F2F41357CAB4}"/>
              </a:ext>
            </a:extLst>
          </p:cNvPr>
          <p:cNvSpPr txBox="1"/>
          <p:nvPr/>
        </p:nvSpPr>
        <p:spPr>
          <a:xfrm>
            <a:off x="690709" y="106019"/>
            <a:ext cx="66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DEPT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="" xmlns:a16="http://schemas.microsoft.com/office/drawing/2014/main" id="{8FEF6319-513E-4AFE-ACEC-FFAF1A63B7A6}"/>
              </a:ext>
            </a:extLst>
          </p:cNvPr>
          <p:cNvSpPr txBox="1"/>
          <p:nvPr/>
        </p:nvSpPr>
        <p:spPr>
          <a:xfrm>
            <a:off x="6186093" y="10601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EMP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="" xmlns:a16="http://schemas.microsoft.com/office/drawing/2014/main" id="{9270817C-6DB4-4716-A144-05C82083BB6F}"/>
              </a:ext>
            </a:extLst>
          </p:cNvPr>
          <p:cNvSpPr txBox="1"/>
          <p:nvPr/>
        </p:nvSpPr>
        <p:spPr>
          <a:xfrm>
            <a:off x="3806731" y="157594"/>
            <a:ext cx="2156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RIGHT </a:t>
            </a:r>
            <a:r>
              <a:rPr lang="en-US" altLang="zh-TW" sz="2000" dirty="0"/>
              <a:t>OUTER JOIN</a:t>
            </a:r>
            <a:endParaRPr lang="zh-TW" altLang="en-US" sz="2000" dirty="0"/>
          </a:p>
        </p:txBody>
      </p:sp>
      <p:graphicFrame>
        <p:nvGraphicFramePr>
          <p:cNvPr id="45" name="表格 44">
            <a:extLst>
              <a:ext uri="{FF2B5EF4-FFF2-40B4-BE49-F238E27FC236}">
                <a16:creationId xmlns="" xmlns:a16="http://schemas.microsoft.com/office/drawing/2014/main" id="{D38AF619-D617-4C24-8AED-166A43AFC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45081606"/>
              </p:ext>
            </p:extLst>
          </p:nvPr>
        </p:nvGraphicFramePr>
        <p:xfrm>
          <a:off x="2306681" y="2909002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ACCOUNTING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NEW YORK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46" name="表格 45">
            <a:extLst>
              <a:ext uri="{FF2B5EF4-FFF2-40B4-BE49-F238E27FC236}">
                <a16:creationId xmlns="" xmlns:a16="http://schemas.microsoft.com/office/drawing/2014/main" id="{58935917-B39C-43E5-B427-56A7AAFEC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15948725"/>
              </p:ext>
            </p:extLst>
          </p:nvPr>
        </p:nvGraphicFramePr>
        <p:xfrm>
          <a:off x="5105243" y="2926309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53008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3720261"/>
                  </a:ext>
                </a:extLst>
              </a:tr>
            </a:tbl>
          </a:graphicData>
        </a:graphic>
      </p:graphicFrame>
      <p:graphicFrame>
        <p:nvGraphicFramePr>
          <p:cNvPr id="52" name="表格 51">
            <a:extLst>
              <a:ext uri="{FF2B5EF4-FFF2-40B4-BE49-F238E27FC236}">
                <a16:creationId xmlns="" xmlns:a16="http://schemas.microsoft.com/office/drawing/2014/main" id="{55832687-8D44-4188-AD3B-E4DD74E79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5461351"/>
              </p:ext>
            </p:extLst>
          </p:nvPr>
        </p:nvGraphicFramePr>
        <p:xfrm>
          <a:off x="5112417" y="3484420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6" name="表格 55">
            <a:extLst>
              <a:ext uri="{FF2B5EF4-FFF2-40B4-BE49-F238E27FC236}">
                <a16:creationId xmlns="" xmlns:a16="http://schemas.microsoft.com/office/drawing/2014/main" id="{BE26FFDD-DDAC-4695-A5ED-883AAB76D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82637755"/>
              </p:ext>
            </p:extLst>
          </p:nvPr>
        </p:nvGraphicFramePr>
        <p:xfrm>
          <a:off x="2312124" y="3480942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509417537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3037256725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21611316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ACCOUNTING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NEW YORK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7701614"/>
                  </a:ext>
                </a:extLst>
              </a:tr>
            </a:tbl>
          </a:graphicData>
        </a:graphic>
      </p:graphicFrame>
      <p:graphicFrame>
        <p:nvGraphicFramePr>
          <p:cNvPr id="74" name="表格 73">
            <a:extLst>
              <a:ext uri="{FF2B5EF4-FFF2-40B4-BE49-F238E27FC236}">
                <a16:creationId xmlns="" xmlns:a16="http://schemas.microsoft.com/office/drawing/2014/main" id="{F146B938-5F9E-4CC5-8F06-7FD6315F9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58261624"/>
              </p:ext>
            </p:extLst>
          </p:nvPr>
        </p:nvGraphicFramePr>
        <p:xfrm>
          <a:off x="2310966" y="3200340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RESEARCH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DALLAS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79" name="表格 78">
            <a:extLst>
              <a:ext uri="{FF2B5EF4-FFF2-40B4-BE49-F238E27FC236}">
                <a16:creationId xmlns="" xmlns:a16="http://schemas.microsoft.com/office/drawing/2014/main" id="{0BF23092-35F3-4278-81AA-8ED472DB4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1172051"/>
              </p:ext>
            </p:extLst>
          </p:nvPr>
        </p:nvGraphicFramePr>
        <p:xfrm>
          <a:off x="5119631" y="3187156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82" name="表格 81">
            <a:extLst>
              <a:ext uri="{FF2B5EF4-FFF2-40B4-BE49-F238E27FC236}">
                <a16:creationId xmlns="" xmlns:a16="http://schemas.microsoft.com/office/drawing/2014/main" id="{8F282DDB-DD6A-448D-818D-225E0B290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81364798"/>
              </p:ext>
            </p:extLst>
          </p:nvPr>
        </p:nvGraphicFramePr>
        <p:xfrm>
          <a:off x="5112308" y="4035728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83" name="表格 82">
            <a:extLst>
              <a:ext uri="{FF2B5EF4-FFF2-40B4-BE49-F238E27FC236}">
                <a16:creationId xmlns="" xmlns:a16="http://schemas.microsoft.com/office/drawing/2014/main" id="{8D3B8F5D-6A61-4B79-8C0E-A64035B3B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07520584"/>
              </p:ext>
            </p:extLst>
          </p:nvPr>
        </p:nvGraphicFramePr>
        <p:xfrm>
          <a:off x="5100581" y="4328804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103" name="表格 102">
            <a:extLst>
              <a:ext uri="{FF2B5EF4-FFF2-40B4-BE49-F238E27FC236}">
                <a16:creationId xmlns="" xmlns:a16="http://schemas.microsoft.com/office/drawing/2014/main" id="{F884624B-0701-4BC2-BB0D-858DBC0D6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7988471"/>
              </p:ext>
            </p:extLst>
          </p:nvPr>
        </p:nvGraphicFramePr>
        <p:xfrm>
          <a:off x="2305881" y="4049830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SALES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CHIGAGO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sp>
        <p:nvSpPr>
          <p:cNvPr id="106" name="文字方塊 105">
            <a:extLst>
              <a:ext uri="{FF2B5EF4-FFF2-40B4-BE49-F238E27FC236}">
                <a16:creationId xmlns="" xmlns:a16="http://schemas.microsoft.com/office/drawing/2014/main" id="{A45E0F1B-72DE-4DC8-A25E-CFFCCA3D34F0}"/>
              </a:ext>
            </a:extLst>
          </p:cNvPr>
          <p:cNvSpPr txBox="1"/>
          <p:nvPr/>
        </p:nvSpPr>
        <p:spPr>
          <a:xfrm>
            <a:off x="-2240" y="2032511"/>
            <a:ext cx="573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① FROM dept d </a:t>
            </a:r>
            <a:r>
              <a:rPr lang="en-US" altLang="zh-TW" dirty="0" smtClean="0">
                <a:solidFill>
                  <a:srgbClr val="FF0000"/>
                </a:solidFill>
              </a:rPr>
              <a:t>RIGHT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FF0000"/>
                </a:solidFill>
              </a:rPr>
              <a:t>JOIN</a:t>
            </a:r>
            <a:r>
              <a:rPr lang="en-US" altLang="zh-TW" dirty="0"/>
              <a:t> </a:t>
            </a:r>
            <a:r>
              <a:rPr lang="en-US" altLang="zh-TW" dirty="0" err="1"/>
              <a:t>emp</a:t>
            </a:r>
            <a:r>
              <a:rPr lang="en-US" altLang="zh-TW" dirty="0"/>
              <a:t> e </a:t>
            </a:r>
            <a:r>
              <a:rPr lang="en-US" altLang="zh-TW" dirty="0">
                <a:solidFill>
                  <a:srgbClr val="FF0000"/>
                </a:solidFill>
              </a:rPr>
              <a:t>ON</a:t>
            </a:r>
            <a:r>
              <a:rPr lang="en-US" altLang="zh-TW" dirty="0"/>
              <a:t> </a:t>
            </a:r>
            <a:r>
              <a:rPr lang="en-US" altLang="zh-TW" b="1" dirty="0" err="1"/>
              <a:t>d.deptno</a:t>
            </a:r>
            <a:r>
              <a:rPr lang="en-US" altLang="zh-TW" b="1" dirty="0"/>
              <a:t>=</a:t>
            </a:r>
            <a:r>
              <a:rPr lang="en-US" altLang="zh-TW" b="1" dirty="0" err="1"/>
              <a:t>e.deptno</a:t>
            </a:r>
            <a:endParaRPr lang="en-US" altLang="zh-TW" b="1" dirty="0"/>
          </a:p>
          <a:p>
            <a:r>
              <a:rPr lang="en-US" altLang="zh-TW" dirty="0"/>
              <a:t>      </a:t>
            </a:r>
            <a:r>
              <a:rPr lang="en-US" altLang="zh-TW" dirty="0">
                <a:sym typeface="Wingdings" panose="05000000000000000000" pitchFamily="2" charset="2"/>
              </a:rPr>
              <a:t>  </a:t>
            </a:r>
            <a:r>
              <a:rPr lang="en-US" altLang="zh-TW" dirty="0"/>
              <a:t>Virtual table</a:t>
            </a:r>
            <a:endParaRPr lang="zh-TW" altLang="en-US" dirty="0"/>
          </a:p>
        </p:txBody>
      </p:sp>
      <p:graphicFrame>
        <p:nvGraphicFramePr>
          <p:cNvPr id="65" name="表格 64">
            <a:extLst>
              <a:ext uri="{FF2B5EF4-FFF2-40B4-BE49-F238E27FC236}">
                <a16:creationId xmlns="" xmlns:a16="http://schemas.microsoft.com/office/drawing/2014/main" id="{1897FD41-EEEE-4D7C-9DEF-2E3B86202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89504879"/>
              </p:ext>
            </p:extLst>
          </p:nvPr>
        </p:nvGraphicFramePr>
        <p:xfrm>
          <a:off x="2299256" y="4334750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SALES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CHIGAGO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sp>
        <p:nvSpPr>
          <p:cNvPr id="102" name="文字方塊 101">
            <a:extLst>
              <a:ext uri="{FF2B5EF4-FFF2-40B4-BE49-F238E27FC236}">
                <a16:creationId xmlns="" xmlns:a16="http://schemas.microsoft.com/office/drawing/2014/main" id="{36599C72-1A5B-4172-93E6-68F1FF566C43}"/>
              </a:ext>
            </a:extLst>
          </p:cNvPr>
          <p:cNvSpPr txBox="1"/>
          <p:nvPr/>
        </p:nvSpPr>
        <p:spPr>
          <a:xfrm>
            <a:off x="172278" y="5860660"/>
            <a:ext cx="57706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② SELECT </a:t>
            </a:r>
            <a:r>
              <a:rPr lang="en-US" altLang="zh-TW" dirty="0" err="1"/>
              <a:t>d.deptno</a:t>
            </a:r>
            <a:r>
              <a:rPr lang="en-US" altLang="zh-TW" dirty="0"/>
              <a:t>, </a:t>
            </a:r>
            <a:r>
              <a:rPr lang="en-US" altLang="zh-TW" dirty="0" err="1"/>
              <a:t>d.dname</a:t>
            </a:r>
            <a:r>
              <a:rPr lang="en-US" altLang="zh-TW" dirty="0"/>
              <a:t>, </a:t>
            </a:r>
            <a:r>
              <a:rPr lang="en-US" altLang="zh-TW" dirty="0" err="1"/>
              <a:t>e.empno</a:t>
            </a:r>
            <a:r>
              <a:rPr lang="en-US" altLang="zh-TW" dirty="0"/>
              <a:t>, </a:t>
            </a:r>
            <a:r>
              <a:rPr lang="en-US" altLang="zh-TW" dirty="0" err="1"/>
              <a:t>e.ename</a:t>
            </a:r>
            <a:endParaRPr lang="en-US" altLang="zh-TW" dirty="0"/>
          </a:p>
          <a:p>
            <a:r>
              <a:rPr lang="en-US" altLang="zh-TW" dirty="0"/>
              <a:t>① FROM dept d </a:t>
            </a:r>
            <a:r>
              <a:rPr lang="en-US" altLang="zh-TW" dirty="0" smtClean="0">
                <a:solidFill>
                  <a:srgbClr val="FF0000"/>
                </a:solidFill>
              </a:rPr>
              <a:t>RIGHT </a:t>
            </a:r>
            <a:r>
              <a:rPr lang="en-US" altLang="zh-TW" dirty="0">
                <a:solidFill>
                  <a:srgbClr val="FF0000"/>
                </a:solidFill>
              </a:rPr>
              <a:t>JOIN</a:t>
            </a:r>
            <a:r>
              <a:rPr lang="en-US" altLang="zh-TW" dirty="0"/>
              <a:t> </a:t>
            </a:r>
            <a:r>
              <a:rPr lang="en-US" altLang="zh-TW" dirty="0" err="1"/>
              <a:t>emp</a:t>
            </a:r>
            <a:r>
              <a:rPr lang="en-US" altLang="zh-TW" dirty="0"/>
              <a:t> e </a:t>
            </a:r>
            <a:r>
              <a:rPr lang="en-US" altLang="zh-TW" dirty="0">
                <a:solidFill>
                  <a:srgbClr val="FF0000"/>
                </a:solidFill>
              </a:rPr>
              <a:t>ON</a:t>
            </a:r>
            <a:r>
              <a:rPr lang="en-US" altLang="zh-TW" dirty="0"/>
              <a:t> </a:t>
            </a:r>
            <a:r>
              <a:rPr lang="en-US" altLang="zh-TW" dirty="0" err="1"/>
              <a:t>d.deptno</a:t>
            </a:r>
            <a:r>
              <a:rPr lang="en-US" altLang="zh-TW" dirty="0"/>
              <a:t>=</a:t>
            </a:r>
            <a:r>
              <a:rPr lang="en-US" altLang="zh-TW" dirty="0" err="1"/>
              <a:t>e.deptno</a:t>
            </a:r>
            <a:r>
              <a:rPr lang="en-US" altLang="zh-TW" dirty="0"/>
              <a:t>;</a:t>
            </a:r>
          </a:p>
        </p:txBody>
      </p:sp>
      <p:sp>
        <p:nvSpPr>
          <p:cNvPr id="119" name="文字方塊 118">
            <a:extLst>
              <a:ext uri="{FF2B5EF4-FFF2-40B4-BE49-F238E27FC236}">
                <a16:creationId xmlns="" xmlns:a16="http://schemas.microsoft.com/office/drawing/2014/main" id="{D42B8D72-8657-4A7F-A5C0-84FCDD487283}"/>
              </a:ext>
            </a:extLst>
          </p:cNvPr>
          <p:cNvSpPr txBox="1"/>
          <p:nvPr/>
        </p:nvSpPr>
        <p:spPr>
          <a:xfrm>
            <a:off x="113698" y="4674518"/>
            <a:ext cx="51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② SELECT </a:t>
            </a:r>
            <a:r>
              <a:rPr lang="en-US" altLang="zh-TW" dirty="0" err="1"/>
              <a:t>d.deptno</a:t>
            </a:r>
            <a:r>
              <a:rPr lang="en-US" altLang="zh-TW" dirty="0"/>
              <a:t>, </a:t>
            </a:r>
            <a:r>
              <a:rPr lang="en-US" altLang="zh-TW" dirty="0" err="1"/>
              <a:t>d.dname</a:t>
            </a:r>
            <a:r>
              <a:rPr lang="en-US" altLang="zh-TW" dirty="0"/>
              <a:t>, </a:t>
            </a:r>
            <a:r>
              <a:rPr lang="en-US" altLang="zh-TW" dirty="0" err="1"/>
              <a:t>e.empno</a:t>
            </a:r>
            <a:r>
              <a:rPr lang="en-US" altLang="zh-TW" dirty="0"/>
              <a:t>, </a:t>
            </a:r>
            <a:r>
              <a:rPr lang="en-US" altLang="zh-TW" dirty="0" err="1"/>
              <a:t>e.ename</a:t>
            </a:r>
            <a:endParaRPr lang="en-US" altLang="zh-TW" dirty="0"/>
          </a:p>
        </p:txBody>
      </p:sp>
      <p:graphicFrame>
        <p:nvGraphicFramePr>
          <p:cNvPr id="73" name="表格 72">
            <a:extLst>
              <a:ext uri="{FF2B5EF4-FFF2-40B4-BE49-F238E27FC236}">
                <a16:creationId xmlns="" xmlns:a16="http://schemas.microsoft.com/office/drawing/2014/main" id="{C9878BBD-94D9-460F-92BF-9C4E873FF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94907351"/>
              </p:ext>
            </p:extLst>
          </p:nvPr>
        </p:nvGraphicFramePr>
        <p:xfrm>
          <a:off x="2308781" y="3749649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NULL</a:t>
                      </a:r>
                      <a:endParaRPr lang="zh-TW" altLang="en-US" sz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NULL</a:t>
                      </a:r>
                      <a:endParaRPr lang="zh-TW" altLang="en-US" sz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NULL</a:t>
                      </a:r>
                      <a:endParaRPr lang="zh-TW" altLang="en-US" sz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76" name="表格 75">
            <a:extLst>
              <a:ext uri="{FF2B5EF4-FFF2-40B4-BE49-F238E27FC236}">
                <a16:creationId xmlns="" xmlns:a16="http://schemas.microsoft.com/office/drawing/2014/main" id="{FB3EFC38-7676-43E3-841C-6679F3EAF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55376320"/>
              </p:ext>
            </p:extLst>
          </p:nvPr>
        </p:nvGraphicFramePr>
        <p:xfrm>
          <a:off x="7010259" y="4859184"/>
          <a:ext cx="408608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453">
                  <a:extLst>
                    <a:ext uri="{9D8B030D-6E8A-4147-A177-3AD203B41FA5}">
                      <a16:colId xmlns="" xmlns:a16="http://schemas.microsoft.com/office/drawing/2014/main" val="1242264494"/>
                    </a:ext>
                  </a:extLst>
                </a:gridCol>
                <a:gridCol w="1139686">
                  <a:extLst>
                    <a:ext uri="{9D8B030D-6E8A-4147-A177-3AD203B41FA5}">
                      <a16:colId xmlns="" xmlns:a16="http://schemas.microsoft.com/office/drawing/2014/main" val="58177823"/>
                    </a:ext>
                  </a:extLst>
                </a:gridCol>
                <a:gridCol w="1205947">
                  <a:extLst>
                    <a:ext uri="{9D8B030D-6E8A-4147-A177-3AD203B41FA5}">
                      <a16:colId xmlns="" xmlns:a16="http://schemas.microsoft.com/office/drawing/2014/main" val="1264048122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17489799"/>
                    </a:ext>
                  </a:extLst>
                </a:gridCol>
              </a:tblGrid>
              <a:tr h="266540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chemeClr val="bg1"/>
                          </a:solidFill>
                        </a:rPr>
                        <a:t>Empno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chemeClr val="bg1"/>
                          </a:solidFill>
                        </a:rPr>
                        <a:t>ename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19137137"/>
                  </a:ext>
                </a:extLst>
              </a:tr>
              <a:tr h="2665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ACCOUNTING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25529034"/>
                  </a:ext>
                </a:extLst>
              </a:tr>
              <a:tr h="2665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RESEARCH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7459944"/>
                  </a:ext>
                </a:extLst>
              </a:tr>
              <a:tr h="2665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ACCOUNTING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6654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NULL</a:t>
                      </a:r>
                      <a:endParaRPr lang="zh-TW" altLang="en-US" sz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NULL</a:t>
                      </a:r>
                      <a:endParaRPr lang="zh-TW" altLang="en-US" sz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LUCY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3709485"/>
                  </a:ext>
                </a:extLst>
              </a:tr>
              <a:tr h="2665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SALES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9337595"/>
                  </a:ext>
                </a:extLst>
              </a:tr>
              <a:tr h="2665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SALES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25126036"/>
                  </a:ext>
                </a:extLst>
              </a:tr>
              <a:tr h="2665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40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OPERATIONS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NULL</a:t>
                      </a:r>
                      <a:endParaRPr lang="zh-TW" altLang="en-US" sz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NULL</a:t>
                      </a:r>
                      <a:endParaRPr lang="zh-TW" altLang="en-US" sz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80224608"/>
                  </a:ext>
                </a:extLst>
              </a:tr>
            </a:tbl>
          </a:graphicData>
        </a:graphic>
      </p:graphicFrame>
      <p:sp>
        <p:nvSpPr>
          <p:cNvPr id="3" name="箭號: 彎曲 2">
            <a:extLst>
              <a:ext uri="{FF2B5EF4-FFF2-40B4-BE49-F238E27FC236}">
                <a16:creationId xmlns="" xmlns:a16="http://schemas.microsoft.com/office/drawing/2014/main" id="{20E28D42-EFBB-4D16-B5EC-BC250089D9FA}"/>
              </a:ext>
            </a:extLst>
          </p:cNvPr>
          <p:cNvSpPr/>
          <p:nvPr/>
        </p:nvSpPr>
        <p:spPr>
          <a:xfrm rot="5400000">
            <a:off x="10149591" y="3797885"/>
            <a:ext cx="1141198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079318AD-5AC9-4364-8D5F-D27F6B57A1DD}"/>
              </a:ext>
            </a:extLst>
          </p:cNvPr>
          <p:cNvSpPr/>
          <p:nvPr/>
        </p:nvSpPr>
        <p:spPr>
          <a:xfrm>
            <a:off x="6798761" y="5935491"/>
            <a:ext cx="4530933" cy="272433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2213982" y="3667589"/>
            <a:ext cx="8143876" cy="43815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箭號: 向右 20">
            <a:extLst>
              <a:ext uri="{FF2B5EF4-FFF2-40B4-BE49-F238E27FC236}">
                <a16:creationId xmlns="" xmlns:a16="http://schemas.microsoft.com/office/drawing/2014/main" id="{FCA882DA-D2D4-45ED-9ACC-3F779F15809B}"/>
              </a:ext>
            </a:extLst>
          </p:cNvPr>
          <p:cNvSpPr/>
          <p:nvPr/>
        </p:nvSpPr>
        <p:spPr>
          <a:xfrm>
            <a:off x="11507028" y="786023"/>
            <a:ext cx="395502" cy="291548"/>
          </a:xfrm>
          <a:prstGeom prst="rightArrow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9" name="直線單箭頭接點 98">
            <a:extLst>
              <a:ext uri="{FF2B5EF4-FFF2-40B4-BE49-F238E27FC236}">
                <a16:creationId xmlns="" xmlns:a16="http://schemas.microsoft.com/office/drawing/2014/main" id="{2E248CE5-8370-4726-ADC9-321797C2E427}"/>
              </a:ext>
            </a:extLst>
          </p:cNvPr>
          <p:cNvCxnSpPr/>
          <p:nvPr/>
        </p:nvCxnSpPr>
        <p:spPr>
          <a:xfrm flipH="1">
            <a:off x="3552711" y="919236"/>
            <a:ext cx="2605107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="" xmlns:a16="http://schemas.microsoft.com/office/drawing/2014/main" id="{A11500BC-EBF7-42E7-AA17-71280F947D29}"/>
              </a:ext>
            </a:extLst>
          </p:cNvPr>
          <p:cNvCxnSpPr/>
          <p:nvPr/>
        </p:nvCxnSpPr>
        <p:spPr>
          <a:xfrm flipH="1">
            <a:off x="3552711" y="919236"/>
            <a:ext cx="2553184" cy="29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="" xmlns:a16="http://schemas.microsoft.com/office/drawing/2014/main" id="{8FCAE81C-E460-4870-9F42-0A5D430118CD}"/>
              </a:ext>
            </a:extLst>
          </p:cNvPr>
          <p:cNvCxnSpPr/>
          <p:nvPr/>
        </p:nvCxnSpPr>
        <p:spPr>
          <a:xfrm flipH="1">
            <a:off x="3552710" y="941449"/>
            <a:ext cx="2605108" cy="529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="" xmlns:a16="http://schemas.microsoft.com/office/drawing/2014/main" id="{813E3FBD-845A-4C6F-B984-05B2E770347E}"/>
              </a:ext>
            </a:extLst>
          </p:cNvPr>
          <p:cNvCxnSpPr>
            <a:cxnSpLocks/>
          </p:cNvCxnSpPr>
          <p:nvPr/>
        </p:nvCxnSpPr>
        <p:spPr>
          <a:xfrm flipH="1">
            <a:off x="3552712" y="963662"/>
            <a:ext cx="2605106" cy="785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="" xmlns:a16="http://schemas.microsoft.com/office/drawing/2014/main" id="{2E248CE5-8370-4726-ADC9-321797C2E427}"/>
              </a:ext>
            </a:extLst>
          </p:cNvPr>
          <p:cNvCxnSpPr/>
          <p:nvPr/>
        </p:nvCxnSpPr>
        <p:spPr>
          <a:xfrm flipH="1" flipV="1">
            <a:off x="3533775" y="942975"/>
            <a:ext cx="2609852" cy="23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>
            <a:extLst>
              <a:ext uri="{FF2B5EF4-FFF2-40B4-BE49-F238E27FC236}">
                <a16:creationId xmlns="" xmlns:a16="http://schemas.microsoft.com/office/drawing/2014/main" id="{A11500BC-EBF7-42E7-AA17-71280F947D29}"/>
              </a:ext>
            </a:extLst>
          </p:cNvPr>
          <p:cNvCxnSpPr/>
          <p:nvPr/>
        </p:nvCxnSpPr>
        <p:spPr>
          <a:xfrm flipH="1">
            <a:off x="3533775" y="1181100"/>
            <a:ext cx="2628900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="" xmlns:a16="http://schemas.microsoft.com/office/drawing/2014/main" id="{8FCAE81C-E460-4870-9F42-0A5D430118CD}"/>
              </a:ext>
            </a:extLst>
          </p:cNvPr>
          <p:cNvCxnSpPr/>
          <p:nvPr/>
        </p:nvCxnSpPr>
        <p:spPr>
          <a:xfrm flipH="1">
            <a:off x="3543300" y="1162050"/>
            <a:ext cx="2619376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="" xmlns:a16="http://schemas.microsoft.com/office/drawing/2014/main" id="{813E3FBD-845A-4C6F-B984-05B2E770347E}"/>
              </a:ext>
            </a:extLst>
          </p:cNvPr>
          <p:cNvCxnSpPr>
            <a:cxnSpLocks/>
          </p:cNvCxnSpPr>
          <p:nvPr/>
        </p:nvCxnSpPr>
        <p:spPr>
          <a:xfrm flipH="1">
            <a:off x="3552825" y="1181100"/>
            <a:ext cx="2609850" cy="5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表格 142">
            <a:extLst>
              <a:ext uri="{FF2B5EF4-FFF2-40B4-BE49-F238E27FC236}">
                <a16:creationId xmlns="" xmlns:a16="http://schemas.microsoft.com/office/drawing/2014/main" id="{F991C8D2-CD3D-4573-A713-65D58E78F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36928392"/>
              </p:ext>
            </p:extLst>
          </p:nvPr>
        </p:nvGraphicFramePr>
        <p:xfrm>
          <a:off x="5110316" y="3763689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LUCY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cxnSp>
        <p:nvCxnSpPr>
          <p:cNvPr id="144" name="直線單箭頭接點 143">
            <a:extLst>
              <a:ext uri="{FF2B5EF4-FFF2-40B4-BE49-F238E27FC236}">
                <a16:creationId xmlns="" xmlns:a16="http://schemas.microsoft.com/office/drawing/2014/main" id="{2E248CE5-8370-4726-ADC9-321797C2E427}"/>
              </a:ext>
            </a:extLst>
          </p:cNvPr>
          <p:cNvCxnSpPr/>
          <p:nvPr/>
        </p:nvCxnSpPr>
        <p:spPr>
          <a:xfrm flipH="1" flipV="1">
            <a:off x="3522334" y="919811"/>
            <a:ext cx="2700798" cy="50017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>
            <a:extLst>
              <a:ext uri="{FF2B5EF4-FFF2-40B4-BE49-F238E27FC236}">
                <a16:creationId xmlns="" xmlns:a16="http://schemas.microsoft.com/office/drawing/2014/main" id="{A11500BC-EBF7-42E7-AA17-71280F947D29}"/>
              </a:ext>
            </a:extLst>
          </p:cNvPr>
          <p:cNvCxnSpPr/>
          <p:nvPr/>
        </p:nvCxnSpPr>
        <p:spPr>
          <a:xfrm flipH="1" flipV="1">
            <a:off x="3526971" y="1121229"/>
            <a:ext cx="2644236" cy="29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>
            <a:extLst>
              <a:ext uri="{FF2B5EF4-FFF2-40B4-BE49-F238E27FC236}">
                <a16:creationId xmlns="" xmlns:a16="http://schemas.microsoft.com/office/drawing/2014/main" id="{8FCAE81C-E460-4870-9F42-0A5D430118CD}"/>
              </a:ext>
            </a:extLst>
          </p:cNvPr>
          <p:cNvCxnSpPr/>
          <p:nvPr/>
        </p:nvCxnSpPr>
        <p:spPr>
          <a:xfrm flipH="1">
            <a:off x="3565619" y="1442201"/>
            <a:ext cx="2657511" cy="2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單箭頭接點 146">
            <a:extLst>
              <a:ext uri="{FF2B5EF4-FFF2-40B4-BE49-F238E27FC236}">
                <a16:creationId xmlns="" xmlns:a16="http://schemas.microsoft.com/office/drawing/2014/main" id="{813E3FBD-845A-4C6F-B984-05B2E770347E}"/>
              </a:ext>
            </a:extLst>
          </p:cNvPr>
          <p:cNvCxnSpPr>
            <a:cxnSpLocks/>
          </p:cNvCxnSpPr>
          <p:nvPr/>
        </p:nvCxnSpPr>
        <p:spPr>
          <a:xfrm flipH="1">
            <a:off x="3500691" y="1464414"/>
            <a:ext cx="2722439" cy="31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>
            <a:extLst>
              <a:ext uri="{FF2B5EF4-FFF2-40B4-BE49-F238E27FC236}">
                <a16:creationId xmlns="" xmlns:a16="http://schemas.microsoft.com/office/drawing/2014/main" id="{2E248CE5-8370-4726-ADC9-321797C2E427}"/>
              </a:ext>
            </a:extLst>
          </p:cNvPr>
          <p:cNvCxnSpPr/>
          <p:nvPr/>
        </p:nvCxnSpPr>
        <p:spPr>
          <a:xfrm flipH="1" flipV="1">
            <a:off x="3472873" y="900545"/>
            <a:ext cx="2710872" cy="80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>
            <a:extLst>
              <a:ext uri="{FF2B5EF4-FFF2-40B4-BE49-F238E27FC236}">
                <a16:creationId xmlns="" xmlns:a16="http://schemas.microsoft.com/office/drawing/2014/main" id="{A11500BC-EBF7-42E7-AA17-71280F947D29}"/>
              </a:ext>
            </a:extLst>
          </p:cNvPr>
          <p:cNvCxnSpPr/>
          <p:nvPr/>
        </p:nvCxnSpPr>
        <p:spPr>
          <a:xfrm flipH="1" flipV="1">
            <a:off x="3505201" y="1177636"/>
            <a:ext cx="2678544" cy="55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>
            <a:extLst>
              <a:ext uri="{FF2B5EF4-FFF2-40B4-BE49-F238E27FC236}">
                <a16:creationId xmlns="" xmlns:a16="http://schemas.microsoft.com/office/drawing/2014/main" id="{8FCAE81C-E460-4870-9F42-0A5D430118CD}"/>
              </a:ext>
            </a:extLst>
          </p:cNvPr>
          <p:cNvCxnSpPr/>
          <p:nvPr/>
        </p:nvCxnSpPr>
        <p:spPr>
          <a:xfrm flipH="1" flipV="1">
            <a:off x="3495965" y="1445492"/>
            <a:ext cx="2673926" cy="300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>
            <a:extLst>
              <a:ext uri="{FF2B5EF4-FFF2-40B4-BE49-F238E27FC236}">
                <a16:creationId xmlns="" xmlns:a16="http://schemas.microsoft.com/office/drawing/2014/main" id="{813E3FBD-845A-4C6F-B984-05B2E770347E}"/>
              </a:ext>
            </a:extLst>
          </p:cNvPr>
          <p:cNvCxnSpPr>
            <a:cxnSpLocks/>
          </p:cNvCxnSpPr>
          <p:nvPr/>
        </p:nvCxnSpPr>
        <p:spPr>
          <a:xfrm flipH="1" flipV="1">
            <a:off x="3477491" y="1759527"/>
            <a:ext cx="2736410" cy="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字方塊 169"/>
          <p:cNvSpPr txBox="1"/>
          <p:nvPr/>
        </p:nvSpPr>
        <p:spPr>
          <a:xfrm>
            <a:off x="843079" y="3754011"/>
            <a:ext cx="11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 match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71" name="直線單箭頭接點 170">
            <a:extLst>
              <a:ext uri="{FF2B5EF4-FFF2-40B4-BE49-F238E27FC236}">
                <a16:creationId xmlns="" xmlns:a16="http://schemas.microsoft.com/office/drawing/2014/main" id="{2E248CE5-8370-4726-ADC9-321797C2E427}"/>
              </a:ext>
            </a:extLst>
          </p:cNvPr>
          <p:cNvCxnSpPr/>
          <p:nvPr/>
        </p:nvCxnSpPr>
        <p:spPr>
          <a:xfrm flipH="1" flipV="1">
            <a:off x="3500121" y="904241"/>
            <a:ext cx="2677159" cy="1051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171">
            <a:extLst>
              <a:ext uri="{FF2B5EF4-FFF2-40B4-BE49-F238E27FC236}">
                <a16:creationId xmlns="" xmlns:a16="http://schemas.microsoft.com/office/drawing/2014/main" id="{A11500BC-EBF7-42E7-AA17-71280F947D29}"/>
              </a:ext>
            </a:extLst>
          </p:cNvPr>
          <p:cNvCxnSpPr/>
          <p:nvPr/>
        </p:nvCxnSpPr>
        <p:spPr>
          <a:xfrm flipH="1" flipV="1">
            <a:off x="3510281" y="1188720"/>
            <a:ext cx="2677159" cy="82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>
            <a:extLst>
              <a:ext uri="{FF2B5EF4-FFF2-40B4-BE49-F238E27FC236}">
                <a16:creationId xmlns="" xmlns:a16="http://schemas.microsoft.com/office/drawing/2014/main" id="{8FCAE81C-E460-4870-9F42-0A5D430118CD}"/>
              </a:ext>
            </a:extLst>
          </p:cNvPr>
          <p:cNvCxnSpPr/>
          <p:nvPr/>
        </p:nvCxnSpPr>
        <p:spPr>
          <a:xfrm flipH="1" flipV="1">
            <a:off x="3525521" y="1452880"/>
            <a:ext cx="2646679" cy="58928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>
            <a:extLst>
              <a:ext uri="{FF2B5EF4-FFF2-40B4-BE49-F238E27FC236}">
                <a16:creationId xmlns="" xmlns:a16="http://schemas.microsoft.com/office/drawing/2014/main" id="{813E3FBD-845A-4C6F-B984-05B2E770347E}"/>
              </a:ext>
            </a:extLst>
          </p:cNvPr>
          <p:cNvCxnSpPr>
            <a:cxnSpLocks/>
          </p:cNvCxnSpPr>
          <p:nvPr/>
        </p:nvCxnSpPr>
        <p:spPr>
          <a:xfrm flipH="1" flipV="1">
            <a:off x="3489961" y="1772921"/>
            <a:ext cx="2702559" cy="29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>
            <a:extLst>
              <a:ext uri="{FF2B5EF4-FFF2-40B4-BE49-F238E27FC236}">
                <a16:creationId xmlns="" xmlns:a16="http://schemas.microsoft.com/office/drawing/2014/main" id="{2E248CE5-8370-4726-ADC9-321797C2E427}"/>
              </a:ext>
            </a:extLst>
          </p:cNvPr>
          <p:cNvCxnSpPr/>
          <p:nvPr/>
        </p:nvCxnSpPr>
        <p:spPr>
          <a:xfrm flipH="1" flipV="1">
            <a:off x="3494763" y="920663"/>
            <a:ext cx="2686832" cy="1321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>
            <a:extLst>
              <a:ext uri="{FF2B5EF4-FFF2-40B4-BE49-F238E27FC236}">
                <a16:creationId xmlns="" xmlns:a16="http://schemas.microsoft.com/office/drawing/2014/main" id="{A11500BC-EBF7-42E7-AA17-71280F947D29}"/>
              </a:ext>
            </a:extLst>
          </p:cNvPr>
          <p:cNvCxnSpPr/>
          <p:nvPr/>
        </p:nvCxnSpPr>
        <p:spPr>
          <a:xfrm flipH="1" flipV="1">
            <a:off x="3501025" y="1202500"/>
            <a:ext cx="2680570" cy="105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>
            <a:extLst>
              <a:ext uri="{FF2B5EF4-FFF2-40B4-BE49-F238E27FC236}">
                <a16:creationId xmlns="" xmlns:a16="http://schemas.microsoft.com/office/drawing/2014/main" id="{8FCAE81C-E460-4870-9F42-0A5D430118CD}"/>
              </a:ext>
            </a:extLst>
          </p:cNvPr>
          <p:cNvCxnSpPr/>
          <p:nvPr/>
        </p:nvCxnSpPr>
        <p:spPr>
          <a:xfrm flipH="1" flipV="1">
            <a:off x="3507289" y="1478072"/>
            <a:ext cx="2686832" cy="82671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>
            <a:extLst>
              <a:ext uri="{FF2B5EF4-FFF2-40B4-BE49-F238E27FC236}">
                <a16:creationId xmlns="" xmlns:a16="http://schemas.microsoft.com/office/drawing/2014/main" id="{813E3FBD-845A-4C6F-B984-05B2E770347E}"/>
              </a:ext>
            </a:extLst>
          </p:cNvPr>
          <p:cNvCxnSpPr>
            <a:cxnSpLocks/>
          </p:cNvCxnSpPr>
          <p:nvPr/>
        </p:nvCxnSpPr>
        <p:spPr>
          <a:xfrm flipH="1" flipV="1">
            <a:off x="3463447" y="1772433"/>
            <a:ext cx="2711885" cy="58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4504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-0.00156 0.0375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07407E-6 L -0.00065 0.06504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5926 L -0.00144 0.12407 " pathEditMode="relative" rAng="0" ptsTypes="AA">
                                      <p:cBhvr>
                                        <p:cTn id="18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383E-6 -2.59259E-6 L -0.00365 0.16806 " pathEditMode="relative" rAng="0" ptsTypes="AA">
                                      <p:cBhvr>
                                        <p:cTn id="24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0.12407 L -0.00039 0.2088 " pathEditMode="relative" rAng="0" ptsTypes="AA">
                                      <p:cBhvr>
                                        <p:cTn id="29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7" grpId="0" animBg="1"/>
      <p:bldP spid="17" grpId="0" animBg="1"/>
      <p:bldP spid="106" grpId="0"/>
      <p:bldP spid="119" grpId="0"/>
      <p:bldP spid="3" grpId="0" animBg="1"/>
      <p:bldP spid="2" grpId="0" animBg="1"/>
      <p:bldP spid="68" grpId="0" animBg="1"/>
      <p:bldP spid="78" grpId="0" animBg="1"/>
      <p:bldP spid="78" grpId="1" animBg="1"/>
      <p:bldP spid="78" grpId="2" animBg="1"/>
      <p:bldP spid="78" grpId="3" animBg="1"/>
      <p:bldP spid="78" grpId="4" animBg="1"/>
      <p:bldP spid="78" grpId="5" animBg="1"/>
      <p:bldP spid="170" grpId="0"/>
      <p:bldP spid="17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="" xmlns:a16="http://schemas.microsoft.com/office/drawing/2014/main" id="{5735C774-D956-4266-A9DA-2515DC926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57115253"/>
              </p:ext>
            </p:extLst>
          </p:nvPr>
        </p:nvGraphicFramePr>
        <p:xfrm>
          <a:off x="2150523" y="1265673"/>
          <a:ext cx="2796208" cy="1401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366">
                  <a:extLst>
                    <a:ext uri="{9D8B030D-6E8A-4147-A177-3AD203B41FA5}">
                      <a16:colId xmlns="" xmlns:a16="http://schemas.microsoft.com/office/drawing/2014/main" val="794861123"/>
                    </a:ext>
                  </a:extLst>
                </a:gridCol>
                <a:gridCol w="1046921">
                  <a:extLst>
                    <a:ext uri="{9D8B030D-6E8A-4147-A177-3AD203B41FA5}">
                      <a16:colId xmlns="" xmlns:a16="http://schemas.microsoft.com/office/drawing/2014/main" val="68990389"/>
                    </a:ext>
                  </a:extLst>
                </a:gridCol>
                <a:gridCol w="1046921">
                  <a:extLst>
                    <a:ext uri="{9D8B030D-6E8A-4147-A177-3AD203B41FA5}">
                      <a16:colId xmlns="" xmlns:a16="http://schemas.microsoft.com/office/drawing/2014/main" val="2402100192"/>
                    </a:ext>
                  </a:extLst>
                </a:gridCol>
              </a:tblGrid>
              <a:tr h="238542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loc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31591645"/>
                  </a:ext>
                </a:extLst>
              </a:tr>
              <a:tr h="268359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ACCOUNTING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NEW YORK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34777257"/>
                  </a:ext>
                </a:extLst>
              </a:tr>
              <a:tr h="268359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RESEARCH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DALLAS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451409"/>
                  </a:ext>
                </a:extLst>
              </a:tr>
              <a:tr h="268359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SALES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CHIGAGO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4396686"/>
                  </a:ext>
                </a:extLst>
              </a:tr>
              <a:tr h="304052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40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OPERATIONS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BOSTON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66615410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865923C7-610F-45F5-8961-89025BD9B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94629623"/>
              </p:ext>
            </p:extLst>
          </p:nvPr>
        </p:nvGraphicFramePr>
        <p:xfrm>
          <a:off x="6243544" y="1195343"/>
          <a:ext cx="5294470" cy="1920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4199">
                  <a:extLst>
                    <a:ext uri="{9D8B030D-6E8A-4147-A177-3AD203B41FA5}">
                      <a16:colId xmlns="" xmlns:a16="http://schemas.microsoft.com/office/drawing/2014/main" val="2000528857"/>
                    </a:ext>
                  </a:extLst>
                </a:gridCol>
                <a:gridCol w="1343589">
                  <a:extLst>
                    <a:ext uri="{9D8B030D-6E8A-4147-A177-3AD203B41FA5}">
                      <a16:colId xmlns="" xmlns:a16="http://schemas.microsoft.com/office/drawing/2014/main" val="119410876"/>
                    </a:ext>
                  </a:extLst>
                </a:gridCol>
                <a:gridCol w="1058894">
                  <a:extLst>
                    <a:ext uri="{9D8B030D-6E8A-4147-A177-3AD203B41FA5}">
                      <a16:colId xmlns="" xmlns:a16="http://schemas.microsoft.com/office/drawing/2014/main" val="2175003285"/>
                    </a:ext>
                  </a:extLst>
                </a:gridCol>
                <a:gridCol w="1058894">
                  <a:extLst>
                    <a:ext uri="{9D8B030D-6E8A-4147-A177-3AD203B41FA5}">
                      <a16:colId xmlns="" xmlns:a16="http://schemas.microsoft.com/office/drawing/2014/main" val="459561209"/>
                    </a:ext>
                  </a:extLst>
                </a:gridCol>
                <a:gridCol w="1058894">
                  <a:extLst>
                    <a:ext uri="{9D8B030D-6E8A-4147-A177-3AD203B41FA5}">
                      <a16:colId xmlns="" xmlns:a16="http://schemas.microsoft.com/office/drawing/2014/main" val="2483918552"/>
                    </a:ext>
                  </a:extLst>
                </a:gridCol>
              </a:tblGrid>
              <a:tr h="270634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rgbClr val="FF0000"/>
                          </a:solidFill>
                        </a:rPr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rgbClr val="FF0000"/>
                          </a:solidFill>
                        </a:rPr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rgbClr val="FF0000"/>
                          </a:solidFill>
                        </a:rPr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rgbClr val="FF0000"/>
                          </a:solidFill>
                        </a:rPr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94427158"/>
                  </a:ext>
                </a:extLst>
              </a:tr>
              <a:tr h="274609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9639308"/>
                  </a:ext>
                </a:extLst>
              </a:tr>
              <a:tr h="265044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17121597"/>
                  </a:ext>
                </a:extLst>
              </a:tr>
              <a:tr h="255767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7451751"/>
                  </a:ext>
                </a:extLst>
              </a:tr>
              <a:tr h="178905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LUCY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9584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05868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163454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="" xmlns:a16="http://schemas.microsoft.com/office/drawing/2014/main" id="{152391D7-768C-4F0A-8EC3-BB568E2F1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69889657"/>
              </p:ext>
            </p:extLst>
          </p:nvPr>
        </p:nvGraphicFramePr>
        <p:xfrm>
          <a:off x="2127620" y="3944655"/>
          <a:ext cx="8128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453">
                  <a:extLst>
                    <a:ext uri="{9D8B030D-6E8A-4147-A177-3AD203B41FA5}">
                      <a16:colId xmlns="" xmlns:a16="http://schemas.microsoft.com/office/drawing/2014/main" val="1242264494"/>
                    </a:ext>
                  </a:extLst>
                </a:gridCol>
                <a:gridCol w="1139686">
                  <a:extLst>
                    <a:ext uri="{9D8B030D-6E8A-4147-A177-3AD203B41FA5}">
                      <a16:colId xmlns="" xmlns:a16="http://schemas.microsoft.com/office/drawing/2014/main" val="58177823"/>
                    </a:ext>
                  </a:extLst>
                </a:gridCol>
                <a:gridCol w="993914">
                  <a:extLst>
                    <a:ext uri="{9D8B030D-6E8A-4147-A177-3AD203B41FA5}">
                      <a16:colId xmlns="" xmlns:a16="http://schemas.microsoft.com/office/drawing/2014/main" val="2032521603"/>
                    </a:ext>
                  </a:extLst>
                </a:gridCol>
                <a:gridCol w="1205947">
                  <a:extLst>
                    <a:ext uri="{9D8B030D-6E8A-4147-A177-3AD203B41FA5}">
                      <a16:colId xmlns="" xmlns:a16="http://schemas.microsoft.com/office/drawing/2014/main" val="1264048122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17489799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866770877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5028675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4045347352"/>
                    </a:ext>
                  </a:extLst>
                </a:gridCol>
              </a:tblGrid>
              <a:tr h="266540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loc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rgbClr val="FF0000"/>
                          </a:solidFill>
                        </a:rPr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rgbClr val="FF0000"/>
                          </a:solidFill>
                        </a:rPr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rgbClr val="FF0000"/>
                          </a:solidFill>
                        </a:rPr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rgbClr val="FF0000"/>
                          </a:solidFill>
                        </a:rPr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19137137"/>
                  </a:ext>
                </a:extLst>
              </a:tr>
              <a:tr h="2665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ACCOUNTING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NEW YORK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25529034"/>
                  </a:ext>
                </a:extLst>
              </a:tr>
              <a:tr h="2665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RESEARCH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DALLAS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7459944"/>
                  </a:ext>
                </a:extLst>
              </a:tr>
              <a:tr h="2665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ACCOUNTING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NEW YORK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3709485"/>
                  </a:ext>
                </a:extLst>
              </a:tr>
              <a:tr h="26654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NULL</a:t>
                      </a:r>
                      <a:endParaRPr lang="zh-TW" altLang="en-US" sz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NULL</a:t>
                      </a:r>
                      <a:endParaRPr lang="zh-TW" altLang="en-US" sz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NULL</a:t>
                      </a:r>
                      <a:endParaRPr lang="zh-TW" altLang="en-US" sz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LUCY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9337595"/>
                  </a:ext>
                </a:extLst>
              </a:tr>
              <a:tr h="2665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SALES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CHIGAGO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25126036"/>
                  </a:ext>
                </a:extLst>
              </a:tr>
              <a:tr h="2665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SALES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CHIGAGO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8721662"/>
                  </a:ext>
                </a:extLst>
              </a:tr>
              <a:tr h="2665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40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OPERATIONS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BOSTON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NULL</a:t>
                      </a:r>
                      <a:endParaRPr lang="zh-TW" altLang="en-US" sz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NULL</a:t>
                      </a:r>
                      <a:endParaRPr lang="zh-TW" altLang="en-US" sz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NULL</a:t>
                      </a:r>
                      <a:endParaRPr lang="zh-TW" altLang="en-US" sz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NULL</a:t>
                      </a:r>
                      <a:endParaRPr lang="zh-TW" altLang="en-US" sz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NULL</a:t>
                      </a:r>
                      <a:endParaRPr lang="zh-TW" altLang="en-US" sz="12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0833432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="" xmlns:a16="http://schemas.microsoft.com/office/drawing/2014/main" id="{3D325E42-AB35-428D-870A-566310CDAAE2}"/>
              </a:ext>
            </a:extLst>
          </p:cNvPr>
          <p:cNvSpPr txBox="1"/>
          <p:nvPr/>
        </p:nvSpPr>
        <p:spPr>
          <a:xfrm>
            <a:off x="4234377" y="249450"/>
            <a:ext cx="2366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FULL OUTER JOIN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F079C134-AF78-48E5-AB39-8AA196F5E706}"/>
              </a:ext>
            </a:extLst>
          </p:cNvPr>
          <p:cNvSpPr txBox="1"/>
          <p:nvPr/>
        </p:nvSpPr>
        <p:spPr>
          <a:xfrm>
            <a:off x="2150523" y="903081"/>
            <a:ext cx="66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DEPT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="" xmlns:a16="http://schemas.microsoft.com/office/drawing/2014/main" id="{494691B9-0E90-445A-822B-EC0BBCA5FA44}"/>
              </a:ext>
            </a:extLst>
          </p:cNvPr>
          <p:cNvSpPr txBox="1"/>
          <p:nvPr/>
        </p:nvSpPr>
        <p:spPr>
          <a:xfrm>
            <a:off x="6243544" y="82523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EMP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="" xmlns:a16="http://schemas.microsoft.com/office/drawing/2014/main" id="{4B6A2F8F-AF22-4B17-921C-CAA465B38486}"/>
              </a:ext>
            </a:extLst>
          </p:cNvPr>
          <p:cNvSpPr txBox="1"/>
          <p:nvPr/>
        </p:nvSpPr>
        <p:spPr>
          <a:xfrm>
            <a:off x="3206884" y="3260825"/>
            <a:ext cx="5944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SELECT *</a:t>
            </a:r>
          </a:p>
          <a:p>
            <a:r>
              <a:rPr lang="en-US" altLang="zh-TW" dirty="0"/>
              <a:t>FROM DEPT  </a:t>
            </a:r>
            <a:r>
              <a:rPr lang="en-US" altLang="zh-TW" dirty="0">
                <a:solidFill>
                  <a:srgbClr val="FF0000"/>
                </a:solidFill>
              </a:rPr>
              <a:t>FULL  JOIN </a:t>
            </a:r>
            <a:r>
              <a:rPr lang="en-US" altLang="zh-TW" dirty="0"/>
              <a:t>EMP ON DEPT.DEPTNO=EMP.DEPTNO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2D07A13B-0172-4291-9E33-93373642997E}"/>
              </a:ext>
            </a:extLst>
          </p:cNvPr>
          <p:cNvSpPr/>
          <p:nvPr/>
        </p:nvSpPr>
        <p:spPr>
          <a:xfrm>
            <a:off x="2041514" y="4989125"/>
            <a:ext cx="8300211" cy="322207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2FC34BAC-AA9E-45D2-98DB-3E04D55D1B9E}"/>
              </a:ext>
            </a:extLst>
          </p:cNvPr>
          <p:cNvSpPr/>
          <p:nvPr/>
        </p:nvSpPr>
        <p:spPr>
          <a:xfrm>
            <a:off x="2053234" y="5858974"/>
            <a:ext cx="8300211" cy="322207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153150" y="2225934"/>
            <a:ext cx="5457825" cy="428625"/>
          </a:xfrm>
          <a:prstGeom prst="rect">
            <a:avLst/>
          </a:prstGeom>
          <a:noFill/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962525" y="4931034"/>
            <a:ext cx="5457825" cy="428625"/>
          </a:xfrm>
          <a:prstGeom prst="rect">
            <a:avLst/>
          </a:prstGeom>
          <a:noFill/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049863" y="2301073"/>
            <a:ext cx="3034603" cy="442127"/>
          </a:xfrm>
          <a:prstGeom prst="rect">
            <a:avLst/>
          </a:prstGeom>
          <a:noFill/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弧形接點 16"/>
          <p:cNvCxnSpPr>
            <a:stCxn id="15" idx="1"/>
            <a:endCxn id="14" idx="1"/>
          </p:cNvCxnSpPr>
          <p:nvPr/>
        </p:nvCxnSpPr>
        <p:spPr>
          <a:xfrm rot="10800000" flipH="1" flipV="1">
            <a:off x="2049862" y="2522136"/>
            <a:ext cx="3371" cy="3497941"/>
          </a:xfrm>
          <a:prstGeom prst="curvedConnector3">
            <a:avLst>
              <a:gd name="adj1" fmla="val -44637807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弧形接點 19"/>
          <p:cNvCxnSpPr>
            <a:stCxn id="12" idx="3"/>
            <a:endCxn id="13" idx="3"/>
          </p:cNvCxnSpPr>
          <p:nvPr/>
        </p:nvCxnSpPr>
        <p:spPr>
          <a:xfrm flipH="1">
            <a:off x="10420350" y="2440247"/>
            <a:ext cx="1190625" cy="2705100"/>
          </a:xfrm>
          <a:prstGeom prst="curvedConnector3">
            <a:avLst>
              <a:gd name="adj1" fmla="val -2764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021399" y="5779361"/>
            <a:ext cx="3034603" cy="442127"/>
          </a:xfrm>
          <a:prstGeom prst="rect">
            <a:avLst/>
          </a:prstGeom>
          <a:noFill/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5772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BF4EFBF-4364-40B3-BE21-FE8BB68CE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Sub-Queries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7FCD7877-F1B0-49C7-89F4-856C2CFEB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25204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03CA2D09-DCF2-417B-92A7-547C0BB3E306}"/>
              </a:ext>
            </a:extLst>
          </p:cNvPr>
          <p:cNvSpPr/>
          <p:nvPr/>
        </p:nvSpPr>
        <p:spPr>
          <a:xfrm>
            <a:off x="9819249" y="3784078"/>
            <a:ext cx="942536" cy="237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="" xmlns:a16="http://schemas.microsoft.com/office/drawing/2014/main" id="{0B174522-9BB6-430F-8BA9-B77E7B821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15538515"/>
              </p:ext>
            </p:extLst>
          </p:nvPr>
        </p:nvGraphicFramePr>
        <p:xfrm>
          <a:off x="717963" y="895968"/>
          <a:ext cx="5173990" cy="2767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34798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76728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613450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="" xmlns:a16="http://schemas.microsoft.com/office/drawing/2014/main" id="{8EE21B60-F5C0-4415-804B-47EA64412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32386323"/>
              </p:ext>
            </p:extLst>
          </p:nvPr>
        </p:nvGraphicFramePr>
        <p:xfrm>
          <a:off x="717966" y="1507631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07EB6291-8075-484D-B620-AA4129083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45738544"/>
              </p:ext>
            </p:extLst>
          </p:nvPr>
        </p:nvGraphicFramePr>
        <p:xfrm>
          <a:off x="715618" y="180070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="" xmlns:a16="http://schemas.microsoft.com/office/drawing/2014/main" id="{07CE75CD-68AB-4319-96C5-AC029D21B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39884275"/>
              </p:ext>
            </p:extLst>
          </p:nvPr>
        </p:nvGraphicFramePr>
        <p:xfrm>
          <a:off x="715619" y="2087405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LUCY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="" xmlns:a16="http://schemas.microsoft.com/office/drawing/2014/main" id="{A66E72AF-B6E4-4D0A-81CB-87CB61130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38447484"/>
              </p:ext>
            </p:extLst>
          </p:nvPr>
        </p:nvGraphicFramePr>
        <p:xfrm>
          <a:off x="727344" y="2369330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="" xmlns:a16="http://schemas.microsoft.com/office/drawing/2014/main" id="{3AE217C2-89A4-40D6-B89B-C5534B246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39567826"/>
              </p:ext>
            </p:extLst>
          </p:nvPr>
        </p:nvGraphicFramePr>
        <p:xfrm>
          <a:off x="715617" y="2662406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="" xmlns:a16="http://schemas.microsoft.com/office/drawing/2014/main" id="{8E8DF480-02E4-4420-BDB7-98C9FBFC4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43701036"/>
              </p:ext>
            </p:extLst>
          </p:nvPr>
        </p:nvGraphicFramePr>
        <p:xfrm>
          <a:off x="724596" y="119414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53008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3720261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="" xmlns:a16="http://schemas.microsoft.com/office/drawing/2014/main" id="{D045A836-F382-4B67-A362-E1E2EEE83D81}"/>
              </a:ext>
            </a:extLst>
          </p:cNvPr>
          <p:cNvSpPr txBox="1"/>
          <p:nvPr/>
        </p:nvSpPr>
        <p:spPr>
          <a:xfrm>
            <a:off x="715617" y="5049078"/>
            <a:ext cx="2319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SELECT</a:t>
            </a:r>
            <a:r>
              <a:rPr lang="zh-TW" altLang="en-US" dirty="0"/>
              <a:t> </a:t>
            </a:r>
            <a:r>
              <a:rPr lang="en-US" altLang="zh-TW" dirty="0" err="1"/>
              <a:t>ename</a:t>
            </a:r>
            <a:r>
              <a:rPr lang="en-US" altLang="zh-TW" dirty="0"/>
              <a:t>, job, </a:t>
            </a:r>
            <a:r>
              <a:rPr lang="en-US" altLang="zh-TW" dirty="0" err="1"/>
              <a:t>sal</a:t>
            </a:r>
            <a:endParaRPr lang="en-US" altLang="zh-TW" dirty="0"/>
          </a:p>
          <a:p>
            <a:r>
              <a:rPr lang="en-US" altLang="zh-TW" dirty="0"/>
              <a:t>FROM  </a:t>
            </a:r>
            <a:r>
              <a:rPr lang="en-US" altLang="zh-TW" dirty="0" err="1"/>
              <a:t>emp</a:t>
            </a:r>
            <a:endParaRPr lang="en-US" altLang="zh-TW" dirty="0"/>
          </a:p>
          <a:p>
            <a:r>
              <a:rPr lang="en-US" altLang="zh-TW" dirty="0"/>
              <a:t>WHERE </a:t>
            </a:r>
            <a:r>
              <a:rPr lang="en-US" altLang="zh-TW" dirty="0" err="1"/>
              <a:t>sal</a:t>
            </a:r>
            <a:r>
              <a:rPr lang="en-US" altLang="zh-TW" dirty="0"/>
              <a:t> &gt;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="" xmlns:a16="http://schemas.microsoft.com/office/drawing/2014/main" id="{779E61AE-7B9C-4AB1-AB68-E491766DACCF}"/>
              </a:ext>
            </a:extLst>
          </p:cNvPr>
          <p:cNvSpPr txBox="1"/>
          <p:nvPr/>
        </p:nvSpPr>
        <p:spPr>
          <a:xfrm>
            <a:off x="2058463" y="5618922"/>
            <a:ext cx="2779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 SELECT </a:t>
            </a:r>
            <a:r>
              <a:rPr lang="en-US" altLang="zh-TW" dirty="0" err="1"/>
              <a:t>sal</a:t>
            </a:r>
            <a:endParaRPr lang="en-US" altLang="zh-TW" dirty="0"/>
          </a:p>
          <a:p>
            <a:r>
              <a:rPr lang="en-US" altLang="zh-TW" dirty="0"/>
              <a:t>   FROM </a:t>
            </a:r>
            <a:r>
              <a:rPr lang="en-US" altLang="zh-TW" dirty="0" err="1"/>
              <a:t>emp</a:t>
            </a:r>
            <a:endParaRPr lang="en-US" altLang="zh-TW" dirty="0"/>
          </a:p>
          <a:p>
            <a:r>
              <a:rPr lang="en-US" altLang="zh-TW" dirty="0"/>
              <a:t>   WHERE </a:t>
            </a:r>
            <a:r>
              <a:rPr lang="en-US" altLang="zh-TW" dirty="0" err="1"/>
              <a:t>ename</a:t>
            </a:r>
            <a:r>
              <a:rPr lang="en-US" altLang="zh-TW" dirty="0"/>
              <a:t>=‘MARY’);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="" xmlns:a16="http://schemas.microsoft.com/office/drawing/2014/main" id="{13EE06F7-EF6B-4E75-901E-C0FD31A6BFE3}"/>
              </a:ext>
            </a:extLst>
          </p:cNvPr>
          <p:cNvSpPr txBox="1"/>
          <p:nvPr/>
        </p:nvSpPr>
        <p:spPr>
          <a:xfrm>
            <a:off x="724596" y="43963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EMP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="" xmlns:a16="http://schemas.microsoft.com/office/drawing/2014/main" id="{F9CA4296-A825-4222-BC92-7CB32B9D76A7}"/>
              </a:ext>
            </a:extLst>
          </p:cNvPr>
          <p:cNvSpPr txBox="1"/>
          <p:nvPr/>
        </p:nvSpPr>
        <p:spPr>
          <a:xfrm>
            <a:off x="6692042" y="5459542"/>
            <a:ext cx="2938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① ( SELECT </a:t>
            </a:r>
            <a:r>
              <a:rPr lang="en-US" altLang="zh-TW" dirty="0" err="1"/>
              <a:t>sal</a:t>
            </a:r>
            <a:endParaRPr lang="en-US" altLang="zh-TW" dirty="0"/>
          </a:p>
          <a:p>
            <a:r>
              <a:rPr lang="en-US" altLang="zh-TW" dirty="0"/>
              <a:t>        FROM </a:t>
            </a:r>
            <a:r>
              <a:rPr lang="en-US" altLang="zh-TW" dirty="0" err="1"/>
              <a:t>emp</a:t>
            </a:r>
            <a:endParaRPr lang="en-US" altLang="zh-TW" dirty="0"/>
          </a:p>
          <a:p>
            <a:r>
              <a:rPr lang="en-US" altLang="zh-TW" dirty="0"/>
              <a:t>        WHERE </a:t>
            </a:r>
            <a:r>
              <a:rPr lang="en-US" altLang="zh-TW" dirty="0" err="1"/>
              <a:t>ename</a:t>
            </a:r>
            <a:r>
              <a:rPr lang="en-US" altLang="zh-TW" dirty="0"/>
              <a:t>=‘MARY’);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00E9CE34-8EE7-458B-800A-1CD0205B4C6A}"/>
              </a:ext>
            </a:extLst>
          </p:cNvPr>
          <p:cNvSpPr/>
          <p:nvPr/>
        </p:nvSpPr>
        <p:spPr>
          <a:xfrm>
            <a:off x="6457071" y="3705398"/>
            <a:ext cx="5542671" cy="344821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7" name="表格 26">
            <a:extLst>
              <a:ext uri="{FF2B5EF4-FFF2-40B4-BE49-F238E27FC236}">
                <a16:creationId xmlns="" xmlns:a16="http://schemas.microsoft.com/office/drawing/2014/main" id="{64820B1B-E073-4DA2-8EA8-AE659EC28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11815067"/>
              </p:ext>
            </p:extLst>
          </p:nvPr>
        </p:nvGraphicFramePr>
        <p:xfrm>
          <a:off x="6694388" y="3145480"/>
          <a:ext cx="5173990" cy="2767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34798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76728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613450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="" xmlns:a16="http://schemas.microsoft.com/office/drawing/2014/main" id="{6C906B77-986C-4091-9086-5D7A3A4A4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76376301"/>
              </p:ext>
            </p:extLst>
          </p:nvPr>
        </p:nvGraphicFramePr>
        <p:xfrm>
          <a:off x="6694391" y="3757143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="" xmlns:a16="http://schemas.microsoft.com/office/drawing/2014/main" id="{7877D9A3-05EF-4A11-BF62-BA101DEC3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04919504"/>
              </p:ext>
            </p:extLst>
          </p:nvPr>
        </p:nvGraphicFramePr>
        <p:xfrm>
          <a:off x="6692043" y="4050219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="" xmlns:a16="http://schemas.microsoft.com/office/drawing/2014/main" id="{AC4246B3-310C-4191-9801-455947932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40833850"/>
              </p:ext>
            </p:extLst>
          </p:nvPr>
        </p:nvGraphicFramePr>
        <p:xfrm>
          <a:off x="6692044" y="433691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LUCY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="" xmlns:a16="http://schemas.microsoft.com/office/drawing/2014/main" id="{4F2D46E8-D9C9-4DC4-B638-045B17190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29324404"/>
              </p:ext>
            </p:extLst>
          </p:nvPr>
        </p:nvGraphicFramePr>
        <p:xfrm>
          <a:off x="6703769" y="4618842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="" xmlns:a16="http://schemas.microsoft.com/office/drawing/2014/main" id="{C9FC95C1-9147-4D23-AE8E-0CAEE4B3B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09432431"/>
              </p:ext>
            </p:extLst>
          </p:nvPr>
        </p:nvGraphicFramePr>
        <p:xfrm>
          <a:off x="6692042" y="4911918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="" xmlns:a16="http://schemas.microsoft.com/office/drawing/2014/main" id="{23B76472-63AC-483B-B248-308ADF751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43630327"/>
              </p:ext>
            </p:extLst>
          </p:nvPr>
        </p:nvGraphicFramePr>
        <p:xfrm>
          <a:off x="6701021" y="3443659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53008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3720261"/>
                  </a:ext>
                </a:extLst>
              </a:tr>
            </a:tbl>
          </a:graphicData>
        </a:graphic>
      </p:graphicFrame>
      <p:sp>
        <p:nvSpPr>
          <p:cNvPr id="35" name="箭號: 向上 34">
            <a:extLst>
              <a:ext uri="{FF2B5EF4-FFF2-40B4-BE49-F238E27FC236}">
                <a16:creationId xmlns="" xmlns:a16="http://schemas.microsoft.com/office/drawing/2014/main" id="{F659734A-644E-4A3C-8644-2B502B110054}"/>
              </a:ext>
            </a:extLst>
          </p:cNvPr>
          <p:cNvSpPr/>
          <p:nvPr/>
        </p:nvSpPr>
        <p:spPr>
          <a:xfrm>
            <a:off x="10048201" y="2068896"/>
            <a:ext cx="484632" cy="1597337"/>
          </a:xfrm>
          <a:prstGeom prst="upArrow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="" xmlns:a16="http://schemas.microsoft.com/office/drawing/2014/main" id="{4F87244B-FA66-4844-890B-630AAF54FD73}"/>
              </a:ext>
            </a:extLst>
          </p:cNvPr>
          <p:cNvSpPr txBox="1"/>
          <p:nvPr/>
        </p:nvSpPr>
        <p:spPr>
          <a:xfrm>
            <a:off x="8406067" y="1007151"/>
            <a:ext cx="2603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② SELECT</a:t>
            </a:r>
            <a:r>
              <a:rPr lang="zh-TW" altLang="en-US" dirty="0"/>
              <a:t> </a:t>
            </a:r>
            <a:r>
              <a:rPr lang="en-US" altLang="zh-TW" dirty="0" err="1"/>
              <a:t>ename</a:t>
            </a:r>
            <a:r>
              <a:rPr lang="en-US" altLang="zh-TW" dirty="0"/>
              <a:t>, job, </a:t>
            </a:r>
            <a:r>
              <a:rPr lang="en-US" altLang="zh-TW" dirty="0" err="1"/>
              <a:t>sal</a:t>
            </a:r>
            <a:endParaRPr lang="en-US" altLang="zh-TW" dirty="0"/>
          </a:p>
          <a:p>
            <a:r>
              <a:rPr lang="en-US" altLang="zh-TW" dirty="0"/>
              <a:t>     FROM  </a:t>
            </a:r>
            <a:r>
              <a:rPr lang="en-US" altLang="zh-TW" dirty="0" err="1"/>
              <a:t>emp</a:t>
            </a:r>
            <a:endParaRPr lang="en-US" altLang="zh-TW" dirty="0"/>
          </a:p>
          <a:p>
            <a:r>
              <a:rPr lang="en-US" altLang="zh-TW" dirty="0"/>
              <a:t>     WHERE </a:t>
            </a:r>
            <a:r>
              <a:rPr lang="en-US" altLang="zh-TW" dirty="0" err="1"/>
              <a:t>sal</a:t>
            </a:r>
            <a:r>
              <a:rPr lang="en-US" altLang="zh-TW" dirty="0"/>
              <a:t> &gt;                ;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="" xmlns:a16="http://schemas.microsoft.com/office/drawing/2014/main" id="{3333AB89-F140-45B9-A9A8-C11D01B72AD1}"/>
              </a:ext>
            </a:extLst>
          </p:cNvPr>
          <p:cNvSpPr txBox="1"/>
          <p:nvPr/>
        </p:nvSpPr>
        <p:spPr>
          <a:xfrm>
            <a:off x="9950084" y="156114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(2000)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="" xmlns:a16="http://schemas.microsoft.com/office/drawing/2014/main" id="{370E0A00-0A3F-47E5-94B9-1545585A0542}"/>
              </a:ext>
            </a:extLst>
          </p:cNvPr>
          <p:cNvSpPr txBox="1"/>
          <p:nvPr/>
        </p:nvSpPr>
        <p:spPr>
          <a:xfrm>
            <a:off x="6701021" y="274631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EMP</a:t>
            </a:r>
            <a:endParaRPr lang="zh-TW" altLang="en-US" dirty="0"/>
          </a:p>
        </p:txBody>
      </p:sp>
      <p:sp>
        <p:nvSpPr>
          <p:cNvPr id="42" name="箭號: 向左 41">
            <a:extLst>
              <a:ext uri="{FF2B5EF4-FFF2-40B4-BE49-F238E27FC236}">
                <a16:creationId xmlns="" xmlns:a16="http://schemas.microsoft.com/office/drawing/2014/main" id="{17FA1C49-96D5-4CEB-A35D-624A05542A57}"/>
              </a:ext>
            </a:extLst>
          </p:cNvPr>
          <p:cNvSpPr/>
          <p:nvPr/>
        </p:nvSpPr>
        <p:spPr>
          <a:xfrm>
            <a:off x="6646550" y="1172696"/>
            <a:ext cx="978408" cy="711917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3" name="表格 42">
            <a:extLst>
              <a:ext uri="{FF2B5EF4-FFF2-40B4-BE49-F238E27FC236}">
                <a16:creationId xmlns="" xmlns:a16="http://schemas.microsoft.com/office/drawing/2014/main" id="{CE043834-29A9-4EA8-8A87-B72D50196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5340949"/>
              </p:ext>
            </p:extLst>
          </p:nvPr>
        </p:nvGraphicFramePr>
        <p:xfrm>
          <a:off x="1350499" y="3469924"/>
          <a:ext cx="40297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250">
                  <a:extLst>
                    <a:ext uri="{9D8B030D-6E8A-4147-A177-3AD203B41FA5}">
                      <a16:colId xmlns="" xmlns:a16="http://schemas.microsoft.com/office/drawing/2014/main" val="3952922634"/>
                    </a:ext>
                  </a:extLst>
                </a:gridCol>
                <a:gridCol w="1343250">
                  <a:extLst>
                    <a:ext uri="{9D8B030D-6E8A-4147-A177-3AD203B41FA5}">
                      <a16:colId xmlns="" xmlns:a16="http://schemas.microsoft.com/office/drawing/2014/main" val="2077618429"/>
                    </a:ext>
                  </a:extLst>
                </a:gridCol>
                <a:gridCol w="1343250">
                  <a:extLst>
                    <a:ext uri="{9D8B030D-6E8A-4147-A177-3AD203B41FA5}">
                      <a16:colId xmlns="" xmlns:a16="http://schemas.microsoft.com/office/drawing/2014/main" val="891858373"/>
                    </a:ext>
                  </a:extLst>
                </a:gridCol>
              </a:tblGrid>
              <a:tr h="270599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Sal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3727856"/>
                  </a:ext>
                </a:extLst>
              </a:tr>
              <a:tr h="270599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PETER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MANAGER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2400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0423404"/>
                  </a:ext>
                </a:extLst>
              </a:tr>
              <a:tr h="270599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KEN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SALESMAN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2400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2632443"/>
                  </a:ext>
                </a:extLst>
              </a:tr>
              <a:tr h="270599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ALLEN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MANAGER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3000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4596313"/>
                  </a:ext>
                </a:extLst>
              </a:tr>
            </a:tbl>
          </a:graphicData>
        </a:graphic>
      </p:graphicFrame>
      <p:sp>
        <p:nvSpPr>
          <p:cNvPr id="44" name="箭號: 向下 43">
            <a:extLst>
              <a:ext uri="{FF2B5EF4-FFF2-40B4-BE49-F238E27FC236}">
                <a16:creationId xmlns="" xmlns:a16="http://schemas.microsoft.com/office/drawing/2014/main" id="{F08C3BA8-8178-4E2C-B3EB-EDCD727E3756}"/>
              </a:ext>
            </a:extLst>
          </p:cNvPr>
          <p:cNvSpPr/>
          <p:nvPr/>
        </p:nvSpPr>
        <p:spPr>
          <a:xfrm>
            <a:off x="2672861" y="2976664"/>
            <a:ext cx="1237957" cy="4353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="" xmlns:a16="http://schemas.microsoft.com/office/drawing/2014/main" id="{5ADFBA3E-EAEE-45C8-AD46-EDA8129E4BEA}"/>
              </a:ext>
            </a:extLst>
          </p:cNvPr>
          <p:cNvSpPr txBox="1"/>
          <p:nvPr/>
        </p:nvSpPr>
        <p:spPr>
          <a:xfrm>
            <a:off x="4696113" y="187849"/>
            <a:ext cx="3961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Self-contained subqueries</a:t>
            </a:r>
            <a:endParaRPr lang="zh-TW" altLang="en-US" sz="2800" dirty="0"/>
          </a:p>
        </p:txBody>
      </p:sp>
      <p:sp>
        <p:nvSpPr>
          <p:cNvPr id="46" name="文字方塊 45">
            <a:extLst>
              <a:ext uri="{FF2B5EF4-FFF2-40B4-BE49-F238E27FC236}">
                <a16:creationId xmlns="" xmlns:a16="http://schemas.microsoft.com/office/drawing/2014/main" id="{A7049F30-32FA-4D8A-85A3-F1F280CC46C1}"/>
              </a:ext>
            </a:extLst>
          </p:cNvPr>
          <p:cNvSpPr txBox="1"/>
          <p:nvPr/>
        </p:nvSpPr>
        <p:spPr>
          <a:xfrm>
            <a:off x="809274" y="4679748"/>
            <a:ext cx="129830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Main Query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="" xmlns:a16="http://schemas.microsoft.com/office/drawing/2014/main" id="{6BFEE3AE-1AC2-45E4-88A7-4A2BE73D892A}"/>
              </a:ext>
            </a:extLst>
          </p:cNvPr>
          <p:cNvSpPr txBox="1"/>
          <p:nvPr/>
        </p:nvSpPr>
        <p:spPr>
          <a:xfrm>
            <a:off x="3598399" y="5731466"/>
            <a:ext cx="114922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Sub-query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097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EEBF6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7" grpId="0"/>
      <p:bldP spid="25" grpId="0"/>
      <p:bldP spid="26" grpId="0" animBg="1"/>
      <p:bldP spid="35" grpId="0" animBg="1"/>
      <p:bldP spid="36" grpId="0"/>
      <p:bldP spid="37" grpId="0"/>
      <p:bldP spid="39" grpId="0"/>
      <p:bldP spid="42" grpId="0" animBg="1"/>
      <p:bldP spid="44" grpId="0" animBg="1"/>
      <p:bldP spid="46" grpId="0" animBg="1"/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表格 27">
            <a:extLst>
              <a:ext uri="{FF2B5EF4-FFF2-40B4-BE49-F238E27FC236}">
                <a16:creationId xmlns="" xmlns:a16="http://schemas.microsoft.com/office/drawing/2014/main" id="{6C906B77-986C-4091-9086-5D7A3A4A4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54982080"/>
              </p:ext>
            </p:extLst>
          </p:nvPr>
        </p:nvGraphicFramePr>
        <p:xfrm>
          <a:off x="6813565" y="3863674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="" xmlns:a16="http://schemas.microsoft.com/office/drawing/2014/main" id="{0B174522-9BB6-430F-8BA9-B77E7B821A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7963" y="895968"/>
          <a:ext cx="5173990" cy="2767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34798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76728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613450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="" xmlns:a16="http://schemas.microsoft.com/office/drawing/2014/main" id="{8EE21B60-F5C0-4415-804B-47EA6441241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7966" y="1507631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07EB6291-8075-484D-B620-AA41290831F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5618" y="180070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="" xmlns:a16="http://schemas.microsoft.com/office/drawing/2014/main" id="{07CE75CD-68AB-4319-96C5-AC029D21BBF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5619" y="2087405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LUCY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="" xmlns:a16="http://schemas.microsoft.com/office/drawing/2014/main" id="{A66E72AF-B6E4-4D0A-81CB-87CB61130AD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7344" y="2369330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="" xmlns:a16="http://schemas.microsoft.com/office/drawing/2014/main" id="{3AE217C2-89A4-40D6-B89B-C5534B246C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5617" y="2662406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="" xmlns:a16="http://schemas.microsoft.com/office/drawing/2014/main" id="{8E8DF480-02E4-4420-BDB7-98C9FBFC44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4596" y="119414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53008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3720261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="" xmlns:a16="http://schemas.microsoft.com/office/drawing/2014/main" id="{D045A836-F382-4B67-A362-E1E2EEE83D81}"/>
              </a:ext>
            </a:extLst>
          </p:cNvPr>
          <p:cNvSpPr txBox="1"/>
          <p:nvPr/>
        </p:nvSpPr>
        <p:spPr>
          <a:xfrm>
            <a:off x="715617" y="5049078"/>
            <a:ext cx="2319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SELECT</a:t>
            </a:r>
            <a:r>
              <a:rPr lang="zh-TW" altLang="en-US" dirty="0"/>
              <a:t> </a:t>
            </a:r>
            <a:r>
              <a:rPr lang="en-US" altLang="zh-TW" dirty="0" err="1"/>
              <a:t>ename</a:t>
            </a:r>
            <a:r>
              <a:rPr lang="en-US" altLang="zh-TW" dirty="0"/>
              <a:t>, job, </a:t>
            </a:r>
            <a:r>
              <a:rPr lang="en-US" altLang="zh-TW" dirty="0" err="1"/>
              <a:t>sal</a:t>
            </a:r>
            <a:endParaRPr lang="en-US" altLang="zh-TW" dirty="0"/>
          </a:p>
          <a:p>
            <a:r>
              <a:rPr lang="en-US" altLang="zh-TW" dirty="0"/>
              <a:t>FROM  </a:t>
            </a:r>
            <a:r>
              <a:rPr lang="en-US" altLang="zh-TW" dirty="0" err="1"/>
              <a:t>emp</a:t>
            </a:r>
            <a:endParaRPr lang="en-US" altLang="zh-TW" dirty="0"/>
          </a:p>
          <a:p>
            <a:r>
              <a:rPr lang="en-US" altLang="zh-TW" dirty="0"/>
              <a:t>WHERE </a:t>
            </a:r>
            <a:r>
              <a:rPr lang="en-US" altLang="zh-TW" dirty="0" err="1"/>
              <a:t>sal</a:t>
            </a:r>
            <a:r>
              <a:rPr lang="en-US" altLang="zh-TW" dirty="0"/>
              <a:t> &gt;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="" xmlns:a16="http://schemas.microsoft.com/office/drawing/2014/main" id="{779E61AE-7B9C-4AB1-AB68-E491766DACCF}"/>
              </a:ext>
            </a:extLst>
          </p:cNvPr>
          <p:cNvSpPr txBox="1"/>
          <p:nvPr/>
        </p:nvSpPr>
        <p:spPr>
          <a:xfrm>
            <a:off x="2058463" y="5618922"/>
            <a:ext cx="2572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 SELECT </a:t>
            </a:r>
            <a:r>
              <a:rPr lang="en-US" altLang="zh-TW" dirty="0" err="1"/>
              <a:t>sal</a:t>
            </a:r>
            <a:endParaRPr lang="en-US" altLang="zh-TW" dirty="0"/>
          </a:p>
          <a:p>
            <a:r>
              <a:rPr lang="en-US" altLang="zh-TW" dirty="0"/>
              <a:t>   FROM </a:t>
            </a:r>
            <a:r>
              <a:rPr lang="en-US" altLang="zh-TW" dirty="0" err="1"/>
              <a:t>emp</a:t>
            </a:r>
            <a:endParaRPr lang="en-US" altLang="zh-TW" dirty="0"/>
          </a:p>
          <a:p>
            <a:r>
              <a:rPr lang="en-US" altLang="zh-TW" dirty="0"/>
              <a:t>   WHERE </a:t>
            </a:r>
            <a:r>
              <a:rPr lang="en-US" altLang="zh-TW" dirty="0" err="1"/>
              <a:t>ename</a:t>
            </a:r>
            <a:r>
              <a:rPr lang="en-US" altLang="zh-TW" dirty="0"/>
              <a:t>=‘TOM’);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="" xmlns:a16="http://schemas.microsoft.com/office/drawing/2014/main" id="{13EE06F7-EF6B-4E75-901E-C0FD31A6BFE3}"/>
              </a:ext>
            </a:extLst>
          </p:cNvPr>
          <p:cNvSpPr txBox="1"/>
          <p:nvPr/>
        </p:nvSpPr>
        <p:spPr>
          <a:xfrm>
            <a:off x="724596" y="43963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EMP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="" xmlns:a16="http://schemas.microsoft.com/office/drawing/2014/main" id="{F9CA4296-A825-4222-BC92-7CB32B9D76A7}"/>
              </a:ext>
            </a:extLst>
          </p:cNvPr>
          <p:cNvSpPr txBox="1"/>
          <p:nvPr/>
        </p:nvSpPr>
        <p:spPr>
          <a:xfrm>
            <a:off x="6692042" y="5459542"/>
            <a:ext cx="28365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① ( SELECT </a:t>
            </a:r>
            <a:r>
              <a:rPr lang="en-US" altLang="zh-TW" dirty="0" err="1"/>
              <a:t>sal</a:t>
            </a:r>
            <a:endParaRPr lang="en-US" altLang="zh-TW" dirty="0"/>
          </a:p>
          <a:p>
            <a:r>
              <a:rPr lang="en-US" altLang="zh-TW" dirty="0"/>
              <a:t>        FROM </a:t>
            </a:r>
            <a:r>
              <a:rPr lang="en-US" altLang="zh-TW" dirty="0" err="1"/>
              <a:t>emp</a:t>
            </a:r>
            <a:endParaRPr lang="en-US" altLang="zh-TW" dirty="0"/>
          </a:p>
          <a:p>
            <a:r>
              <a:rPr lang="en-US" altLang="zh-TW" dirty="0"/>
              <a:t>        WHERE </a:t>
            </a:r>
            <a:r>
              <a:rPr lang="en-US" altLang="zh-TW" dirty="0" err="1"/>
              <a:t>ename</a:t>
            </a:r>
            <a:r>
              <a:rPr lang="en-US" altLang="zh-TW" dirty="0"/>
              <a:t>=‘TOM’);</a:t>
            </a:r>
            <a:endParaRPr lang="zh-TW" altLang="en-US" dirty="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="" xmlns:a16="http://schemas.microsoft.com/office/drawing/2014/main" id="{64820B1B-E073-4DA2-8EA8-AE659EC28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50226831"/>
              </p:ext>
            </p:extLst>
          </p:nvPr>
        </p:nvGraphicFramePr>
        <p:xfrm>
          <a:off x="6806930" y="3267214"/>
          <a:ext cx="5173990" cy="2767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34798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76728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613450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="" xmlns:a16="http://schemas.microsoft.com/office/drawing/2014/main" id="{7877D9A3-05EF-4A11-BF62-BA101DEC3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93887189"/>
              </p:ext>
            </p:extLst>
          </p:nvPr>
        </p:nvGraphicFramePr>
        <p:xfrm>
          <a:off x="6804585" y="4171953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="" xmlns:a16="http://schemas.microsoft.com/office/drawing/2014/main" id="{AC4246B3-310C-4191-9801-455947932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820474"/>
              </p:ext>
            </p:extLst>
          </p:nvPr>
        </p:nvGraphicFramePr>
        <p:xfrm>
          <a:off x="6804586" y="4458651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LUCY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="" xmlns:a16="http://schemas.microsoft.com/office/drawing/2014/main" id="{4F2D46E8-D9C9-4DC4-B638-045B17190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21734860"/>
              </p:ext>
            </p:extLst>
          </p:nvPr>
        </p:nvGraphicFramePr>
        <p:xfrm>
          <a:off x="6816311" y="4740576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="" xmlns:a16="http://schemas.microsoft.com/office/drawing/2014/main" id="{C9FC95C1-9147-4D23-AE8E-0CAEE4B3B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89703122"/>
              </p:ext>
            </p:extLst>
          </p:nvPr>
        </p:nvGraphicFramePr>
        <p:xfrm>
          <a:off x="6804584" y="5033652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="" xmlns:a16="http://schemas.microsoft.com/office/drawing/2014/main" id="{23B76472-63AC-483B-B248-308ADF751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56423041"/>
              </p:ext>
            </p:extLst>
          </p:nvPr>
        </p:nvGraphicFramePr>
        <p:xfrm>
          <a:off x="6813563" y="3565393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53008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3720261"/>
                  </a:ext>
                </a:extLst>
              </a:tr>
            </a:tbl>
          </a:graphicData>
        </a:graphic>
      </p:graphicFrame>
      <p:sp>
        <p:nvSpPr>
          <p:cNvPr id="35" name="箭號: 向上 34">
            <a:extLst>
              <a:ext uri="{FF2B5EF4-FFF2-40B4-BE49-F238E27FC236}">
                <a16:creationId xmlns="" xmlns:a16="http://schemas.microsoft.com/office/drawing/2014/main" id="{F659734A-644E-4A3C-8644-2B502B110054}"/>
              </a:ext>
            </a:extLst>
          </p:cNvPr>
          <p:cNvSpPr/>
          <p:nvPr/>
        </p:nvSpPr>
        <p:spPr>
          <a:xfrm>
            <a:off x="10048201" y="2068896"/>
            <a:ext cx="484632" cy="893915"/>
          </a:xfrm>
          <a:prstGeom prst="upArrow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="" xmlns:a16="http://schemas.microsoft.com/office/drawing/2014/main" id="{4F87244B-FA66-4844-890B-630AAF54FD73}"/>
              </a:ext>
            </a:extLst>
          </p:cNvPr>
          <p:cNvSpPr txBox="1"/>
          <p:nvPr/>
        </p:nvSpPr>
        <p:spPr>
          <a:xfrm>
            <a:off x="8406067" y="1007151"/>
            <a:ext cx="2603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② SELECT</a:t>
            </a:r>
            <a:r>
              <a:rPr lang="zh-TW" altLang="en-US" dirty="0"/>
              <a:t> </a:t>
            </a:r>
            <a:r>
              <a:rPr lang="en-US" altLang="zh-TW" dirty="0" err="1"/>
              <a:t>ename</a:t>
            </a:r>
            <a:r>
              <a:rPr lang="en-US" altLang="zh-TW" dirty="0"/>
              <a:t>, job, </a:t>
            </a:r>
            <a:r>
              <a:rPr lang="en-US" altLang="zh-TW" dirty="0" err="1"/>
              <a:t>sal</a:t>
            </a:r>
            <a:endParaRPr lang="en-US" altLang="zh-TW" dirty="0"/>
          </a:p>
          <a:p>
            <a:r>
              <a:rPr lang="en-US" altLang="zh-TW" dirty="0"/>
              <a:t>     FROM  </a:t>
            </a:r>
            <a:r>
              <a:rPr lang="en-US" altLang="zh-TW" dirty="0" err="1"/>
              <a:t>emp</a:t>
            </a:r>
            <a:endParaRPr lang="en-US" altLang="zh-TW" dirty="0"/>
          </a:p>
          <a:p>
            <a:r>
              <a:rPr lang="en-US" altLang="zh-TW" dirty="0"/>
              <a:t>     WHERE </a:t>
            </a:r>
            <a:r>
              <a:rPr lang="en-US" altLang="zh-TW" dirty="0" err="1"/>
              <a:t>sal</a:t>
            </a:r>
            <a:r>
              <a:rPr lang="en-US" altLang="zh-TW" dirty="0"/>
              <a:t> &gt;                ;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="" xmlns:a16="http://schemas.microsoft.com/office/drawing/2014/main" id="{3333AB89-F140-45B9-A9A8-C11D01B72AD1}"/>
              </a:ext>
            </a:extLst>
          </p:cNvPr>
          <p:cNvSpPr txBox="1"/>
          <p:nvPr/>
        </p:nvSpPr>
        <p:spPr>
          <a:xfrm>
            <a:off x="9950084" y="156114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(NULL)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="" xmlns:a16="http://schemas.microsoft.com/office/drawing/2014/main" id="{370E0A00-0A3F-47E5-94B9-1545585A0542}"/>
              </a:ext>
            </a:extLst>
          </p:cNvPr>
          <p:cNvSpPr txBox="1"/>
          <p:nvPr/>
        </p:nvSpPr>
        <p:spPr>
          <a:xfrm>
            <a:off x="6701021" y="274631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EMP</a:t>
            </a:r>
            <a:endParaRPr lang="zh-TW" altLang="en-US" dirty="0"/>
          </a:p>
        </p:txBody>
      </p:sp>
      <p:sp>
        <p:nvSpPr>
          <p:cNvPr id="42" name="箭號: 向左 41">
            <a:extLst>
              <a:ext uri="{FF2B5EF4-FFF2-40B4-BE49-F238E27FC236}">
                <a16:creationId xmlns="" xmlns:a16="http://schemas.microsoft.com/office/drawing/2014/main" id="{17FA1C49-96D5-4CEB-A35D-624A05542A57}"/>
              </a:ext>
            </a:extLst>
          </p:cNvPr>
          <p:cNvSpPr/>
          <p:nvPr/>
        </p:nvSpPr>
        <p:spPr>
          <a:xfrm>
            <a:off x="6646550" y="1172696"/>
            <a:ext cx="978408" cy="711917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3" name="表格 42">
            <a:extLst>
              <a:ext uri="{FF2B5EF4-FFF2-40B4-BE49-F238E27FC236}">
                <a16:creationId xmlns="" xmlns:a16="http://schemas.microsoft.com/office/drawing/2014/main" id="{CE043834-29A9-4EA8-8A87-B72D50196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82524309"/>
              </p:ext>
            </p:extLst>
          </p:nvPr>
        </p:nvGraphicFramePr>
        <p:xfrm>
          <a:off x="1350499" y="3483992"/>
          <a:ext cx="402975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250">
                  <a:extLst>
                    <a:ext uri="{9D8B030D-6E8A-4147-A177-3AD203B41FA5}">
                      <a16:colId xmlns="" xmlns:a16="http://schemas.microsoft.com/office/drawing/2014/main" val="3952922634"/>
                    </a:ext>
                  </a:extLst>
                </a:gridCol>
                <a:gridCol w="1343250">
                  <a:extLst>
                    <a:ext uri="{9D8B030D-6E8A-4147-A177-3AD203B41FA5}">
                      <a16:colId xmlns="" xmlns:a16="http://schemas.microsoft.com/office/drawing/2014/main" val="2077618429"/>
                    </a:ext>
                  </a:extLst>
                </a:gridCol>
                <a:gridCol w="1343250">
                  <a:extLst>
                    <a:ext uri="{9D8B030D-6E8A-4147-A177-3AD203B41FA5}">
                      <a16:colId xmlns="" xmlns:a16="http://schemas.microsoft.com/office/drawing/2014/main" val="891858373"/>
                    </a:ext>
                  </a:extLst>
                </a:gridCol>
              </a:tblGrid>
              <a:tr h="270599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Sal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3727856"/>
                  </a:ext>
                </a:extLst>
              </a:tr>
            </a:tbl>
          </a:graphicData>
        </a:graphic>
      </p:graphicFrame>
      <p:sp>
        <p:nvSpPr>
          <p:cNvPr id="44" name="箭號: 向下 43">
            <a:extLst>
              <a:ext uri="{FF2B5EF4-FFF2-40B4-BE49-F238E27FC236}">
                <a16:creationId xmlns="" xmlns:a16="http://schemas.microsoft.com/office/drawing/2014/main" id="{F08C3BA8-8178-4E2C-B3EB-EDCD727E3756}"/>
              </a:ext>
            </a:extLst>
          </p:cNvPr>
          <p:cNvSpPr/>
          <p:nvPr/>
        </p:nvSpPr>
        <p:spPr>
          <a:xfrm>
            <a:off x="2672861" y="2976664"/>
            <a:ext cx="1237957" cy="4353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="" xmlns:a16="http://schemas.microsoft.com/office/drawing/2014/main" id="{5ADFBA3E-EAEE-45C8-AD46-EDA8129E4BEA}"/>
              </a:ext>
            </a:extLst>
          </p:cNvPr>
          <p:cNvSpPr txBox="1"/>
          <p:nvPr/>
        </p:nvSpPr>
        <p:spPr>
          <a:xfrm>
            <a:off x="4696113" y="187849"/>
            <a:ext cx="3961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Self-contained subqueries</a:t>
            </a:r>
            <a:endParaRPr lang="zh-TW" altLang="en-US" sz="2800" dirty="0"/>
          </a:p>
        </p:txBody>
      </p:sp>
      <p:sp>
        <p:nvSpPr>
          <p:cNvPr id="46" name="文字方塊 45">
            <a:extLst>
              <a:ext uri="{FF2B5EF4-FFF2-40B4-BE49-F238E27FC236}">
                <a16:creationId xmlns="" xmlns:a16="http://schemas.microsoft.com/office/drawing/2014/main" id="{A7049F30-32FA-4D8A-85A3-F1F280CC46C1}"/>
              </a:ext>
            </a:extLst>
          </p:cNvPr>
          <p:cNvSpPr txBox="1"/>
          <p:nvPr/>
        </p:nvSpPr>
        <p:spPr>
          <a:xfrm>
            <a:off x="809274" y="4679748"/>
            <a:ext cx="129830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Main Query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="" xmlns:a16="http://schemas.microsoft.com/office/drawing/2014/main" id="{6BFEE3AE-1AC2-45E4-88A7-4A2BE73D892A}"/>
              </a:ext>
            </a:extLst>
          </p:cNvPr>
          <p:cNvSpPr txBox="1"/>
          <p:nvPr/>
        </p:nvSpPr>
        <p:spPr>
          <a:xfrm>
            <a:off x="3598399" y="5731466"/>
            <a:ext cx="114922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Sub-query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="" xmlns:a16="http://schemas.microsoft.com/office/drawing/2014/main" id="{DFBC7A24-5F00-4668-8300-CE3339AD8ACC}"/>
              </a:ext>
            </a:extLst>
          </p:cNvPr>
          <p:cNvSpPr txBox="1"/>
          <p:nvPr/>
        </p:nvSpPr>
        <p:spPr>
          <a:xfrm>
            <a:off x="8232198" y="2601084"/>
            <a:ext cx="180427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No Record Found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9083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EEBF6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5" grpId="0"/>
      <p:bldP spid="35" grpId="0" animBg="1"/>
      <p:bldP spid="36" grpId="0"/>
      <p:bldP spid="37" grpId="0"/>
      <p:bldP spid="39" grpId="0"/>
      <p:bldP spid="42" grpId="0" animBg="1"/>
      <p:bldP spid="44" grpId="0" animBg="1"/>
      <p:bldP spid="46" grpId="0" animBg="1"/>
      <p:bldP spid="4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58BF0715-15B2-4005-AB73-A4DF4D72E320}"/>
              </a:ext>
            </a:extLst>
          </p:cNvPr>
          <p:cNvSpPr/>
          <p:nvPr/>
        </p:nvSpPr>
        <p:spPr>
          <a:xfrm>
            <a:off x="9830975" y="3471590"/>
            <a:ext cx="942536" cy="237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>
            <a:extLst>
              <a:ext uri="{FF2B5EF4-FFF2-40B4-BE49-F238E27FC236}">
                <a16:creationId xmlns="" xmlns:a16="http://schemas.microsoft.com/office/drawing/2014/main" id="{6C906B77-986C-4091-9086-5D7A3A4A4F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4391" y="3757143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03CA2D09-DCF2-417B-92A7-547C0BB3E306}"/>
              </a:ext>
            </a:extLst>
          </p:cNvPr>
          <p:cNvSpPr/>
          <p:nvPr/>
        </p:nvSpPr>
        <p:spPr>
          <a:xfrm>
            <a:off x="9805187" y="4036649"/>
            <a:ext cx="942536" cy="237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="" xmlns:a16="http://schemas.microsoft.com/office/drawing/2014/main" id="{D045A836-F382-4B67-A362-E1E2EEE83D81}"/>
              </a:ext>
            </a:extLst>
          </p:cNvPr>
          <p:cNvSpPr txBox="1"/>
          <p:nvPr/>
        </p:nvSpPr>
        <p:spPr>
          <a:xfrm>
            <a:off x="715617" y="5049078"/>
            <a:ext cx="2319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SELECT</a:t>
            </a:r>
            <a:r>
              <a:rPr lang="zh-TW" altLang="en-US" dirty="0"/>
              <a:t> </a:t>
            </a:r>
            <a:r>
              <a:rPr lang="en-US" altLang="zh-TW" dirty="0" err="1"/>
              <a:t>ename</a:t>
            </a:r>
            <a:r>
              <a:rPr lang="en-US" altLang="zh-TW" dirty="0"/>
              <a:t>, job, </a:t>
            </a:r>
            <a:r>
              <a:rPr lang="en-US" altLang="zh-TW" dirty="0" err="1"/>
              <a:t>sal</a:t>
            </a:r>
            <a:endParaRPr lang="en-US" altLang="zh-TW" dirty="0"/>
          </a:p>
          <a:p>
            <a:r>
              <a:rPr lang="en-US" altLang="zh-TW" dirty="0"/>
              <a:t>FROM  </a:t>
            </a:r>
            <a:r>
              <a:rPr lang="en-US" altLang="zh-TW" dirty="0" err="1"/>
              <a:t>emp</a:t>
            </a:r>
            <a:endParaRPr lang="en-US" altLang="zh-TW" dirty="0"/>
          </a:p>
          <a:p>
            <a:r>
              <a:rPr lang="en-US" altLang="zh-TW" dirty="0"/>
              <a:t>WHERE </a:t>
            </a:r>
            <a:r>
              <a:rPr lang="en-US" altLang="zh-TW" dirty="0" err="1"/>
              <a:t>sal</a:t>
            </a:r>
            <a:r>
              <a:rPr lang="en-US" altLang="zh-TW" dirty="0"/>
              <a:t> &gt;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="" xmlns:a16="http://schemas.microsoft.com/office/drawing/2014/main" id="{779E61AE-7B9C-4AB1-AB68-E491766DACCF}"/>
              </a:ext>
            </a:extLst>
          </p:cNvPr>
          <p:cNvSpPr txBox="1"/>
          <p:nvPr/>
        </p:nvSpPr>
        <p:spPr>
          <a:xfrm>
            <a:off x="2058463" y="5618922"/>
            <a:ext cx="2314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 SELECT </a:t>
            </a:r>
            <a:r>
              <a:rPr lang="en-US" altLang="zh-TW" dirty="0" err="1"/>
              <a:t>sal</a:t>
            </a:r>
            <a:endParaRPr lang="en-US" altLang="zh-TW" dirty="0"/>
          </a:p>
          <a:p>
            <a:r>
              <a:rPr lang="en-US" altLang="zh-TW" dirty="0"/>
              <a:t>   FROM </a:t>
            </a:r>
            <a:r>
              <a:rPr lang="en-US" altLang="zh-TW" dirty="0" err="1"/>
              <a:t>emp</a:t>
            </a:r>
            <a:endParaRPr lang="en-US" altLang="zh-TW" dirty="0"/>
          </a:p>
          <a:p>
            <a:r>
              <a:rPr lang="en-US" altLang="zh-TW" dirty="0"/>
              <a:t>   WHERE </a:t>
            </a:r>
            <a:r>
              <a:rPr lang="en-US" altLang="zh-TW" dirty="0" err="1"/>
              <a:t>deptno</a:t>
            </a:r>
            <a:r>
              <a:rPr lang="en-US" altLang="zh-TW" dirty="0"/>
              <a:t>=10);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="" xmlns:a16="http://schemas.microsoft.com/office/drawing/2014/main" id="{F9CA4296-A825-4222-BC92-7CB32B9D76A7}"/>
              </a:ext>
            </a:extLst>
          </p:cNvPr>
          <p:cNvSpPr txBox="1"/>
          <p:nvPr/>
        </p:nvSpPr>
        <p:spPr>
          <a:xfrm>
            <a:off x="6692042" y="5459542"/>
            <a:ext cx="2520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① ( SELECT </a:t>
            </a:r>
            <a:r>
              <a:rPr lang="en-US" altLang="zh-TW" dirty="0" err="1"/>
              <a:t>sal</a:t>
            </a:r>
            <a:endParaRPr lang="en-US" altLang="zh-TW" dirty="0"/>
          </a:p>
          <a:p>
            <a:r>
              <a:rPr lang="en-US" altLang="zh-TW" dirty="0"/>
              <a:t>        FROM </a:t>
            </a:r>
            <a:r>
              <a:rPr lang="en-US" altLang="zh-TW" dirty="0" err="1"/>
              <a:t>emp</a:t>
            </a:r>
            <a:endParaRPr lang="en-US" altLang="zh-TW" dirty="0"/>
          </a:p>
          <a:p>
            <a:r>
              <a:rPr lang="en-US" altLang="zh-TW" dirty="0"/>
              <a:t>        WHERE </a:t>
            </a:r>
            <a:r>
              <a:rPr lang="en-US" altLang="zh-TW" dirty="0" err="1"/>
              <a:t>deptno</a:t>
            </a:r>
            <a:r>
              <a:rPr lang="en-US" altLang="zh-TW" dirty="0"/>
              <a:t>=10);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00E9CE34-8EE7-458B-800A-1CD0205B4C6A}"/>
              </a:ext>
            </a:extLst>
          </p:cNvPr>
          <p:cNvSpPr/>
          <p:nvPr/>
        </p:nvSpPr>
        <p:spPr>
          <a:xfrm>
            <a:off x="6513343" y="3438106"/>
            <a:ext cx="5542671" cy="344821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7" name="表格 26">
            <a:extLst>
              <a:ext uri="{FF2B5EF4-FFF2-40B4-BE49-F238E27FC236}">
                <a16:creationId xmlns="" xmlns:a16="http://schemas.microsoft.com/office/drawing/2014/main" id="{64820B1B-E073-4DA2-8EA8-AE659EC283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4388" y="3145480"/>
          <a:ext cx="5173990" cy="2767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34798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76728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613450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="" xmlns:a16="http://schemas.microsoft.com/office/drawing/2014/main" id="{7877D9A3-05EF-4A11-BF62-BA101DEC3C1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2043" y="4050219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="" xmlns:a16="http://schemas.microsoft.com/office/drawing/2014/main" id="{AC4246B3-310C-4191-9801-4559479327A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2044" y="433691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LUCY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="" xmlns:a16="http://schemas.microsoft.com/office/drawing/2014/main" id="{4F2D46E8-D9C9-4DC4-B638-045B1719095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03769" y="4618842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="" xmlns:a16="http://schemas.microsoft.com/office/drawing/2014/main" id="{C9FC95C1-9147-4D23-AE8E-0CAEE4B3BF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2042" y="4911918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="" xmlns:a16="http://schemas.microsoft.com/office/drawing/2014/main" id="{23B76472-63AC-483B-B248-308ADF751F8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01021" y="3443659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53008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3720261"/>
                  </a:ext>
                </a:extLst>
              </a:tr>
            </a:tbl>
          </a:graphicData>
        </a:graphic>
      </p:graphicFrame>
      <p:sp>
        <p:nvSpPr>
          <p:cNvPr id="35" name="箭號: 向上 34">
            <a:extLst>
              <a:ext uri="{FF2B5EF4-FFF2-40B4-BE49-F238E27FC236}">
                <a16:creationId xmlns="" xmlns:a16="http://schemas.microsoft.com/office/drawing/2014/main" id="{F659734A-644E-4A3C-8644-2B502B110054}"/>
              </a:ext>
            </a:extLst>
          </p:cNvPr>
          <p:cNvSpPr/>
          <p:nvPr/>
        </p:nvSpPr>
        <p:spPr>
          <a:xfrm>
            <a:off x="10048201" y="2068897"/>
            <a:ext cx="484632" cy="907768"/>
          </a:xfrm>
          <a:prstGeom prst="upArrow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="" xmlns:a16="http://schemas.microsoft.com/office/drawing/2014/main" id="{4F87244B-FA66-4844-890B-630AAF54FD73}"/>
              </a:ext>
            </a:extLst>
          </p:cNvPr>
          <p:cNvSpPr txBox="1"/>
          <p:nvPr/>
        </p:nvSpPr>
        <p:spPr>
          <a:xfrm>
            <a:off x="8195058" y="1007151"/>
            <a:ext cx="3113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② SELECT</a:t>
            </a:r>
            <a:r>
              <a:rPr lang="zh-TW" altLang="en-US" dirty="0"/>
              <a:t> </a:t>
            </a:r>
            <a:r>
              <a:rPr lang="en-US" altLang="zh-TW" dirty="0" err="1"/>
              <a:t>ename</a:t>
            </a:r>
            <a:r>
              <a:rPr lang="en-US" altLang="zh-TW" dirty="0"/>
              <a:t>, job, </a:t>
            </a:r>
            <a:r>
              <a:rPr lang="en-US" altLang="zh-TW" dirty="0" err="1"/>
              <a:t>sal</a:t>
            </a:r>
            <a:endParaRPr lang="en-US" altLang="zh-TW" dirty="0"/>
          </a:p>
          <a:p>
            <a:r>
              <a:rPr lang="en-US" altLang="zh-TW" dirty="0"/>
              <a:t>     FROM  </a:t>
            </a:r>
            <a:r>
              <a:rPr lang="en-US" altLang="zh-TW" dirty="0" err="1"/>
              <a:t>emp</a:t>
            </a:r>
            <a:endParaRPr lang="en-US" altLang="zh-TW" dirty="0"/>
          </a:p>
          <a:p>
            <a:r>
              <a:rPr lang="en-US" altLang="zh-TW" dirty="0"/>
              <a:t>     WHERE </a:t>
            </a:r>
            <a:r>
              <a:rPr lang="en-US" altLang="zh-TW" dirty="0" err="1"/>
              <a:t>sal</a:t>
            </a:r>
            <a:r>
              <a:rPr lang="en-US" altLang="zh-TW" dirty="0"/>
              <a:t> &gt;                           ;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="" xmlns:a16="http://schemas.microsoft.com/office/drawing/2014/main" id="{3333AB89-F140-45B9-A9A8-C11D01B72AD1}"/>
              </a:ext>
            </a:extLst>
          </p:cNvPr>
          <p:cNvSpPr txBox="1"/>
          <p:nvPr/>
        </p:nvSpPr>
        <p:spPr>
          <a:xfrm>
            <a:off x="9739075" y="1561149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(1800, 2400)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="" xmlns:a16="http://schemas.microsoft.com/office/drawing/2014/main" id="{370E0A00-0A3F-47E5-94B9-1545585A0542}"/>
              </a:ext>
            </a:extLst>
          </p:cNvPr>
          <p:cNvSpPr txBox="1"/>
          <p:nvPr/>
        </p:nvSpPr>
        <p:spPr>
          <a:xfrm>
            <a:off x="6701021" y="274631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EMP</a:t>
            </a:r>
            <a:endParaRPr lang="zh-TW" altLang="en-US" dirty="0"/>
          </a:p>
        </p:txBody>
      </p:sp>
      <p:sp>
        <p:nvSpPr>
          <p:cNvPr id="42" name="箭號: 向左 41">
            <a:extLst>
              <a:ext uri="{FF2B5EF4-FFF2-40B4-BE49-F238E27FC236}">
                <a16:creationId xmlns="" xmlns:a16="http://schemas.microsoft.com/office/drawing/2014/main" id="{17FA1C49-96D5-4CEB-A35D-624A05542A57}"/>
              </a:ext>
            </a:extLst>
          </p:cNvPr>
          <p:cNvSpPr/>
          <p:nvPr/>
        </p:nvSpPr>
        <p:spPr>
          <a:xfrm>
            <a:off x="6646550" y="1172696"/>
            <a:ext cx="978408" cy="711917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="" xmlns:a16="http://schemas.microsoft.com/office/drawing/2014/main" id="{5ADFBA3E-EAEE-45C8-AD46-EDA8129E4BEA}"/>
              </a:ext>
            </a:extLst>
          </p:cNvPr>
          <p:cNvSpPr txBox="1"/>
          <p:nvPr/>
        </p:nvSpPr>
        <p:spPr>
          <a:xfrm>
            <a:off x="4696113" y="187849"/>
            <a:ext cx="3961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Self-contained subqueries</a:t>
            </a:r>
            <a:endParaRPr lang="zh-TW" altLang="en-US" sz="2800" dirty="0"/>
          </a:p>
        </p:txBody>
      </p:sp>
      <p:sp>
        <p:nvSpPr>
          <p:cNvPr id="46" name="文字方塊 45">
            <a:extLst>
              <a:ext uri="{FF2B5EF4-FFF2-40B4-BE49-F238E27FC236}">
                <a16:creationId xmlns="" xmlns:a16="http://schemas.microsoft.com/office/drawing/2014/main" id="{A7049F30-32FA-4D8A-85A3-F1F280CC46C1}"/>
              </a:ext>
            </a:extLst>
          </p:cNvPr>
          <p:cNvSpPr txBox="1"/>
          <p:nvPr/>
        </p:nvSpPr>
        <p:spPr>
          <a:xfrm>
            <a:off x="809274" y="4679748"/>
            <a:ext cx="129830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Main Query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="" xmlns:a16="http://schemas.microsoft.com/office/drawing/2014/main" id="{6BFEE3AE-1AC2-45E4-88A7-4A2BE73D892A}"/>
              </a:ext>
            </a:extLst>
          </p:cNvPr>
          <p:cNvSpPr txBox="1"/>
          <p:nvPr/>
        </p:nvSpPr>
        <p:spPr>
          <a:xfrm>
            <a:off x="3598399" y="5731466"/>
            <a:ext cx="114922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Sub-query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91FE38F7-05AD-479D-A3F6-07F9AEA6A64F}"/>
              </a:ext>
            </a:extLst>
          </p:cNvPr>
          <p:cNvSpPr/>
          <p:nvPr/>
        </p:nvSpPr>
        <p:spPr>
          <a:xfrm>
            <a:off x="6539131" y="3984410"/>
            <a:ext cx="5542671" cy="344821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="" xmlns:a16="http://schemas.microsoft.com/office/drawing/2014/main" id="{946ABAAA-944C-4B35-A7D1-4ED8AC9B75E2}"/>
              </a:ext>
            </a:extLst>
          </p:cNvPr>
          <p:cNvSpPr txBox="1"/>
          <p:nvPr/>
        </p:nvSpPr>
        <p:spPr>
          <a:xfrm>
            <a:off x="809274" y="1246220"/>
            <a:ext cx="5081423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子查詢傳回不只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個值。這種狀況在子查詢之後有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!=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&lt;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&lt;=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&gt;=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或是子查詢做為運算式使用時是不允許的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="" xmlns:a16="http://schemas.microsoft.com/office/drawing/2014/main" id="{A1A1713A-02A8-4779-A45F-CDD070D1811E}"/>
              </a:ext>
            </a:extLst>
          </p:cNvPr>
          <p:cNvSpPr txBox="1"/>
          <p:nvPr/>
        </p:nvSpPr>
        <p:spPr>
          <a:xfrm>
            <a:off x="7868109" y="2353314"/>
            <a:ext cx="164936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Too Many Rows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68103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EEBF6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4" grpId="0" animBg="1"/>
      <p:bldP spid="25" grpId="0"/>
      <p:bldP spid="26" grpId="0" animBg="1"/>
      <p:bldP spid="35" grpId="0" animBg="1"/>
      <p:bldP spid="36" grpId="0"/>
      <p:bldP spid="37" grpId="0"/>
      <p:bldP spid="39" grpId="0"/>
      <p:bldP spid="42" grpId="0" animBg="1"/>
      <p:bldP spid="46" grpId="0" animBg="1"/>
      <p:bldP spid="47" grpId="0" animBg="1"/>
      <p:bldP spid="40" grpId="0" animBg="1"/>
      <p:bldP spid="8" grpId="0" animBg="1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865923C7-610F-45F5-8961-89025BD9B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35436801"/>
              </p:ext>
            </p:extLst>
          </p:nvPr>
        </p:nvGraphicFramePr>
        <p:xfrm>
          <a:off x="391380" y="2081583"/>
          <a:ext cx="5294470" cy="1920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4199">
                  <a:extLst>
                    <a:ext uri="{9D8B030D-6E8A-4147-A177-3AD203B41FA5}">
                      <a16:colId xmlns="" xmlns:a16="http://schemas.microsoft.com/office/drawing/2014/main" val="2000528857"/>
                    </a:ext>
                  </a:extLst>
                </a:gridCol>
                <a:gridCol w="1343589">
                  <a:extLst>
                    <a:ext uri="{9D8B030D-6E8A-4147-A177-3AD203B41FA5}">
                      <a16:colId xmlns="" xmlns:a16="http://schemas.microsoft.com/office/drawing/2014/main" val="119410876"/>
                    </a:ext>
                  </a:extLst>
                </a:gridCol>
                <a:gridCol w="1058894">
                  <a:extLst>
                    <a:ext uri="{9D8B030D-6E8A-4147-A177-3AD203B41FA5}">
                      <a16:colId xmlns="" xmlns:a16="http://schemas.microsoft.com/office/drawing/2014/main" val="2175003285"/>
                    </a:ext>
                  </a:extLst>
                </a:gridCol>
                <a:gridCol w="1058894">
                  <a:extLst>
                    <a:ext uri="{9D8B030D-6E8A-4147-A177-3AD203B41FA5}">
                      <a16:colId xmlns="" xmlns:a16="http://schemas.microsoft.com/office/drawing/2014/main" val="459561209"/>
                    </a:ext>
                  </a:extLst>
                </a:gridCol>
                <a:gridCol w="1058894">
                  <a:extLst>
                    <a:ext uri="{9D8B030D-6E8A-4147-A177-3AD203B41FA5}">
                      <a16:colId xmlns="" xmlns:a16="http://schemas.microsoft.com/office/drawing/2014/main" val="2483918552"/>
                    </a:ext>
                  </a:extLst>
                </a:gridCol>
              </a:tblGrid>
              <a:tr h="270634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chemeClr val="tx1"/>
                          </a:solidFill>
                        </a:rPr>
                        <a:t>Empno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job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chemeClr val="tx1"/>
                          </a:solidFill>
                        </a:rPr>
                        <a:t>sal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chemeClr val="tx1"/>
                          </a:solidFill>
                        </a:rPr>
                        <a:t>deptno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94427158"/>
                  </a:ext>
                </a:extLst>
              </a:tr>
              <a:tr h="274609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9639308"/>
                  </a:ext>
                </a:extLst>
              </a:tr>
              <a:tr h="265044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17121597"/>
                  </a:ext>
                </a:extLst>
              </a:tr>
              <a:tr h="255767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7451751"/>
                  </a:ext>
                </a:extLst>
              </a:tr>
              <a:tr h="178905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LUCY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9584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05868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1634541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="" xmlns:a16="http://schemas.microsoft.com/office/drawing/2014/main" id="{C4059348-B052-462E-92CF-15DA347D904B}"/>
              </a:ext>
            </a:extLst>
          </p:cNvPr>
          <p:cNvSpPr txBox="1"/>
          <p:nvPr/>
        </p:nvSpPr>
        <p:spPr>
          <a:xfrm>
            <a:off x="548461" y="522261"/>
            <a:ext cx="1306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SELECT  *</a:t>
            </a:r>
          </a:p>
          <a:p>
            <a:r>
              <a:rPr lang="en-US" altLang="zh-TW" dirty="0"/>
              <a:t>FROM EMP;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1693B97B-1E0A-4464-A035-B277B9D352D9}"/>
              </a:ext>
            </a:extLst>
          </p:cNvPr>
          <p:cNvSpPr txBox="1"/>
          <p:nvPr/>
        </p:nvSpPr>
        <p:spPr>
          <a:xfrm>
            <a:off x="391380" y="1645915"/>
            <a:ext cx="147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 FROM EMP</a:t>
            </a:r>
            <a:endParaRPr lang="zh-TW" altLang="en-US" dirty="0"/>
          </a:p>
        </p:txBody>
      </p:sp>
      <p:sp>
        <p:nvSpPr>
          <p:cNvPr id="7" name="圓柱形 6">
            <a:extLst>
              <a:ext uri="{FF2B5EF4-FFF2-40B4-BE49-F238E27FC236}">
                <a16:creationId xmlns="" xmlns:a16="http://schemas.microsoft.com/office/drawing/2014/main" id="{AE759A93-FB10-4E5C-86F4-A54F68ECE38D}"/>
              </a:ext>
            </a:extLst>
          </p:cNvPr>
          <p:cNvSpPr/>
          <p:nvPr/>
        </p:nvSpPr>
        <p:spPr>
          <a:xfrm>
            <a:off x="759655" y="5500465"/>
            <a:ext cx="3207433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29BC6F3-80B4-46EA-8ABD-D606ABDD6D2D}"/>
              </a:ext>
            </a:extLst>
          </p:cNvPr>
          <p:cNvSpPr/>
          <p:nvPr/>
        </p:nvSpPr>
        <p:spPr>
          <a:xfrm>
            <a:off x="970669" y="6105376"/>
            <a:ext cx="661182" cy="3376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EMP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8A108377-5F01-4ABD-AE7A-E7CDDBBDFAE1}"/>
              </a:ext>
            </a:extLst>
          </p:cNvPr>
          <p:cNvSpPr/>
          <p:nvPr/>
        </p:nvSpPr>
        <p:spPr>
          <a:xfrm>
            <a:off x="1854588" y="6117096"/>
            <a:ext cx="776068" cy="3376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DEPT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1E82AEDC-DD0F-4C79-AFC0-AC04A50573A5}"/>
              </a:ext>
            </a:extLst>
          </p:cNvPr>
          <p:cNvSpPr/>
          <p:nvPr/>
        </p:nvSpPr>
        <p:spPr>
          <a:xfrm>
            <a:off x="3176949" y="6103028"/>
            <a:ext cx="661182" cy="3376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ORD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="" xmlns:a16="http://schemas.microsoft.com/office/drawing/2014/main" id="{80632488-292E-4571-A9CF-23A6026E5EB9}"/>
              </a:ext>
            </a:extLst>
          </p:cNvPr>
          <p:cNvSpPr txBox="1"/>
          <p:nvPr/>
        </p:nvSpPr>
        <p:spPr>
          <a:xfrm>
            <a:off x="2757266" y="6103028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="" xmlns:a16="http://schemas.microsoft.com/office/drawing/2014/main" id="{EC518654-BDFC-480B-90A2-362441D9986B}"/>
              </a:ext>
            </a:extLst>
          </p:cNvPr>
          <p:cNvCxnSpPr>
            <a:cxnSpLocks/>
          </p:cNvCxnSpPr>
          <p:nvPr/>
        </p:nvCxnSpPr>
        <p:spPr>
          <a:xfrm>
            <a:off x="5685850" y="2475914"/>
            <a:ext cx="1178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="" xmlns:a16="http://schemas.microsoft.com/office/drawing/2014/main" id="{BA7713FB-7FF2-4E13-8C44-54813A3A5323}"/>
              </a:ext>
            </a:extLst>
          </p:cNvPr>
          <p:cNvSpPr txBox="1"/>
          <p:nvPr/>
        </p:nvSpPr>
        <p:spPr>
          <a:xfrm>
            <a:off x="6902379" y="1674052"/>
            <a:ext cx="129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 SELECT  *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="" xmlns:a16="http://schemas.microsoft.com/office/drawing/2014/main" id="{675E6DE3-AB25-489C-B885-EE5EF7ADE35B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669434" y="2716383"/>
            <a:ext cx="1185890" cy="24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="" xmlns:a16="http://schemas.microsoft.com/office/drawing/2014/main" id="{6B4451D6-AD9A-45B2-B343-C45BBAD55265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5683502" y="3009459"/>
            <a:ext cx="1169474" cy="40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="" xmlns:a16="http://schemas.microsoft.com/office/drawing/2014/main" id="{1D6753C3-A7D7-434D-A114-0E61124A5197}"/>
              </a:ext>
            </a:extLst>
          </p:cNvPr>
          <p:cNvCxnSpPr>
            <a:cxnSpLocks/>
          </p:cNvCxnSpPr>
          <p:nvPr/>
        </p:nvCxnSpPr>
        <p:spPr>
          <a:xfrm flipV="1">
            <a:off x="5667086" y="3296157"/>
            <a:ext cx="1197616" cy="1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="" xmlns:a16="http://schemas.microsoft.com/office/drawing/2014/main" id="{AF1CB987-7DB4-45CC-9EBD-E5C1C847408A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5669434" y="3570845"/>
            <a:ext cx="1195268" cy="7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="" xmlns:a16="http://schemas.microsoft.com/office/drawing/2014/main" id="{BF407C5A-5896-43B5-A9C5-5BC12A79D11F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653018" y="3835789"/>
            <a:ext cx="1199957" cy="3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箭號: 向上 24">
            <a:extLst>
              <a:ext uri="{FF2B5EF4-FFF2-40B4-BE49-F238E27FC236}">
                <a16:creationId xmlns="" xmlns:a16="http://schemas.microsoft.com/office/drawing/2014/main" id="{D540521F-457E-479D-84D9-D3316C1B258B}"/>
              </a:ext>
            </a:extLst>
          </p:cNvPr>
          <p:cNvSpPr/>
          <p:nvPr/>
        </p:nvSpPr>
        <p:spPr>
          <a:xfrm>
            <a:off x="1147219" y="4335309"/>
            <a:ext cx="484632" cy="978408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="" xmlns:a16="http://schemas.microsoft.com/office/drawing/2014/main" id="{6ACFF40F-F96E-4B07-98CA-1F3A49B83CB5}"/>
              </a:ext>
            </a:extLst>
          </p:cNvPr>
          <p:cNvSpPr txBox="1"/>
          <p:nvPr/>
        </p:nvSpPr>
        <p:spPr>
          <a:xfrm>
            <a:off x="1347708" y="543944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預設存取的資料庫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="" xmlns:a16="http://schemas.microsoft.com/office/drawing/2014/main" id="{C0E8533C-C444-4170-BD43-3F557E566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62327994"/>
              </p:ext>
            </p:extLst>
          </p:nvPr>
        </p:nvGraphicFramePr>
        <p:xfrm>
          <a:off x="6855325" y="2016520"/>
          <a:ext cx="5154105" cy="551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76728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rgbClr val="FF0000"/>
                          </a:solidFill>
                        </a:rPr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rgbClr val="FF0000"/>
                          </a:solidFill>
                        </a:rPr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rgbClr val="FF0000"/>
                          </a:solidFill>
                        </a:rPr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rgbClr val="FF0000"/>
                          </a:solidFill>
                        </a:rPr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613450"/>
                  </a:ext>
                </a:extLst>
              </a:tr>
              <a:tr h="253008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372026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="" xmlns:a16="http://schemas.microsoft.com/office/drawing/2014/main" id="{C8E55CED-7DC1-401F-BB71-B8E3382E6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61033124"/>
              </p:ext>
            </p:extLst>
          </p:nvPr>
        </p:nvGraphicFramePr>
        <p:xfrm>
          <a:off x="6855324" y="2579223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="" xmlns:a16="http://schemas.microsoft.com/office/drawing/2014/main" id="{5D143DE4-C75A-47E4-8F69-BD0859AD6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12749304"/>
              </p:ext>
            </p:extLst>
          </p:nvPr>
        </p:nvGraphicFramePr>
        <p:xfrm>
          <a:off x="6852976" y="2872299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="" xmlns:a16="http://schemas.microsoft.com/office/drawing/2014/main" id="{2109F71F-1A17-465B-9AEA-5002AE02E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7834270"/>
              </p:ext>
            </p:extLst>
          </p:nvPr>
        </p:nvGraphicFramePr>
        <p:xfrm>
          <a:off x="6852977" y="315899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LUCY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="" xmlns:a16="http://schemas.microsoft.com/office/drawing/2014/main" id="{82F81F7A-B5E0-4895-9E6D-C539CD026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92344841"/>
              </p:ext>
            </p:extLst>
          </p:nvPr>
        </p:nvGraphicFramePr>
        <p:xfrm>
          <a:off x="6864702" y="3440922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="" xmlns:a16="http://schemas.microsoft.com/office/drawing/2014/main" id="{29BA5320-3E05-484D-8DFE-B7399F429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58871353"/>
              </p:ext>
            </p:extLst>
          </p:nvPr>
        </p:nvGraphicFramePr>
        <p:xfrm>
          <a:off x="6852975" y="3733998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295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animBg="1"/>
      <p:bldP spid="21" grpId="0" animBg="1"/>
      <p:bldP spid="22" grpId="0" animBg="1"/>
      <p:bldP spid="11" grpId="0"/>
      <p:bldP spid="24" grpId="0"/>
      <p:bldP spid="25" grpId="0" animBg="1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58BF0715-15B2-4005-AB73-A4DF4D72E320}"/>
              </a:ext>
            </a:extLst>
          </p:cNvPr>
          <p:cNvSpPr/>
          <p:nvPr/>
        </p:nvSpPr>
        <p:spPr>
          <a:xfrm>
            <a:off x="9830975" y="3471590"/>
            <a:ext cx="942536" cy="237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>
            <a:extLst>
              <a:ext uri="{FF2B5EF4-FFF2-40B4-BE49-F238E27FC236}">
                <a16:creationId xmlns="" xmlns:a16="http://schemas.microsoft.com/office/drawing/2014/main" id="{6C906B77-986C-4091-9086-5D7A3A4A4F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4391" y="3757143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03CA2D09-DCF2-417B-92A7-547C0BB3E306}"/>
              </a:ext>
            </a:extLst>
          </p:cNvPr>
          <p:cNvSpPr/>
          <p:nvPr/>
        </p:nvSpPr>
        <p:spPr>
          <a:xfrm>
            <a:off x="9805187" y="4036649"/>
            <a:ext cx="942536" cy="237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="" xmlns:a16="http://schemas.microsoft.com/office/drawing/2014/main" id="{D045A836-F382-4B67-A362-E1E2EEE83D81}"/>
              </a:ext>
            </a:extLst>
          </p:cNvPr>
          <p:cNvSpPr txBox="1"/>
          <p:nvPr/>
        </p:nvSpPr>
        <p:spPr>
          <a:xfrm>
            <a:off x="715617" y="5217894"/>
            <a:ext cx="2319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SELECT</a:t>
            </a:r>
            <a:r>
              <a:rPr lang="zh-TW" altLang="en-US" dirty="0"/>
              <a:t> </a:t>
            </a:r>
            <a:r>
              <a:rPr lang="en-US" altLang="zh-TW" dirty="0" err="1"/>
              <a:t>ename</a:t>
            </a:r>
            <a:r>
              <a:rPr lang="en-US" altLang="zh-TW" dirty="0"/>
              <a:t>, job, </a:t>
            </a:r>
            <a:r>
              <a:rPr lang="en-US" altLang="zh-TW" dirty="0" err="1"/>
              <a:t>sal</a:t>
            </a:r>
            <a:endParaRPr lang="en-US" altLang="zh-TW" dirty="0"/>
          </a:p>
          <a:p>
            <a:r>
              <a:rPr lang="en-US" altLang="zh-TW" dirty="0"/>
              <a:t>FROM  </a:t>
            </a:r>
            <a:r>
              <a:rPr lang="en-US" altLang="zh-TW" dirty="0" err="1"/>
              <a:t>emp</a:t>
            </a:r>
            <a:endParaRPr lang="en-US" altLang="zh-TW" dirty="0"/>
          </a:p>
          <a:p>
            <a:r>
              <a:rPr lang="en-US" altLang="zh-TW" dirty="0"/>
              <a:t>WHERE </a:t>
            </a:r>
            <a:r>
              <a:rPr lang="en-US" altLang="zh-TW" dirty="0" err="1"/>
              <a:t>sal</a:t>
            </a:r>
            <a:r>
              <a:rPr lang="en-US" altLang="zh-TW" dirty="0"/>
              <a:t>  =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="" xmlns:a16="http://schemas.microsoft.com/office/drawing/2014/main" id="{779E61AE-7B9C-4AB1-AB68-E491766DACCF}"/>
              </a:ext>
            </a:extLst>
          </p:cNvPr>
          <p:cNvSpPr txBox="1"/>
          <p:nvPr/>
        </p:nvSpPr>
        <p:spPr>
          <a:xfrm>
            <a:off x="2382022" y="5787738"/>
            <a:ext cx="2314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 SELECT </a:t>
            </a:r>
            <a:r>
              <a:rPr lang="en-US" altLang="zh-TW" dirty="0" err="1"/>
              <a:t>sal</a:t>
            </a:r>
            <a:endParaRPr lang="en-US" altLang="zh-TW" dirty="0"/>
          </a:p>
          <a:p>
            <a:r>
              <a:rPr lang="en-US" altLang="zh-TW" dirty="0"/>
              <a:t>   FROM </a:t>
            </a:r>
            <a:r>
              <a:rPr lang="en-US" altLang="zh-TW" dirty="0" err="1"/>
              <a:t>emp</a:t>
            </a:r>
            <a:endParaRPr lang="en-US" altLang="zh-TW" dirty="0"/>
          </a:p>
          <a:p>
            <a:r>
              <a:rPr lang="en-US" altLang="zh-TW" dirty="0"/>
              <a:t>   WHERE </a:t>
            </a:r>
            <a:r>
              <a:rPr lang="en-US" altLang="zh-TW" dirty="0" err="1"/>
              <a:t>deptno</a:t>
            </a:r>
            <a:r>
              <a:rPr lang="en-US" altLang="zh-TW" dirty="0"/>
              <a:t>=10);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="" xmlns:a16="http://schemas.microsoft.com/office/drawing/2014/main" id="{F9CA4296-A825-4222-BC92-7CB32B9D76A7}"/>
              </a:ext>
            </a:extLst>
          </p:cNvPr>
          <p:cNvSpPr txBox="1"/>
          <p:nvPr/>
        </p:nvSpPr>
        <p:spPr>
          <a:xfrm>
            <a:off x="6692042" y="5459542"/>
            <a:ext cx="2520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① ( SELECT </a:t>
            </a:r>
            <a:r>
              <a:rPr lang="en-US" altLang="zh-TW" dirty="0" err="1"/>
              <a:t>sal</a:t>
            </a:r>
            <a:endParaRPr lang="en-US" altLang="zh-TW" dirty="0"/>
          </a:p>
          <a:p>
            <a:r>
              <a:rPr lang="en-US" altLang="zh-TW" dirty="0"/>
              <a:t>        FROM </a:t>
            </a:r>
            <a:r>
              <a:rPr lang="en-US" altLang="zh-TW" dirty="0" err="1"/>
              <a:t>emp</a:t>
            </a:r>
            <a:endParaRPr lang="en-US" altLang="zh-TW" dirty="0"/>
          </a:p>
          <a:p>
            <a:r>
              <a:rPr lang="en-US" altLang="zh-TW" dirty="0"/>
              <a:t>        WHERE </a:t>
            </a:r>
            <a:r>
              <a:rPr lang="en-US" altLang="zh-TW" dirty="0" err="1"/>
              <a:t>deptno</a:t>
            </a:r>
            <a:r>
              <a:rPr lang="en-US" altLang="zh-TW" dirty="0"/>
              <a:t>=10);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00E9CE34-8EE7-458B-800A-1CD0205B4C6A}"/>
              </a:ext>
            </a:extLst>
          </p:cNvPr>
          <p:cNvSpPr/>
          <p:nvPr/>
        </p:nvSpPr>
        <p:spPr>
          <a:xfrm>
            <a:off x="6513343" y="3438106"/>
            <a:ext cx="5542671" cy="344821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7" name="表格 26">
            <a:extLst>
              <a:ext uri="{FF2B5EF4-FFF2-40B4-BE49-F238E27FC236}">
                <a16:creationId xmlns="" xmlns:a16="http://schemas.microsoft.com/office/drawing/2014/main" id="{64820B1B-E073-4DA2-8EA8-AE659EC283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4388" y="3145480"/>
          <a:ext cx="5173990" cy="2767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34798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76728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613450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="" xmlns:a16="http://schemas.microsoft.com/office/drawing/2014/main" id="{7877D9A3-05EF-4A11-BF62-BA101DEC3C1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2043" y="4050219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="" xmlns:a16="http://schemas.microsoft.com/office/drawing/2014/main" id="{AC4246B3-310C-4191-9801-4559479327A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2044" y="433691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LUCY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="" xmlns:a16="http://schemas.microsoft.com/office/drawing/2014/main" id="{4F2D46E8-D9C9-4DC4-B638-045B1719095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03769" y="4618842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="" xmlns:a16="http://schemas.microsoft.com/office/drawing/2014/main" id="{C9FC95C1-9147-4D23-AE8E-0CAEE4B3BF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2042" y="4911918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="" xmlns:a16="http://schemas.microsoft.com/office/drawing/2014/main" id="{23B76472-63AC-483B-B248-308ADF751F8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01021" y="3443659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53008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3720261"/>
                  </a:ext>
                </a:extLst>
              </a:tr>
            </a:tbl>
          </a:graphicData>
        </a:graphic>
      </p:graphicFrame>
      <p:sp>
        <p:nvSpPr>
          <p:cNvPr id="35" name="箭號: 向上 34">
            <a:extLst>
              <a:ext uri="{FF2B5EF4-FFF2-40B4-BE49-F238E27FC236}">
                <a16:creationId xmlns="" xmlns:a16="http://schemas.microsoft.com/office/drawing/2014/main" id="{F659734A-644E-4A3C-8644-2B502B110054}"/>
              </a:ext>
            </a:extLst>
          </p:cNvPr>
          <p:cNvSpPr/>
          <p:nvPr/>
        </p:nvSpPr>
        <p:spPr>
          <a:xfrm>
            <a:off x="10048201" y="2068897"/>
            <a:ext cx="484632" cy="907768"/>
          </a:xfrm>
          <a:prstGeom prst="upArrow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="" xmlns:a16="http://schemas.microsoft.com/office/drawing/2014/main" id="{4F87244B-FA66-4844-890B-630AAF54FD73}"/>
              </a:ext>
            </a:extLst>
          </p:cNvPr>
          <p:cNvSpPr txBox="1"/>
          <p:nvPr/>
        </p:nvSpPr>
        <p:spPr>
          <a:xfrm>
            <a:off x="8082514" y="1007151"/>
            <a:ext cx="31518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② SELECT</a:t>
            </a:r>
            <a:r>
              <a:rPr lang="zh-TW" altLang="en-US" dirty="0"/>
              <a:t> </a:t>
            </a:r>
            <a:r>
              <a:rPr lang="en-US" altLang="zh-TW" dirty="0" err="1"/>
              <a:t>ename</a:t>
            </a:r>
            <a:r>
              <a:rPr lang="en-US" altLang="zh-TW" dirty="0"/>
              <a:t>, job, </a:t>
            </a:r>
            <a:r>
              <a:rPr lang="en-US" altLang="zh-TW" dirty="0" err="1"/>
              <a:t>sal</a:t>
            </a:r>
            <a:endParaRPr lang="en-US" altLang="zh-TW" dirty="0"/>
          </a:p>
          <a:p>
            <a:r>
              <a:rPr lang="en-US" altLang="zh-TW" dirty="0"/>
              <a:t>     FROM  </a:t>
            </a:r>
            <a:r>
              <a:rPr lang="en-US" altLang="zh-TW" dirty="0" err="1"/>
              <a:t>emp</a:t>
            </a:r>
            <a:endParaRPr lang="en-US" altLang="zh-TW" dirty="0"/>
          </a:p>
          <a:p>
            <a:r>
              <a:rPr lang="en-US" altLang="zh-TW" dirty="0"/>
              <a:t>     WHERE </a:t>
            </a:r>
            <a:r>
              <a:rPr lang="en-US" altLang="zh-TW" dirty="0" err="1"/>
              <a:t>sal</a:t>
            </a:r>
            <a:r>
              <a:rPr lang="en-US" altLang="zh-TW" dirty="0"/>
              <a:t>  </a:t>
            </a:r>
            <a:r>
              <a:rPr lang="en-US" altLang="zh-TW" dirty="0">
                <a:solidFill>
                  <a:srgbClr val="FF0000"/>
                </a:solidFill>
              </a:rPr>
              <a:t>IN</a:t>
            </a:r>
            <a:r>
              <a:rPr lang="en-US" altLang="zh-TW" dirty="0"/>
              <a:t>                         ;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="" xmlns:a16="http://schemas.microsoft.com/office/drawing/2014/main" id="{3333AB89-F140-45B9-A9A8-C11D01B72AD1}"/>
              </a:ext>
            </a:extLst>
          </p:cNvPr>
          <p:cNvSpPr txBox="1"/>
          <p:nvPr/>
        </p:nvSpPr>
        <p:spPr>
          <a:xfrm>
            <a:off x="9739075" y="1561149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(1800, 2400)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="" xmlns:a16="http://schemas.microsoft.com/office/drawing/2014/main" id="{370E0A00-0A3F-47E5-94B9-1545585A0542}"/>
              </a:ext>
            </a:extLst>
          </p:cNvPr>
          <p:cNvSpPr txBox="1"/>
          <p:nvPr/>
        </p:nvSpPr>
        <p:spPr>
          <a:xfrm>
            <a:off x="6701021" y="274631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EMP</a:t>
            </a:r>
            <a:endParaRPr lang="zh-TW" altLang="en-US" dirty="0"/>
          </a:p>
        </p:txBody>
      </p:sp>
      <p:sp>
        <p:nvSpPr>
          <p:cNvPr id="42" name="箭號: 向左 41">
            <a:extLst>
              <a:ext uri="{FF2B5EF4-FFF2-40B4-BE49-F238E27FC236}">
                <a16:creationId xmlns="" xmlns:a16="http://schemas.microsoft.com/office/drawing/2014/main" id="{17FA1C49-96D5-4CEB-A35D-624A05542A57}"/>
              </a:ext>
            </a:extLst>
          </p:cNvPr>
          <p:cNvSpPr/>
          <p:nvPr/>
        </p:nvSpPr>
        <p:spPr>
          <a:xfrm>
            <a:off x="6646550" y="1172696"/>
            <a:ext cx="978408" cy="711917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="" xmlns:a16="http://schemas.microsoft.com/office/drawing/2014/main" id="{5ADFBA3E-EAEE-45C8-AD46-EDA8129E4BEA}"/>
              </a:ext>
            </a:extLst>
          </p:cNvPr>
          <p:cNvSpPr txBox="1"/>
          <p:nvPr/>
        </p:nvSpPr>
        <p:spPr>
          <a:xfrm>
            <a:off x="4696113" y="187849"/>
            <a:ext cx="4829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Self-contained </a:t>
            </a:r>
            <a:r>
              <a:rPr lang="en-US" altLang="zh-TW" sz="2800" dirty="0" err="1" smtClean="0"/>
              <a:t>subqueries</a:t>
            </a:r>
            <a:r>
              <a:rPr lang="en-US" altLang="zh-TW" sz="2800" dirty="0" smtClean="0"/>
              <a:t>  ( IN )</a:t>
            </a:r>
            <a:endParaRPr lang="zh-TW" altLang="en-US" sz="2800" dirty="0"/>
          </a:p>
        </p:txBody>
      </p:sp>
      <p:sp>
        <p:nvSpPr>
          <p:cNvPr id="46" name="文字方塊 45">
            <a:extLst>
              <a:ext uri="{FF2B5EF4-FFF2-40B4-BE49-F238E27FC236}">
                <a16:creationId xmlns="" xmlns:a16="http://schemas.microsoft.com/office/drawing/2014/main" id="{A7049F30-32FA-4D8A-85A3-F1F280CC46C1}"/>
              </a:ext>
            </a:extLst>
          </p:cNvPr>
          <p:cNvSpPr txBox="1"/>
          <p:nvPr/>
        </p:nvSpPr>
        <p:spPr>
          <a:xfrm>
            <a:off x="809274" y="4848564"/>
            <a:ext cx="129830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Main Query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="" xmlns:a16="http://schemas.microsoft.com/office/drawing/2014/main" id="{6BFEE3AE-1AC2-45E4-88A7-4A2BE73D892A}"/>
              </a:ext>
            </a:extLst>
          </p:cNvPr>
          <p:cNvSpPr txBox="1"/>
          <p:nvPr/>
        </p:nvSpPr>
        <p:spPr>
          <a:xfrm>
            <a:off x="3921958" y="5900282"/>
            <a:ext cx="114922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Sub-query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91FE38F7-05AD-479D-A3F6-07F9AEA6A64F}"/>
              </a:ext>
            </a:extLst>
          </p:cNvPr>
          <p:cNvSpPr/>
          <p:nvPr/>
        </p:nvSpPr>
        <p:spPr>
          <a:xfrm>
            <a:off x="6539131" y="3984410"/>
            <a:ext cx="5542671" cy="344821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="" xmlns:a16="http://schemas.microsoft.com/office/drawing/2014/main" id="{71DD77C7-DC46-42FC-97D1-2CF15EE35CC0}"/>
              </a:ext>
            </a:extLst>
          </p:cNvPr>
          <p:cNvSpPr txBox="1"/>
          <p:nvPr/>
        </p:nvSpPr>
        <p:spPr>
          <a:xfrm>
            <a:off x="1861756" y="5777971"/>
            <a:ext cx="389076" cy="3826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8" name="表格 47">
            <a:extLst>
              <a:ext uri="{FF2B5EF4-FFF2-40B4-BE49-F238E27FC236}">
                <a16:creationId xmlns="" xmlns:a16="http://schemas.microsoft.com/office/drawing/2014/main" id="{37618E30-BD6E-4551-B7B6-9C1A93625A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7963" y="895968"/>
          <a:ext cx="5173990" cy="2767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34798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76728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613450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="" xmlns:a16="http://schemas.microsoft.com/office/drawing/2014/main" id="{3AE27592-D108-4326-93DD-193AEA1249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7966" y="1507631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0" name="表格 49">
            <a:extLst>
              <a:ext uri="{FF2B5EF4-FFF2-40B4-BE49-F238E27FC236}">
                <a16:creationId xmlns="" xmlns:a16="http://schemas.microsoft.com/office/drawing/2014/main" id="{FC66DCE2-E1A5-4822-AAC6-CFD96EDD81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5618" y="180070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1" name="表格 50">
            <a:extLst>
              <a:ext uri="{FF2B5EF4-FFF2-40B4-BE49-F238E27FC236}">
                <a16:creationId xmlns="" xmlns:a16="http://schemas.microsoft.com/office/drawing/2014/main" id="{B634B25D-7EC7-4261-AAD7-4679B436F3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5619" y="2087405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LUCY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2" name="表格 51">
            <a:extLst>
              <a:ext uri="{FF2B5EF4-FFF2-40B4-BE49-F238E27FC236}">
                <a16:creationId xmlns="" xmlns:a16="http://schemas.microsoft.com/office/drawing/2014/main" id="{A4115890-A14F-4853-8523-19DC70FF36C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7344" y="2369330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3" name="表格 52">
            <a:extLst>
              <a:ext uri="{FF2B5EF4-FFF2-40B4-BE49-F238E27FC236}">
                <a16:creationId xmlns="" xmlns:a16="http://schemas.microsoft.com/office/drawing/2014/main" id="{8F7693F6-0210-4831-A53D-81EDEAE37D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5617" y="2662406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4" name="表格 53">
            <a:extLst>
              <a:ext uri="{FF2B5EF4-FFF2-40B4-BE49-F238E27FC236}">
                <a16:creationId xmlns="" xmlns:a16="http://schemas.microsoft.com/office/drawing/2014/main" id="{DD688DAD-6631-458C-BBA0-5C5399D6C7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4596" y="119414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53008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3720261"/>
                  </a:ext>
                </a:extLst>
              </a:tr>
            </a:tbl>
          </a:graphicData>
        </a:graphic>
      </p:graphicFrame>
      <p:sp>
        <p:nvSpPr>
          <p:cNvPr id="55" name="文字方塊 54">
            <a:extLst>
              <a:ext uri="{FF2B5EF4-FFF2-40B4-BE49-F238E27FC236}">
                <a16:creationId xmlns="" xmlns:a16="http://schemas.microsoft.com/office/drawing/2014/main" id="{FA01892B-BFAC-4117-A39C-65A597B7DBE5}"/>
              </a:ext>
            </a:extLst>
          </p:cNvPr>
          <p:cNvSpPr txBox="1"/>
          <p:nvPr/>
        </p:nvSpPr>
        <p:spPr>
          <a:xfrm>
            <a:off x="724596" y="43963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EMP</a:t>
            </a:r>
            <a:endParaRPr lang="zh-TW" altLang="en-US" dirty="0"/>
          </a:p>
        </p:txBody>
      </p:sp>
      <p:sp>
        <p:nvSpPr>
          <p:cNvPr id="57" name="箭號: 向下 56">
            <a:extLst>
              <a:ext uri="{FF2B5EF4-FFF2-40B4-BE49-F238E27FC236}">
                <a16:creationId xmlns="" xmlns:a16="http://schemas.microsoft.com/office/drawing/2014/main" id="{0FF87C9E-E9BC-400B-81B4-EEE96AD5FF68}"/>
              </a:ext>
            </a:extLst>
          </p:cNvPr>
          <p:cNvSpPr/>
          <p:nvPr/>
        </p:nvSpPr>
        <p:spPr>
          <a:xfrm>
            <a:off x="2672861" y="2976664"/>
            <a:ext cx="1237957" cy="401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1" name="表格 40">
            <a:extLst>
              <a:ext uri="{FF2B5EF4-FFF2-40B4-BE49-F238E27FC236}">
                <a16:creationId xmlns="" xmlns:a16="http://schemas.microsoft.com/office/drawing/2014/main" id="{3840529F-A695-4F20-85F6-A9F2704BC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87822545"/>
              </p:ext>
            </p:extLst>
          </p:nvPr>
        </p:nvGraphicFramePr>
        <p:xfrm>
          <a:off x="1350499" y="3399584"/>
          <a:ext cx="402975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250">
                  <a:extLst>
                    <a:ext uri="{9D8B030D-6E8A-4147-A177-3AD203B41FA5}">
                      <a16:colId xmlns="" xmlns:a16="http://schemas.microsoft.com/office/drawing/2014/main" val="3952922634"/>
                    </a:ext>
                  </a:extLst>
                </a:gridCol>
                <a:gridCol w="1343250">
                  <a:extLst>
                    <a:ext uri="{9D8B030D-6E8A-4147-A177-3AD203B41FA5}">
                      <a16:colId xmlns="" xmlns:a16="http://schemas.microsoft.com/office/drawing/2014/main" val="2077618429"/>
                    </a:ext>
                  </a:extLst>
                </a:gridCol>
                <a:gridCol w="1343250">
                  <a:extLst>
                    <a:ext uri="{9D8B030D-6E8A-4147-A177-3AD203B41FA5}">
                      <a16:colId xmlns="" xmlns:a16="http://schemas.microsoft.com/office/drawing/2014/main" val="891858373"/>
                    </a:ext>
                  </a:extLst>
                </a:gridCol>
              </a:tblGrid>
              <a:tr h="270599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Sal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3727856"/>
                  </a:ext>
                </a:extLst>
              </a:tr>
              <a:tr h="270599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JACK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SALESMAN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1800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79413762"/>
                  </a:ext>
                </a:extLst>
              </a:tr>
              <a:tr h="270599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PETER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MANAGER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2400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0423404"/>
                  </a:ext>
                </a:extLst>
              </a:tr>
              <a:tr h="270599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LUCY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CLERK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1800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23258400"/>
                  </a:ext>
                </a:extLst>
              </a:tr>
              <a:tr h="270599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KEN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SALESMAN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2400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2632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054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4" grpId="0" animBg="1"/>
      <p:bldP spid="25" grpId="0"/>
      <p:bldP spid="26" grpId="0" animBg="1"/>
      <p:bldP spid="35" grpId="0" animBg="1"/>
      <p:bldP spid="36" grpId="0"/>
      <p:bldP spid="37" grpId="0"/>
      <p:bldP spid="39" grpId="0"/>
      <p:bldP spid="42" grpId="0" animBg="1"/>
      <p:bldP spid="40" grpId="0" animBg="1"/>
      <p:bldP spid="9" grpId="0" animBg="1"/>
      <p:bldP spid="55" grpId="0"/>
      <p:bldP spid="5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58BF0715-15B2-4005-AB73-A4DF4D72E320}"/>
              </a:ext>
            </a:extLst>
          </p:cNvPr>
          <p:cNvSpPr/>
          <p:nvPr/>
        </p:nvSpPr>
        <p:spPr>
          <a:xfrm>
            <a:off x="9830975" y="3471590"/>
            <a:ext cx="942536" cy="237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>
            <a:extLst>
              <a:ext uri="{FF2B5EF4-FFF2-40B4-BE49-F238E27FC236}">
                <a16:creationId xmlns="" xmlns:a16="http://schemas.microsoft.com/office/drawing/2014/main" id="{6C906B77-986C-4091-9086-5D7A3A4A4F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4391" y="3757143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03CA2D09-DCF2-417B-92A7-547C0BB3E306}"/>
              </a:ext>
            </a:extLst>
          </p:cNvPr>
          <p:cNvSpPr/>
          <p:nvPr/>
        </p:nvSpPr>
        <p:spPr>
          <a:xfrm>
            <a:off x="9805187" y="4036649"/>
            <a:ext cx="942536" cy="237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="" xmlns:a16="http://schemas.microsoft.com/office/drawing/2014/main" id="{D045A836-F382-4B67-A362-E1E2EEE83D81}"/>
              </a:ext>
            </a:extLst>
          </p:cNvPr>
          <p:cNvSpPr txBox="1"/>
          <p:nvPr/>
        </p:nvSpPr>
        <p:spPr>
          <a:xfrm>
            <a:off x="715617" y="5049078"/>
            <a:ext cx="2319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SELECT</a:t>
            </a:r>
            <a:r>
              <a:rPr lang="zh-TW" altLang="en-US" dirty="0"/>
              <a:t> </a:t>
            </a:r>
            <a:r>
              <a:rPr lang="en-US" altLang="zh-TW" dirty="0" err="1"/>
              <a:t>ename</a:t>
            </a:r>
            <a:r>
              <a:rPr lang="en-US" altLang="zh-TW" dirty="0"/>
              <a:t>, job, </a:t>
            </a:r>
            <a:r>
              <a:rPr lang="en-US" altLang="zh-TW" dirty="0" err="1"/>
              <a:t>sal</a:t>
            </a:r>
            <a:endParaRPr lang="en-US" altLang="zh-TW" dirty="0"/>
          </a:p>
          <a:p>
            <a:r>
              <a:rPr lang="en-US" altLang="zh-TW" dirty="0"/>
              <a:t>FROM  </a:t>
            </a:r>
            <a:r>
              <a:rPr lang="en-US" altLang="zh-TW" dirty="0" err="1"/>
              <a:t>emp</a:t>
            </a:r>
            <a:endParaRPr lang="en-US" altLang="zh-TW" dirty="0"/>
          </a:p>
          <a:p>
            <a:r>
              <a:rPr lang="en-US" altLang="zh-TW" dirty="0"/>
              <a:t>WHERE </a:t>
            </a:r>
            <a:r>
              <a:rPr lang="en-US" altLang="zh-TW" dirty="0" err="1"/>
              <a:t>sal</a:t>
            </a:r>
            <a:r>
              <a:rPr lang="en-US" altLang="zh-TW" dirty="0"/>
              <a:t>  &gt;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="" xmlns:a16="http://schemas.microsoft.com/office/drawing/2014/main" id="{779E61AE-7B9C-4AB1-AB68-E491766DACCF}"/>
              </a:ext>
            </a:extLst>
          </p:cNvPr>
          <p:cNvSpPr txBox="1"/>
          <p:nvPr/>
        </p:nvSpPr>
        <p:spPr>
          <a:xfrm>
            <a:off x="2480498" y="5618922"/>
            <a:ext cx="2314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 SELECT </a:t>
            </a:r>
            <a:r>
              <a:rPr lang="en-US" altLang="zh-TW" dirty="0" err="1"/>
              <a:t>sal</a:t>
            </a:r>
            <a:endParaRPr lang="en-US" altLang="zh-TW" dirty="0"/>
          </a:p>
          <a:p>
            <a:r>
              <a:rPr lang="en-US" altLang="zh-TW" dirty="0"/>
              <a:t>   FROM </a:t>
            </a:r>
            <a:r>
              <a:rPr lang="en-US" altLang="zh-TW" dirty="0" err="1"/>
              <a:t>emp</a:t>
            </a:r>
            <a:endParaRPr lang="en-US" altLang="zh-TW" dirty="0"/>
          </a:p>
          <a:p>
            <a:r>
              <a:rPr lang="en-US" altLang="zh-TW" dirty="0"/>
              <a:t>   WHERE </a:t>
            </a:r>
            <a:r>
              <a:rPr lang="en-US" altLang="zh-TW" dirty="0" err="1"/>
              <a:t>deptno</a:t>
            </a:r>
            <a:r>
              <a:rPr lang="en-US" altLang="zh-TW" dirty="0"/>
              <a:t>=10);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="" xmlns:a16="http://schemas.microsoft.com/office/drawing/2014/main" id="{F9CA4296-A825-4222-BC92-7CB32B9D76A7}"/>
              </a:ext>
            </a:extLst>
          </p:cNvPr>
          <p:cNvSpPr txBox="1"/>
          <p:nvPr/>
        </p:nvSpPr>
        <p:spPr>
          <a:xfrm>
            <a:off x="6692042" y="5459542"/>
            <a:ext cx="2520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① ( SELECT </a:t>
            </a:r>
            <a:r>
              <a:rPr lang="en-US" altLang="zh-TW" dirty="0" err="1"/>
              <a:t>sal</a:t>
            </a:r>
            <a:endParaRPr lang="en-US" altLang="zh-TW" dirty="0"/>
          </a:p>
          <a:p>
            <a:r>
              <a:rPr lang="en-US" altLang="zh-TW" dirty="0"/>
              <a:t>        FROM </a:t>
            </a:r>
            <a:r>
              <a:rPr lang="en-US" altLang="zh-TW" dirty="0" err="1"/>
              <a:t>emp</a:t>
            </a:r>
            <a:endParaRPr lang="en-US" altLang="zh-TW" dirty="0"/>
          </a:p>
          <a:p>
            <a:r>
              <a:rPr lang="en-US" altLang="zh-TW" dirty="0"/>
              <a:t>        WHERE </a:t>
            </a:r>
            <a:r>
              <a:rPr lang="en-US" altLang="zh-TW" dirty="0" err="1"/>
              <a:t>deptno</a:t>
            </a:r>
            <a:r>
              <a:rPr lang="en-US" altLang="zh-TW" dirty="0"/>
              <a:t>=10);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00E9CE34-8EE7-458B-800A-1CD0205B4C6A}"/>
              </a:ext>
            </a:extLst>
          </p:cNvPr>
          <p:cNvSpPr/>
          <p:nvPr/>
        </p:nvSpPr>
        <p:spPr>
          <a:xfrm>
            <a:off x="6513343" y="3438106"/>
            <a:ext cx="5542671" cy="344821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7" name="表格 26">
            <a:extLst>
              <a:ext uri="{FF2B5EF4-FFF2-40B4-BE49-F238E27FC236}">
                <a16:creationId xmlns="" xmlns:a16="http://schemas.microsoft.com/office/drawing/2014/main" id="{64820B1B-E073-4DA2-8EA8-AE659EC283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4388" y="3145480"/>
          <a:ext cx="5173990" cy="2767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34798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76728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613450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="" xmlns:a16="http://schemas.microsoft.com/office/drawing/2014/main" id="{7877D9A3-05EF-4A11-BF62-BA101DEC3C1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2043" y="4050219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="" xmlns:a16="http://schemas.microsoft.com/office/drawing/2014/main" id="{AC4246B3-310C-4191-9801-4559479327A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2044" y="433691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LUCY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="" xmlns:a16="http://schemas.microsoft.com/office/drawing/2014/main" id="{4F2D46E8-D9C9-4DC4-B638-045B1719095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03769" y="4618842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="" xmlns:a16="http://schemas.microsoft.com/office/drawing/2014/main" id="{C9FC95C1-9147-4D23-AE8E-0CAEE4B3BF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2042" y="4911918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="" xmlns:a16="http://schemas.microsoft.com/office/drawing/2014/main" id="{23B76472-63AC-483B-B248-308ADF751F8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01021" y="3443659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53008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3720261"/>
                  </a:ext>
                </a:extLst>
              </a:tr>
            </a:tbl>
          </a:graphicData>
        </a:graphic>
      </p:graphicFrame>
      <p:sp>
        <p:nvSpPr>
          <p:cNvPr id="35" name="箭號: 向上 34">
            <a:extLst>
              <a:ext uri="{FF2B5EF4-FFF2-40B4-BE49-F238E27FC236}">
                <a16:creationId xmlns="" xmlns:a16="http://schemas.microsoft.com/office/drawing/2014/main" id="{F659734A-644E-4A3C-8644-2B502B110054}"/>
              </a:ext>
            </a:extLst>
          </p:cNvPr>
          <p:cNvSpPr/>
          <p:nvPr/>
        </p:nvSpPr>
        <p:spPr>
          <a:xfrm>
            <a:off x="10048201" y="2068897"/>
            <a:ext cx="484632" cy="907768"/>
          </a:xfrm>
          <a:prstGeom prst="upArrow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="" xmlns:a16="http://schemas.microsoft.com/office/drawing/2014/main" id="{4F87244B-FA66-4844-890B-630AAF54FD73}"/>
              </a:ext>
            </a:extLst>
          </p:cNvPr>
          <p:cNvSpPr txBox="1"/>
          <p:nvPr/>
        </p:nvSpPr>
        <p:spPr>
          <a:xfrm>
            <a:off x="7843358" y="1007151"/>
            <a:ext cx="3389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② SELECT</a:t>
            </a:r>
            <a:r>
              <a:rPr lang="zh-TW" altLang="en-US" dirty="0"/>
              <a:t> </a:t>
            </a:r>
            <a:r>
              <a:rPr lang="en-US" altLang="zh-TW" dirty="0" err="1"/>
              <a:t>ename</a:t>
            </a:r>
            <a:r>
              <a:rPr lang="en-US" altLang="zh-TW" dirty="0"/>
              <a:t>, job, </a:t>
            </a:r>
            <a:r>
              <a:rPr lang="en-US" altLang="zh-TW" dirty="0" err="1"/>
              <a:t>sal</a:t>
            </a:r>
            <a:endParaRPr lang="en-US" altLang="zh-TW" dirty="0"/>
          </a:p>
          <a:p>
            <a:r>
              <a:rPr lang="en-US" altLang="zh-TW" dirty="0"/>
              <a:t>     FROM  </a:t>
            </a:r>
            <a:r>
              <a:rPr lang="en-US" altLang="zh-TW" dirty="0" err="1"/>
              <a:t>emp</a:t>
            </a:r>
            <a:endParaRPr lang="en-US" altLang="zh-TW" dirty="0"/>
          </a:p>
          <a:p>
            <a:r>
              <a:rPr lang="en-US" altLang="zh-TW" dirty="0"/>
              <a:t>     WHERE </a:t>
            </a:r>
            <a:r>
              <a:rPr lang="en-US" altLang="zh-TW" dirty="0" err="1"/>
              <a:t>sal</a:t>
            </a:r>
            <a:r>
              <a:rPr lang="en-US" altLang="zh-TW" dirty="0"/>
              <a:t> &gt; ALL                         ;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="" xmlns:a16="http://schemas.microsoft.com/office/drawing/2014/main" id="{3333AB89-F140-45B9-A9A8-C11D01B72AD1}"/>
              </a:ext>
            </a:extLst>
          </p:cNvPr>
          <p:cNvSpPr txBox="1"/>
          <p:nvPr/>
        </p:nvSpPr>
        <p:spPr>
          <a:xfrm>
            <a:off x="9739075" y="1561149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(1800, 2400)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="" xmlns:a16="http://schemas.microsoft.com/office/drawing/2014/main" id="{370E0A00-0A3F-47E5-94B9-1545585A0542}"/>
              </a:ext>
            </a:extLst>
          </p:cNvPr>
          <p:cNvSpPr txBox="1"/>
          <p:nvPr/>
        </p:nvSpPr>
        <p:spPr>
          <a:xfrm>
            <a:off x="6701021" y="274631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EMP</a:t>
            </a:r>
            <a:endParaRPr lang="zh-TW" altLang="en-US" dirty="0"/>
          </a:p>
        </p:txBody>
      </p:sp>
      <p:sp>
        <p:nvSpPr>
          <p:cNvPr id="42" name="箭號: 向左 41">
            <a:extLst>
              <a:ext uri="{FF2B5EF4-FFF2-40B4-BE49-F238E27FC236}">
                <a16:creationId xmlns="" xmlns:a16="http://schemas.microsoft.com/office/drawing/2014/main" id="{17FA1C49-96D5-4CEB-A35D-624A05542A57}"/>
              </a:ext>
            </a:extLst>
          </p:cNvPr>
          <p:cNvSpPr/>
          <p:nvPr/>
        </p:nvSpPr>
        <p:spPr>
          <a:xfrm>
            <a:off x="6646550" y="1172696"/>
            <a:ext cx="978408" cy="711917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="" xmlns:a16="http://schemas.microsoft.com/office/drawing/2014/main" id="{5ADFBA3E-EAEE-45C8-AD46-EDA8129E4BEA}"/>
              </a:ext>
            </a:extLst>
          </p:cNvPr>
          <p:cNvSpPr txBox="1"/>
          <p:nvPr/>
        </p:nvSpPr>
        <p:spPr>
          <a:xfrm>
            <a:off x="4696113" y="187849"/>
            <a:ext cx="5196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Self-contained </a:t>
            </a:r>
            <a:r>
              <a:rPr lang="en-US" altLang="zh-TW" sz="2800" dirty="0" err="1" smtClean="0"/>
              <a:t>subqueries</a:t>
            </a:r>
            <a:r>
              <a:rPr lang="en-US" altLang="zh-TW" sz="2800" dirty="0" smtClean="0"/>
              <a:t> ( &gt; ALL )</a:t>
            </a:r>
            <a:endParaRPr lang="zh-TW" altLang="en-US" sz="2800" dirty="0"/>
          </a:p>
        </p:txBody>
      </p:sp>
      <p:sp>
        <p:nvSpPr>
          <p:cNvPr id="46" name="文字方塊 45">
            <a:extLst>
              <a:ext uri="{FF2B5EF4-FFF2-40B4-BE49-F238E27FC236}">
                <a16:creationId xmlns="" xmlns:a16="http://schemas.microsoft.com/office/drawing/2014/main" id="{A7049F30-32FA-4D8A-85A3-F1F280CC46C1}"/>
              </a:ext>
            </a:extLst>
          </p:cNvPr>
          <p:cNvSpPr txBox="1"/>
          <p:nvPr/>
        </p:nvSpPr>
        <p:spPr>
          <a:xfrm>
            <a:off x="809274" y="4679748"/>
            <a:ext cx="129830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Main Query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="" xmlns:a16="http://schemas.microsoft.com/office/drawing/2014/main" id="{6BFEE3AE-1AC2-45E4-88A7-4A2BE73D892A}"/>
              </a:ext>
            </a:extLst>
          </p:cNvPr>
          <p:cNvSpPr txBox="1"/>
          <p:nvPr/>
        </p:nvSpPr>
        <p:spPr>
          <a:xfrm>
            <a:off x="4020434" y="5731466"/>
            <a:ext cx="114922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Sub-query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91FE38F7-05AD-479D-A3F6-07F9AEA6A64F}"/>
              </a:ext>
            </a:extLst>
          </p:cNvPr>
          <p:cNvSpPr/>
          <p:nvPr/>
        </p:nvSpPr>
        <p:spPr>
          <a:xfrm>
            <a:off x="6539131" y="3984410"/>
            <a:ext cx="5542671" cy="344821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="" xmlns:a16="http://schemas.microsoft.com/office/drawing/2014/main" id="{71DD77C7-DC46-42FC-97D1-2CF15EE35CC0}"/>
              </a:ext>
            </a:extLst>
          </p:cNvPr>
          <p:cNvSpPr txBox="1"/>
          <p:nvPr/>
        </p:nvSpPr>
        <p:spPr>
          <a:xfrm>
            <a:off x="1871004" y="5589783"/>
            <a:ext cx="62704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altLang="zh-TW" dirty="0"/>
              <a:t>&gt;ALL</a:t>
            </a:r>
            <a:endParaRPr lang="zh-TW" altLang="en-US" dirty="0"/>
          </a:p>
        </p:txBody>
      </p:sp>
      <p:graphicFrame>
        <p:nvGraphicFramePr>
          <p:cNvPr id="48" name="表格 47">
            <a:extLst>
              <a:ext uri="{FF2B5EF4-FFF2-40B4-BE49-F238E27FC236}">
                <a16:creationId xmlns="" xmlns:a16="http://schemas.microsoft.com/office/drawing/2014/main" id="{37618E30-BD6E-4551-B7B6-9C1A93625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80917093"/>
              </p:ext>
            </p:extLst>
          </p:nvPr>
        </p:nvGraphicFramePr>
        <p:xfrm>
          <a:off x="717963" y="895968"/>
          <a:ext cx="5173990" cy="2767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34798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76728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613450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="" xmlns:a16="http://schemas.microsoft.com/office/drawing/2014/main" id="{3AE27592-D108-4326-93DD-193AEA124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54983098"/>
              </p:ext>
            </p:extLst>
          </p:nvPr>
        </p:nvGraphicFramePr>
        <p:xfrm>
          <a:off x="717966" y="1507631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0" name="表格 49">
            <a:extLst>
              <a:ext uri="{FF2B5EF4-FFF2-40B4-BE49-F238E27FC236}">
                <a16:creationId xmlns="" xmlns:a16="http://schemas.microsoft.com/office/drawing/2014/main" id="{FC66DCE2-E1A5-4822-AAC6-CFD96EDD8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99312511"/>
              </p:ext>
            </p:extLst>
          </p:nvPr>
        </p:nvGraphicFramePr>
        <p:xfrm>
          <a:off x="715618" y="180070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1" name="表格 50">
            <a:extLst>
              <a:ext uri="{FF2B5EF4-FFF2-40B4-BE49-F238E27FC236}">
                <a16:creationId xmlns="" xmlns:a16="http://schemas.microsoft.com/office/drawing/2014/main" id="{B634B25D-7EC7-4261-AAD7-4679B436F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46999956"/>
              </p:ext>
            </p:extLst>
          </p:nvPr>
        </p:nvGraphicFramePr>
        <p:xfrm>
          <a:off x="715619" y="2087405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LUCY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2" name="表格 51">
            <a:extLst>
              <a:ext uri="{FF2B5EF4-FFF2-40B4-BE49-F238E27FC236}">
                <a16:creationId xmlns="" xmlns:a16="http://schemas.microsoft.com/office/drawing/2014/main" id="{A4115890-A14F-4853-8523-19DC70FF3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68870413"/>
              </p:ext>
            </p:extLst>
          </p:nvPr>
        </p:nvGraphicFramePr>
        <p:xfrm>
          <a:off x="727344" y="2369330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3" name="表格 52">
            <a:extLst>
              <a:ext uri="{FF2B5EF4-FFF2-40B4-BE49-F238E27FC236}">
                <a16:creationId xmlns="" xmlns:a16="http://schemas.microsoft.com/office/drawing/2014/main" id="{8F7693F6-0210-4831-A53D-81EDEAE37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75709356"/>
              </p:ext>
            </p:extLst>
          </p:nvPr>
        </p:nvGraphicFramePr>
        <p:xfrm>
          <a:off x="715617" y="2662406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4" name="表格 53">
            <a:extLst>
              <a:ext uri="{FF2B5EF4-FFF2-40B4-BE49-F238E27FC236}">
                <a16:creationId xmlns="" xmlns:a16="http://schemas.microsoft.com/office/drawing/2014/main" id="{DD688DAD-6631-458C-BBA0-5C5399D6C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10245091"/>
              </p:ext>
            </p:extLst>
          </p:nvPr>
        </p:nvGraphicFramePr>
        <p:xfrm>
          <a:off x="724596" y="119414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53008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3720261"/>
                  </a:ext>
                </a:extLst>
              </a:tr>
            </a:tbl>
          </a:graphicData>
        </a:graphic>
      </p:graphicFrame>
      <p:sp>
        <p:nvSpPr>
          <p:cNvPr id="55" name="文字方塊 54">
            <a:extLst>
              <a:ext uri="{FF2B5EF4-FFF2-40B4-BE49-F238E27FC236}">
                <a16:creationId xmlns="" xmlns:a16="http://schemas.microsoft.com/office/drawing/2014/main" id="{FA01892B-BFAC-4117-A39C-65A597B7DBE5}"/>
              </a:ext>
            </a:extLst>
          </p:cNvPr>
          <p:cNvSpPr txBox="1"/>
          <p:nvPr/>
        </p:nvSpPr>
        <p:spPr>
          <a:xfrm>
            <a:off x="724596" y="43963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EMP</a:t>
            </a:r>
            <a:endParaRPr lang="zh-TW" altLang="en-US" dirty="0"/>
          </a:p>
        </p:txBody>
      </p:sp>
      <p:graphicFrame>
        <p:nvGraphicFramePr>
          <p:cNvPr id="56" name="表格 55">
            <a:extLst>
              <a:ext uri="{FF2B5EF4-FFF2-40B4-BE49-F238E27FC236}">
                <a16:creationId xmlns="" xmlns:a16="http://schemas.microsoft.com/office/drawing/2014/main" id="{E07E5191-9F36-4687-95E4-F00627CF1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25343526"/>
              </p:ext>
            </p:extLst>
          </p:nvPr>
        </p:nvGraphicFramePr>
        <p:xfrm>
          <a:off x="1350499" y="3469924"/>
          <a:ext cx="40297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250">
                  <a:extLst>
                    <a:ext uri="{9D8B030D-6E8A-4147-A177-3AD203B41FA5}">
                      <a16:colId xmlns="" xmlns:a16="http://schemas.microsoft.com/office/drawing/2014/main" val="3952922634"/>
                    </a:ext>
                  </a:extLst>
                </a:gridCol>
                <a:gridCol w="1343250">
                  <a:extLst>
                    <a:ext uri="{9D8B030D-6E8A-4147-A177-3AD203B41FA5}">
                      <a16:colId xmlns="" xmlns:a16="http://schemas.microsoft.com/office/drawing/2014/main" val="2077618429"/>
                    </a:ext>
                  </a:extLst>
                </a:gridCol>
                <a:gridCol w="1343250">
                  <a:extLst>
                    <a:ext uri="{9D8B030D-6E8A-4147-A177-3AD203B41FA5}">
                      <a16:colId xmlns="" xmlns:a16="http://schemas.microsoft.com/office/drawing/2014/main" val="891858373"/>
                    </a:ext>
                  </a:extLst>
                </a:gridCol>
              </a:tblGrid>
              <a:tr h="270599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Sal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3727856"/>
                  </a:ext>
                </a:extLst>
              </a:tr>
              <a:tr h="270599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ALLEN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MANAGER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3000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4596313"/>
                  </a:ext>
                </a:extLst>
              </a:tr>
            </a:tbl>
          </a:graphicData>
        </a:graphic>
      </p:graphicFrame>
      <p:sp>
        <p:nvSpPr>
          <p:cNvPr id="57" name="箭號: 向下 56">
            <a:extLst>
              <a:ext uri="{FF2B5EF4-FFF2-40B4-BE49-F238E27FC236}">
                <a16:creationId xmlns="" xmlns:a16="http://schemas.microsoft.com/office/drawing/2014/main" id="{0FF87C9E-E9BC-400B-81B4-EEE96AD5FF68}"/>
              </a:ext>
            </a:extLst>
          </p:cNvPr>
          <p:cNvSpPr/>
          <p:nvPr/>
        </p:nvSpPr>
        <p:spPr>
          <a:xfrm>
            <a:off x="2672861" y="2976664"/>
            <a:ext cx="1237957" cy="4353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="" xmlns:a16="http://schemas.microsoft.com/office/drawing/2014/main" id="{7AAEEAEF-BC2E-4304-93C1-AE587881FB25}"/>
              </a:ext>
            </a:extLst>
          </p:cNvPr>
          <p:cNvSpPr txBox="1"/>
          <p:nvPr/>
        </p:nvSpPr>
        <p:spPr>
          <a:xfrm>
            <a:off x="3300467" y="4275404"/>
            <a:ext cx="84510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&gt; ALL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="" xmlns:a16="http://schemas.microsoft.com/office/drawing/2014/main" id="{BBBF0784-632F-4C5D-8773-88C700C5BA01}"/>
              </a:ext>
            </a:extLst>
          </p:cNvPr>
          <p:cNvSpPr txBox="1"/>
          <p:nvPr/>
        </p:nvSpPr>
        <p:spPr>
          <a:xfrm>
            <a:off x="3307281" y="4818245"/>
            <a:ext cx="83828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&lt; ALL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="" xmlns:a16="http://schemas.microsoft.com/office/drawing/2014/main" id="{7EE666B4-6B53-41E0-98E1-69DED2E10470}"/>
              </a:ext>
            </a:extLst>
          </p:cNvPr>
          <p:cNvSpPr txBox="1"/>
          <p:nvPr/>
        </p:nvSpPr>
        <p:spPr>
          <a:xfrm>
            <a:off x="4146359" y="4275351"/>
            <a:ext cx="172996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400">
                <a:solidFill>
                  <a:srgbClr val="FF0000"/>
                </a:solidFill>
              </a:defRPr>
            </a:lvl1pPr>
          </a:lstStyle>
          <a:p>
            <a:r>
              <a:rPr lang="en-US" altLang="zh-TW" dirty="0">
                <a:sym typeface="Wingdings" panose="05000000000000000000" pitchFamily="2" charset="2"/>
              </a:rPr>
              <a:t>  &gt; MAX( )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="" xmlns:a16="http://schemas.microsoft.com/office/drawing/2014/main" id="{8C0A25C8-F9C0-4481-9447-499DBC283A48}"/>
              </a:ext>
            </a:extLst>
          </p:cNvPr>
          <p:cNvSpPr txBox="1"/>
          <p:nvPr/>
        </p:nvSpPr>
        <p:spPr>
          <a:xfrm>
            <a:off x="4131938" y="4818408"/>
            <a:ext cx="174438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400">
                <a:solidFill>
                  <a:srgbClr val="FF0000"/>
                </a:solidFill>
              </a:defRPr>
            </a:lvl1pPr>
          </a:lstStyle>
          <a:p>
            <a:r>
              <a:rPr lang="en-US" altLang="zh-TW" dirty="0">
                <a:sym typeface="Wingdings" panose="05000000000000000000" pitchFamily="2" charset="2"/>
              </a:rPr>
              <a:t>  &lt; MIN( )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3034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4" grpId="0" animBg="1"/>
      <p:bldP spid="25" grpId="0"/>
      <p:bldP spid="26" grpId="0" animBg="1"/>
      <p:bldP spid="35" grpId="0" animBg="1"/>
      <p:bldP spid="36" grpId="0"/>
      <p:bldP spid="37" grpId="0"/>
      <p:bldP spid="39" grpId="0"/>
      <p:bldP spid="42" grpId="0" animBg="1"/>
      <p:bldP spid="40" grpId="0" animBg="1"/>
      <p:bldP spid="9" grpId="0" animBg="1"/>
      <p:bldP spid="55" grpId="0"/>
      <p:bldP spid="57" grpId="0" animBg="1"/>
      <p:bldP spid="11" grpId="0" animBg="1"/>
      <p:bldP spid="58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="" xmlns:a16="http://schemas.microsoft.com/office/drawing/2014/main" id="{D045A836-F382-4B67-A362-E1E2EEE83D81}"/>
              </a:ext>
            </a:extLst>
          </p:cNvPr>
          <p:cNvSpPr txBox="1"/>
          <p:nvPr/>
        </p:nvSpPr>
        <p:spPr>
          <a:xfrm>
            <a:off x="715617" y="5288234"/>
            <a:ext cx="2319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SELECT</a:t>
            </a:r>
            <a:r>
              <a:rPr lang="zh-TW" altLang="en-US" dirty="0"/>
              <a:t> </a:t>
            </a:r>
            <a:r>
              <a:rPr lang="en-US" altLang="zh-TW" dirty="0" err="1"/>
              <a:t>ename</a:t>
            </a:r>
            <a:r>
              <a:rPr lang="en-US" altLang="zh-TW" dirty="0"/>
              <a:t>, job, </a:t>
            </a:r>
            <a:r>
              <a:rPr lang="en-US" altLang="zh-TW" dirty="0" err="1"/>
              <a:t>sal</a:t>
            </a:r>
            <a:endParaRPr lang="en-US" altLang="zh-TW" dirty="0"/>
          </a:p>
          <a:p>
            <a:r>
              <a:rPr lang="en-US" altLang="zh-TW" dirty="0"/>
              <a:t>FROM  </a:t>
            </a:r>
            <a:r>
              <a:rPr lang="en-US" altLang="zh-TW" dirty="0" err="1"/>
              <a:t>emp</a:t>
            </a:r>
            <a:endParaRPr lang="en-US" altLang="zh-TW" dirty="0"/>
          </a:p>
          <a:p>
            <a:r>
              <a:rPr lang="en-US" altLang="zh-TW" dirty="0"/>
              <a:t>WHERE </a:t>
            </a:r>
            <a:r>
              <a:rPr lang="en-US" altLang="zh-TW" dirty="0" err="1"/>
              <a:t>sal</a:t>
            </a:r>
            <a:r>
              <a:rPr lang="en-US" altLang="zh-TW" dirty="0"/>
              <a:t>  &gt;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="" xmlns:a16="http://schemas.microsoft.com/office/drawing/2014/main" id="{71DD77C7-DC46-42FC-97D1-2CF15EE35CC0}"/>
              </a:ext>
            </a:extLst>
          </p:cNvPr>
          <p:cNvSpPr txBox="1"/>
          <p:nvPr/>
        </p:nvSpPr>
        <p:spPr>
          <a:xfrm>
            <a:off x="1828801" y="5831465"/>
            <a:ext cx="6973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pPr algn="ctr"/>
            <a:r>
              <a:rPr lang="en-US" altLang="zh-TW" dirty="0"/>
              <a:t>&gt;ANY</a:t>
            </a:r>
            <a:endParaRPr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58BF0715-15B2-4005-AB73-A4DF4D72E320}"/>
              </a:ext>
            </a:extLst>
          </p:cNvPr>
          <p:cNvSpPr/>
          <p:nvPr/>
        </p:nvSpPr>
        <p:spPr>
          <a:xfrm>
            <a:off x="9830975" y="3471590"/>
            <a:ext cx="942536" cy="237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>
            <a:extLst>
              <a:ext uri="{FF2B5EF4-FFF2-40B4-BE49-F238E27FC236}">
                <a16:creationId xmlns="" xmlns:a16="http://schemas.microsoft.com/office/drawing/2014/main" id="{6C906B77-986C-4091-9086-5D7A3A4A4F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4391" y="3757143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03CA2D09-DCF2-417B-92A7-547C0BB3E306}"/>
              </a:ext>
            </a:extLst>
          </p:cNvPr>
          <p:cNvSpPr/>
          <p:nvPr/>
        </p:nvSpPr>
        <p:spPr>
          <a:xfrm>
            <a:off x="9805187" y="4036649"/>
            <a:ext cx="942536" cy="237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="" xmlns:a16="http://schemas.microsoft.com/office/drawing/2014/main" id="{779E61AE-7B9C-4AB1-AB68-E491766DACCF}"/>
              </a:ext>
            </a:extLst>
          </p:cNvPr>
          <p:cNvSpPr txBox="1"/>
          <p:nvPr/>
        </p:nvSpPr>
        <p:spPr>
          <a:xfrm>
            <a:off x="2480498" y="5858078"/>
            <a:ext cx="2314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 SELECT </a:t>
            </a:r>
            <a:r>
              <a:rPr lang="en-US" altLang="zh-TW" dirty="0" err="1"/>
              <a:t>sal</a:t>
            </a:r>
            <a:endParaRPr lang="en-US" altLang="zh-TW" dirty="0"/>
          </a:p>
          <a:p>
            <a:r>
              <a:rPr lang="en-US" altLang="zh-TW" dirty="0"/>
              <a:t>   FROM </a:t>
            </a:r>
            <a:r>
              <a:rPr lang="en-US" altLang="zh-TW" dirty="0" err="1"/>
              <a:t>emp</a:t>
            </a:r>
            <a:endParaRPr lang="en-US" altLang="zh-TW" dirty="0"/>
          </a:p>
          <a:p>
            <a:r>
              <a:rPr lang="en-US" altLang="zh-TW" dirty="0"/>
              <a:t>   WHERE </a:t>
            </a:r>
            <a:r>
              <a:rPr lang="en-US" altLang="zh-TW" dirty="0" err="1"/>
              <a:t>deptno</a:t>
            </a:r>
            <a:r>
              <a:rPr lang="en-US" altLang="zh-TW" dirty="0"/>
              <a:t>=10);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="" xmlns:a16="http://schemas.microsoft.com/office/drawing/2014/main" id="{F9CA4296-A825-4222-BC92-7CB32B9D76A7}"/>
              </a:ext>
            </a:extLst>
          </p:cNvPr>
          <p:cNvSpPr txBox="1"/>
          <p:nvPr/>
        </p:nvSpPr>
        <p:spPr>
          <a:xfrm>
            <a:off x="6692042" y="5459542"/>
            <a:ext cx="2520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① ( SELECT </a:t>
            </a:r>
            <a:r>
              <a:rPr lang="en-US" altLang="zh-TW" dirty="0" err="1"/>
              <a:t>sal</a:t>
            </a:r>
            <a:endParaRPr lang="en-US" altLang="zh-TW" dirty="0"/>
          </a:p>
          <a:p>
            <a:r>
              <a:rPr lang="en-US" altLang="zh-TW" dirty="0"/>
              <a:t>        FROM </a:t>
            </a:r>
            <a:r>
              <a:rPr lang="en-US" altLang="zh-TW" dirty="0" err="1"/>
              <a:t>emp</a:t>
            </a:r>
            <a:endParaRPr lang="en-US" altLang="zh-TW" dirty="0"/>
          </a:p>
          <a:p>
            <a:r>
              <a:rPr lang="en-US" altLang="zh-TW" dirty="0"/>
              <a:t>        WHERE </a:t>
            </a:r>
            <a:r>
              <a:rPr lang="en-US" altLang="zh-TW" dirty="0" err="1"/>
              <a:t>deptno</a:t>
            </a:r>
            <a:r>
              <a:rPr lang="en-US" altLang="zh-TW" dirty="0"/>
              <a:t>=10);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00E9CE34-8EE7-458B-800A-1CD0205B4C6A}"/>
              </a:ext>
            </a:extLst>
          </p:cNvPr>
          <p:cNvSpPr/>
          <p:nvPr/>
        </p:nvSpPr>
        <p:spPr>
          <a:xfrm>
            <a:off x="6513343" y="3438106"/>
            <a:ext cx="5542671" cy="344821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7" name="表格 26">
            <a:extLst>
              <a:ext uri="{FF2B5EF4-FFF2-40B4-BE49-F238E27FC236}">
                <a16:creationId xmlns="" xmlns:a16="http://schemas.microsoft.com/office/drawing/2014/main" id="{64820B1B-E073-4DA2-8EA8-AE659EC283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4388" y="3145480"/>
          <a:ext cx="5173990" cy="2767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34798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76728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613450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="" xmlns:a16="http://schemas.microsoft.com/office/drawing/2014/main" id="{7877D9A3-05EF-4A11-BF62-BA101DEC3C1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2043" y="4050219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="" xmlns:a16="http://schemas.microsoft.com/office/drawing/2014/main" id="{AC4246B3-310C-4191-9801-4559479327A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2044" y="433691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LUCY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="" xmlns:a16="http://schemas.microsoft.com/office/drawing/2014/main" id="{4F2D46E8-D9C9-4DC4-B638-045B1719095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03769" y="4618842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="" xmlns:a16="http://schemas.microsoft.com/office/drawing/2014/main" id="{C9FC95C1-9147-4D23-AE8E-0CAEE4B3BF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2042" y="4911918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="" xmlns:a16="http://schemas.microsoft.com/office/drawing/2014/main" id="{23B76472-63AC-483B-B248-308ADF751F8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01021" y="3443659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53008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3720261"/>
                  </a:ext>
                </a:extLst>
              </a:tr>
            </a:tbl>
          </a:graphicData>
        </a:graphic>
      </p:graphicFrame>
      <p:sp>
        <p:nvSpPr>
          <p:cNvPr id="35" name="箭號: 向上 34">
            <a:extLst>
              <a:ext uri="{FF2B5EF4-FFF2-40B4-BE49-F238E27FC236}">
                <a16:creationId xmlns="" xmlns:a16="http://schemas.microsoft.com/office/drawing/2014/main" id="{F659734A-644E-4A3C-8644-2B502B110054}"/>
              </a:ext>
            </a:extLst>
          </p:cNvPr>
          <p:cNvSpPr/>
          <p:nvPr/>
        </p:nvSpPr>
        <p:spPr>
          <a:xfrm>
            <a:off x="10048201" y="2068897"/>
            <a:ext cx="484632" cy="907768"/>
          </a:xfrm>
          <a:prstGeom prst="upArrow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="" xmlns:a16="http://schemas.microsoft.com/office/drawing/2014/main" id="{4F87244B-FA66-4844-890B-630AAF54FD73}"/>
              </a:ext>
            </a:extLst>
          </p:cNvPr>
          <p:cNvSpPr txBox="1"/>
          <p:nvPr/>
        </p:nvSpPr>
        <p:spPr>
          <a:xfrm>
            <a:off x="7843358" y="1007151"/>
            <a:ext cx="3454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② SELECT</a:t>
            </a:r>
            <a:r>
              <a:rPr lang="zh-TW" altLang="en-US" dirty="0"/>
              <a:t> </a:t>
            </a:r>
            <a:r>
              <a:rPr lang="en-US" altLang="zh-TW" dirty="0" err="1"/>
              <a:t>ename</a:t>
            </a:r>
            <a:r>
              <a:rPr lang="en-US" altLang="zh-TW" dirty="0"/>
              <a:t>, job, </a:t>
            </a:r>
            <a:r>
              <a:rPr lang="en-US" altLang="zh-TW" dirty="0" err="1"/>
              <a:t>sal</a:t>
            </a:r>
            <a:endParaRPr lang="en-US" altLang="zh-TW" dirty="0"/>
          </a:p>
          <a:p>
            <a:r>
              <a:rPr lang="en-US" altLang="zh-TW" dirty="0"/>
              <a:t>     FROM  </a:t>
            </a:r>
            <a:r>
              <a:rPr lang="en-US" altLang="zh-TW" dirty="0" err="1"/>
              <a:t>emp</a:t>
            </a:r>
            <a:endParaRPr lang="en-US" altLang="zh-TW" dirty="0"/>
          </a:p>
          <a:p>
            <a:r>
              <a:rPr lang="en-US" altLang="zh-TW" dirty="0"/>
              <a:t>     WHERE </a:t>
            </a:r>
            <a:r>
              <a:rPr lang="en-US" altLang="zh-TW" dirty="0" err="1"/>
              <a:t>sal</a:t>
            </a:r>
            <a:r>
              <a:rPr lang="en-US" altLang="zh-TW" dirty="0"/>
              <a:t> &gt; ANY                         ;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="" xmlns:a16="http://schemas.microsoft.com/office/drawing/2014/main" id="{3333AB89-F140-45B9-A9A8-C11D01B72AD1}"/>
              </a:ext>
            </a:extLst>
          </p:cNvPr>
          <p:cNvSpPr txBox="1"/>
          <p:nvPr/>
        </p:nvSpPr>
        <p:spPr>
          <a:xfrm>
            <a:off x="9739075" y="1561149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(1800, 2400)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="" xmlns:a16="http://schemas.microsoft.com/office/drawing/2014/main" id="{370E0A00-0A3F-47E5-94B9-1545585A0542}"/>
              </a:ext>
            </a:extLst>
          </p:cNvPr>
          <p:cNvSpPr txBox="1"/>
          <p:nvPr/>
        </p:nvSpPr>
        <p:spPr>
          <a:xfrm>
            <a:off x="6701021" y="274631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EMP</a:t>
            </a:r>
            <a:endParaRPr lang="zh-TW" altLang="en-US" dirty="0"/>
          </a:p>
        </p:txBody>
      </p:sp>
      <p:sp>
        <p:nvSpPr>
          <p:cNvPr id="42" name="箭號: 向左 41">
            <a:extLst>
              <a:ext uri="{FF2B5EF4-FFF2-40B4-BE49-F238E27FC236}">
                <a16:creationId xmlns="" xmlns:a16="http://schemas.microsoft.com/office/drawing/2014/main" id="{17FA1C49-96D5-4CEB-A35D-624A05542A57}"/>
              </a:ext>
            </a:extLst>
          </p:cNvPr>
          <p:cNvSpPr/>
          <p:nvPr/>
        </p:nvSpPr>
        <p:spPr>
          <a:xfrm>
            <a:off x="6646550" y="1172696"/>
            <a:ext cx="978408" cy="711917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="" xmlns:a16="http://schemas.microsoft.com/office/drawing/2014/main" id="{5ADFBA3E-EAEE-45C8-AD46-EDA8129E4BEA}"/>
              </a:ext>
            </a:extLst>
          </p:cNvPr>
          <p:cNvSpPr txBox="1"/>
          <p:nvPr/>
        </p:nvSpPr>
        <p:spPr>
          <a:xfrm>
            <a:off x="4696113" y="187849"/>
            <a:ext cx="5383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Self-contained </a:t>
            </a:r>
            <a:r>
              <a:rPr lang="en-US" altLang="zh-TW" sz="2800" dirty="0" err="1" smtClean="0"/>
              <a:t>subqueries</a:t>
            </a:r>
            <a:r>
              <a:rPr lang="en-US" altLang="zh-TW" sz="2800" dirty="0" smtClean="0"/>
              <a:t>  ( &gt; ANY )</a:t>
            </a:r>
            <a:endParaRPr lang="zh-TW" altLang="en-US" sz="2800" dirty="0"/>
          </a:p>
        </p:txBody>
      </p:sp>
      <p:sp>
        <p:nvSpPr>
          <p:cNvPr id="46" name="文字方塊 45">
            <a:extLst>
              <a:ext uri="{FF2B5EF4-FFF2-40B4-BE49-F238E27FC236}">
                <a16:creationId xmlns="" xmlns:a16="http://schemas.microsoft.com/office/drawing/2014/main" id="{A7049F30-32FA-4D8A-85A3-F1F280CC46C1}"/>
              </a:ext>
            </a:extLst>
          </p:cNvPr>
          <p:cNvSpPr txBox="1"/>
          <p:nvPr/>
        </p:nvSpPr>
        <p:spPr>
          <a:xfrm>
            <a:off x="809274" y="4918904"/>
            <a:ext cx="129830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Main Query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="" xmlns:a16="http://schemas.microsoft.com/office/drawing/2014/main" id="{6BFEE3AE-1AC2-45E4-88A7-4A2BE73D892A}"/>
              </a:ext>
            </a:extLst>
          </p:cNvPr>
          <p:cNvSpPr txBox="1"/>
          <p:nvPr/>
        </p:nvSpPr>
        <p:spPr>
          <a:xfrm>
            <a:off x="4020434" y="5970622"/>
            <a:ext cx="114922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Sub-query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91FE38F7-05AD-479D-A3F6-07F9AEA6A64F}"/>
              </a:ext>
            </a:extLst>
          </p:cNvPr>
          <p:cNvSpPr/>
          <p:nvPr/>
        </p:nvSpPr>
        <p:spPr>
          <a:xfrm>
            <a:off x="6539131" y="3984410"/>
            <a:ext cx="5542671" cy="344821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8" name="表格 47">
            <a:extLst>
              <a:ext uri="{FF2B5EF4-FFF2-40B4-BE49-F238E27FC236}">
                <a16:creationId xmlns="" xmlns:a16="http://schemas.microsoft.com/office/drawing/2014/main" id="{37618E30-BD6E-4551-B7B6-9C1A93625A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7963" y="895968"/>
          <a:ext cx="5173990" cy="2767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34798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76728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613450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="" xmlns:a16="http://schemas.microsoft.com/office/drawing/2014/main" id="{3AE27592-D108-4326-93DD-193AEA1249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7966" y="1507631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0" name="表格 49">
            <a:extLst>
              <a:ext uri="{FF2B5EF4-FFF2-40B4-BE49-F238E27FC236}">
                <a16:creationId xmlns="" xmlns:a16="http://schemas.microsoft.com/office/drawing/2014/main" id="{FC66DCE2-E1A5-4822-AAC6-CFD96EDD81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5618" y="180070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1" name="表格 50">
            <a:extLst>
              <a:ext uri="{FF2B5EF4-FFF2-40B4-BE49-F238E27FC236}">
                <a16:creationId xmlns="" xmlns:a16="http://schemas.microsoft.com/office/drawing/2014/main" id="{B634B25D-7EC7-4261-AAD7-4679B436F3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5619" y="2087405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LUCY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2" name="表格 51">
            <a:extLst>
              <a:ext uri="{FF2B5EF4-FFF2-40B4-BE49-F238E27FC236}">
                <a16:creationId xmlns="" xmlns:a16="http://schemas.microsoft.com/office/drawing/2014/main" id="{A4115890-A14F-4853-8523-19DC70FF36C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7344" y="2369330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3" name="表格 52">
            <a:extLst>
              <a:ext uri="{FF2B5EF4-FFF2-40B4-BE49-F238E27FC236}">
                <a16:creationId xmlns="" xmlns:a16="http://schemas.microsoft.com/office/drawing/2014/main" id="{8F7693F6-0210-4831-A53D-81EDEAE37D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5617" y="2662406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4" name="表格 53">
            <a:extLst>
              <a:ext uri="{FF2B5EF4-FFF2-40B4-BE49-F238E27FC236}">
                <a16:creationId xmlns="" xmlns:a16="http://schemas.microsoft.com/office/drawing/2014/main" id="{DD688DAD-6631-458C-BBA0-5C5399D6C7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4596" y="119414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53008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3720261"/>
                  </a:ext>
                </a:extLst>
              </a:tr>
            </a:tbl>
          </a:graphicData>
        </a:graphic>
      </p:graphicFrame>
      <p:sp>
        <p:nvSpPr>
          <p:cNvPr id="55" name="文字方塊 54">
            <a:extLst>
              <a:ext uri="{FF2B5EF4-FFF2-40B4-BE49-F238E27FC236}">
                <a16:creationId xmlns="" xmlns:a16="http://schemas.microsoft.com/office/drawing/2014/main" id="{FA01892B-BFAC-4117-A39C-65A597B7DBE5}"/>
              </a:ext>
            </a:extLst>
          </p:cNvPr>
          <p:cNvSpPr txBox="1"/>
          <p:nvPr/>
        </p:nvSpPr>
        <p:spPr>
          <a:xfrm>
            <a:off x="724596" y="43963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EMP</a:t>
            </a:r>
            <a:endParaRPr lang="zh-TW" altLang="en-US" dirty="0"/>
          </a:p>
        </p:txBody>
      </p:sp>
      <p:sp>
        <p:nvSpPr>
          <p:cNvPr id="57" name="箭號: 向下 56">
            <a:extLst>
              <a:ext uri="{FF2B5EF4-FFF2-40B4-BE49-F238E27FC236}">
                <a16:creationId xmlns="" xmlns:a16="http://schemas.microsoft.com/office/drawing/2014/main" id="{0FF87C9E-E9BC-400B-81B4-EEE96AD5FF68}"/>
              </a:ext>
            </a:extLst>
          </p:cNvPr>
          <p:cNvSpPr/>
          <p:nvPr/>
        </p:nvSpPr>
        <p:spPr>
          <a:xfrm>
            <a:off x="2672861" y="2976665"/>
            <a:ext cx="1237957" cy="329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1" name="表格 40">
            <a:extLst>
              <a:ext uri="{FF2B5EF4-FFF2-40B4-BE49-F238E27FC236}">
                <a16:creationId xmlns="" xmlns:a16="http://schemas.microsoft.com/office/drawing/2014/main" id="{425B6DFF-0865-4D55-822E-A3C93B511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03772493"/>
              </p:ext>
            </p:extLst>
          </p:nvPr>
        </p:nvGraphicFramePr>
        <p:xfrm>
          <a:off x="1364567" y="3371448"/>
          <a:ext cx="402975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250">
                  <a:extLst>
                    <a:ext uri="{9D8B030D-6E8A-4147-A177-3AD203B41FA5}">
                      <a16:colId xmlns="" xmlns:a16="http://schemas.microsoft.com/office/drawing/2014/main" val="3952922634"/>
                    </a:ext>
                  </a:extLst>
                </a:gridCol>
                <a:gridCol w="1343250">
                  <a:extLst>
                    <a:ext uri="{9D8B030D-6E8A-4147-A177-3AD203B41FA5}">
                      <a16:colId xmlns="" xmlns:a16="http://schemas.microsoft.com/office/drawing/2014/main" val="2077618429"/>
                    </a:ext>
                  </a:extLst>
                </a:gridCol>
                <a:gridCol w="1343250">
                  <a:extLst>
                    <a:ext uri="{9D8B030D-6E8A-4147-A177-3AD203B41FA5}">
                      <a16:colId xmlns="" xmlns:a16="http://schemas.microsoft.com/office/drawing/2014/main" val="891858373"/>
                    </a:ext>
                  </a:extLst>
                </a:gridCol>
              </a:tblGrid>
              <a:tr h="270599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Sal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3727856"/>
                  </a:ext>
                </a:extLst>
              </a:tr>
              <a:tr h="270599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MARY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CLERK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2000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0850383"/>
                  </a:ext>
                </a:extLst>
              </a:tr>
              <a:tr h="270599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PETER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MANAGER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2400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0423404"/>
                  </a:ext>
                </a:extLst>
              </a:tr>
              <a:tr h="270599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KEN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SALESMAN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2400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2632443"/>
                  </a:ext>
                </a:extLst>
              </a:tr>
              <a:tr h="270599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ALLEN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MANAGER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3000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4596313"/>
                  </a:ext>
                </a:extLst>
              </a:tr>
            </a:tbl>
          </a:graphicData>
        </a:graphic>
      </p:graphicFrame>
      <p:sp>
        <p:nvSpPr>
          <p:cNvPr id="43" name="文字方塊 42">
            <a:extLst>
              <a:ext uri="{FF2B5EF4-FFF2-40B4-BE49-F238E27FC236}">
                <a16:creationId xmlns="" xmlns:a16="http://schemas.microsoft.com/office/drawing/2014/main" id="{E9D3C4C3-1A5A-4F80-8410-C40C076FBB86}"/>
              </a:ext>
            </a:extLst>
          </p:cNvPr>
          <p:cNvSpPr txBox="1"/>
          <p:nvPr/>
        </p:nvSpPr>
        <p:spPr>
          <a:xfrm>
            <a:off x="9406711" y="5609035"/>
            <a:ext cx="93487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&gt; ANY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="" xmlns:a16="http://schemas.microsoft.com/office/drawing/2014/main" id="{B40C68B6-264A-4C4F-96D2-B9E5B031708D}"/>
              </a:ext>
            </a:extLst>
          </p:cNvPr>
          <p:cNvSpPr txBox="1"/>
          <p:nvPr/>
        </p:nvSpPr>
        <p:spPr>
          <a:xfrm>
            <a:off x="9413525" y="6151876"/>
            <a:ext cx="92805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&lt; ANY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="" xmlns:a16="http://schemas.microsoft.com/office/drawing/2014/main" id="{81E1EE8F-D314-4826-988F-D8537B7B1793}"/>
              </a:ext>
            </a:extLst>
          </p:cNvPr>
          <p:cNvSpPr txBox="1"/>
          <p:nvPr/>
        </p:nvSpPr>
        <p:spPr>
          <a:xfrm>
            <a:off x="10252603" y="5608982"/>
            <a:ext cx="166744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2400">
                <a:solidFill>
                  <a:srgbClr val="FF0000"/>
                </a:solidFill>
              </a:defRPr>
            </a:lvl1pPr>
          </a:lstStyle>
          <a:p>
            <a:r>
              <a:rPr lang="en-US" altLang="zh-TW" dirty="0">
                <a:sym typeface="Wingdings" panose="05000000000000000000" pitchFamily="2" charset="2"/>
              </a:rPr>
              <a:t>  &gt; MIN( )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="" xmlns:a16="http://schemas.microsoft.com/office/drawing/2014/main" id="{EAB5D8CA-CC97-4969-AB4E-8781A95A3FE0}"/>
              </a:ext>
            </a:extLst>
          </p:cNvPr>
          <p:cNvSpPr txBox="1"/>
          <p:nvPr/>
        </p:nvSpPr>
        <p:spPr>
          <a:xfrm>
            <a:off x="10238182" y="6152039"/>
            <a:ext cx="174438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400">
                <a:solidFill>
                  <a:srgbClr val="FF0000"/>
                </a:solidFill>
              </a:defRPr>
            </a:lvl1pPr>
          </a:lstStyle>
          <a:p>
            <a:r>
              <a:rPr lang="en-US" altLang="zh-TW" dirty="0">
                <a:sym typeface="Wingdings" panose="05000000000000000000" pitchFamily="2" charset="2"/>
              </a:rPr>
              <a:t>  &lt; MAX( )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268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8" grpId="0" animBg="1"/>
      <p:bldP spid="34" grpId="0" animBg="1"/>
      <p:bldP spid="25" grpId="0"/>
      <p:bldP spid="26" grpId="0" animBg="1"/>
      <p:bldP spid="35" grpId="0" animBg="1"/>
      <p:bldP spid="36" grpId="0"/>
      <p:bldP spid="37" grpId="0"/>
      <p:bldP spid="39" grpId="0"/>
      <p:bldP spid="42" grpId="0" animBg="1"/>
      <p:bldP spid="40" grpId="0" animBg="1"/>
      <p:bldP spid="55" grpId="0"/>
      <p:bldP spid="57" grpId="0" animBg="1"/>
      <p:bldP spid="43" grpId="0" animBg="1"/>
      <p:bldP spid="44" grpId="0" animBg="1"/>
      <p:bldP spid="59" grpId="0" animBg="1"/>
      <p:bldP spid="6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801180FA-4758-431C-AE70-EFC89DA2FEA0}"/>
              </a:ext>
            </a:extLst>
          </p:cNvPr>
          <p:cNvSpPr/>
          <p:nvPr/>
        </p:nvSpPr>
        <p:spPr>
          <a:xfrm>
            <a:off x="9833318" y="4079523"/>
            <a:ext cx="928467" cy="2157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3" name="表格 32">
            <a:extLst>
              <a:ext uri="{FF2B5EF4-FFF2-40B4-BE49-F238E27FC236}">
                <a16:creationId xmlns="" xmlns:a16="http://schemas.microsoft.com/office/drawing/2014/main" id="{23B76472-63AC-483B-B248-308ADF751F8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01021" y="3443659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53008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3720261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="" xmlns:a16="http://schemas.microsoft.com/office/drawing/2014/main" id="{7877D9A3-05EF-4A11-BF62-BA101DEC3C1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2043" y="4050219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="" xmlns:a16="http://schemas.microsoft.com/office/drawing/2014/main" id="{D045A836-F382-4B67-A362-E1E2EEE83D81}"/>
              </a:ext>
            </a:extLst>
          </p:cNvPr>
          <p:cNvSpPr txBox="1"/>
          <p:nvPr/>
        </p:nvSpPr>
        <p:spPr>
          <a:xfrm>
            <a:off x="701549" y="5316370"/>
            <a:ext cx="3162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SELECT</a:t>
            </a:r>
            <a:r>
              <a:rPr lang="zh-TW" altLang="en-US" dirty="0"/>
              <a:t> </a:t>
            </a:r>
            <a:r>
              <a:rPr lang="en-US" altLang="zh-TW" dirty="0" err="1"/>
              <a:t>ename</a:t>
            </a:r>
            <a:r>
              <a:rPr lang="en-US" altLang="zh-TW" dirty="0"/>
              <a:t>, job, </a:t>
            </a:r>
            <a:r>
              <a:rPr lang="en-US" altLang="zh-TW" dirty="0" err="1"/>
              <a:t>sal</a:t>
            </a:r>
            <a:r>
              <a:rPr lang="en-US" altLang="zh-TW" dirty="0"/>
              <a:t>, </a:t>
            </a:r>
            <a:r>
              <a:rPr lang="en-US" altLang="zh-TW" dirty="0" err="1"/>
              <a:t>deptno</a:t>
            </a:r>
            <a:endParaRPr lang="en-US" altLang="zh-TW" dirty="0"/>
          </a:p>
          <a:p>
            <a:r>
              <a:rPr lang="en-US" altLang="zh-TW" dirty="0"/>
              <a:t> FROM  </a:t>
            </a:r>
            <a:r>
              <a:rPr lang="en-US" altLang="zh-TW" dirty="0" err="1"/>
              <a:t>emp</a:t>
            </a:r>
            <a:r>
              <a:rPr lang="en-US" altLang="zh-TW" dirty="0"/>
              <a:t> o</a:t>
            </a:r>
          </a:p>
          <a:p>
            <a:r>
              <a:rPr lang="en-US" altLang="zh-TW" dirty="0"/>
              <a:t> WHERE </a:t>
            </a:r>
            <a:r>
              <a:rPr lang="en-US" altLang="zh-TW" dirty="0" err="1"/>
              <a:t>sal</a:t>
            </a:r>
            <a:r>
              <a:rPr lang="en-US" altLang="zh-TW" dirty="0"/>
              <a:t>  =</a:t>
            </a:r>
            <a:endParaRPr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58BF0715-15B2-4005-AB73-A4DF4D72E320}"/>
              </a:ext>
            </a:extLst>
          </p:cNvPr>
          <p:cNvSpPr/>
          <p:nvPr/>
        </p:nvSpPr>
        <p:spPr>
          <a:xfrm>
            <a:off x="4880992" y="1220090"/>
            <a:ext cx="942536" cy="237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>
            <a:extLst>
              <a:ext uri="{FF2B5EF4-FFF2-40B4-BE49-F238E27FC236}">
                <a16:creationId xmlns="" xmlns:a16="http://schemas.microsoft.com/office/drawing/2014/main" id="{6C906B77-986C-4091-9086-5D7A3A4A4F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4391" y="3757143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="" xmlns:a16="http://schemas.microsoft.com/office/drawing/2014/main" id="{779E61AE-7B9C-4AB1-AB68-E491766DACCF}"/>
              </a:ext>
            </a:extLst>
          </p:cNvPr>
          <p:cNvSpPr txBox="1"/>
          <p:nvPr/>
        </p:nvSpPr>
        <p:spPr>
          <a:xfrm>
            <a:off x="2107578" y="5858078"/>
            <a:ext cx="3286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 SELECT max(</a:t>
            </a:r>
            <a:r>
              <a:rPr lang="en-US" altLang="zh-TW" dirty="0" err="1"/>
              <a:t>sal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FROM </a:t>
            </a:r>
            <a:r>
              <a:rPr lang="en-US" altLang="zh-TW" dirty="0" err="1"/>
              <a:t>emp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   WHERE </a:t>
            </a:r>
            <a:r>
              <a:rPr lang="en-US" altLang="zh-TW" dirty="0" err="1">
                <a:solidFill>
                  <a:srgbClr val="FF0000"/>
                </a:solidFill>
              </a:rPr>
              <a:t>i.deptno</a:t>
            </a:r>
            <a:r>
              <a:rPr lang="en-US" altLang="zh-TW" dirty="0">
                <a:solidFill>
                  <a:srgbClr val="FF0000"/>
                </a:solidFill>
              </a:rPr>
              <a:t>=</a:t>
            </a:r>
            <a:r>
              <a:rPr lang="en-US" altLang="zh-TW" dirty="0" err="1">
                <a:solidFill>
                  <a:srgbClr val="FF0000"/>
                </a:solidFill>
              </a:rPr>
              <a:t>o.deptno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="" xmlns:a16="http://schemas.microsoft.com/office/drawing/2014/main" id="{64820B1B-E073-4DA2-8EA8-AE659EC283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4388" y="3145480"/>
          <a:ext cx="5173990" cy="2767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34798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76728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613450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="" xmlns:a16="http://schemas.microsoft.com/office/drawing/2014/main" id="{AC4246B3-310C-4191-9801-4559479327A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2044" y="433691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LUCY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="" xmlns:a16="http://schemas.microsoft.com/office/drawing/2014/main" id="{4F2D46E8-D9C9-4DC4-B638-045B1719095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03769" y="4618842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="" xmlns:a16="http://schemas.microsoft.com/office/drawing/2014/main" id="{C9FC95C1-9147-4D23-AE8E-0CAEE4B3BF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2042" y="4911918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sp>
        <p:nvSpPr>
          <p:cNvPr id="36" name="文字方塊 35">
            <a:extLst>
              <a:ext uri="{FF2B5EF4-FFF2-40B4-BE49-F238E27FC236}">
                <a16:creationId xmlns="" xmlns:a16="http://schemas.microsoft.com/office/drawing/2014/main" id="{4F87244B-FA66-4844-890B-630AAF54FD73}"/>
              </a:ext>
            </a:extLst>
          </p:cNvPr>
          <p:cNvSpPr txBox="1"/>
          <p:nvPr/>
        </p:nvSpPr>
        <p:spPr>
          <a:xfrm>
            <a:off x="6219568" y="1541955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② WHERE </a:t>
            </a:r>
            <a:r>
              <a:rPr lang="en-US" altLang="zh-TW" dirty="0" err="1"/>
              <a:t>sal</a:t>
            </a:r>
            <a:r>
              <a:rPr lang="en-US" altLang="zh-TW" dirty="0"/>
              <a:t>  = 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="" xmlns:a16="http://schemas.microsoft.com/office/drawing/2014/main" id="{370E0A00-0A3F-47E5-94B9-1545585A0542}"/>
              </a:ext>
            </a:extLst>
          </p:cNvPr>
          <p:cNvSpPr txBox="1"/>
          <p:nvPr/>
        </p:nvSpPr>
        <p:spPr>
          <a:xfrm>
            <a:off x="6701021" y="274631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EMP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="" xmlns:a16="http://schemas.microsoft.com/office/drawing/2014/main" id="{5ADFBA3E-EAEE-45C8-AD46-EDA8129E4BEA}"/>
              </a:ext>
            </a:extLst>
          </p:cNvPr>
          <p:cNvSpPr txBox="1"/>
          <p:nvPr/>
        </p:nvSpPr>
        <p:spPr>
          <a:xfrm>
            <a:off x="4696113" y="187849"/>
            <a:ext cx="3428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Correlated Subqueries</a:t>
            </a:r>
            <a:endParaRPr lang="zh-TW" altLang="en-US" sz="2800" dirty="0"/>
          </a:p>
        </p:txBody>
      </p:sp>
      <p:sp>
        <p:nvSpPr>
          <p:cNvPr id="46" name="文字方塊 45">
            <a:extLst>
              <a:ext uri="{FF2B5EF4-FFF2-40B4-BE49-F238E27FC236}">
                <a16:creationId xmlns="" xmlns:a16="http://schemas.microsoft.com/office/drawing/2014/main" id="{A7049F30-32FA-4D8A-85A3-F1F280CC46C1}"/>
              </a:ext>
            </a:extLst>
          </p:cNvPr>
          <p:cNvSpPr txBox="1"/>
          <p:nvPr/>
        </p:nvSpPr>
        <p:spPr>
          <a:xfrm>
            <a:off x="809274" y="4918904"/>
            <a:ext cx="129830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Main Query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="" xmlns:a16="http://schemas.microsoft.com/office/drawing/2014/main" id="{6BFEE3AE-1AC2-45E4-88A7-4A2BE73D892A}"/>
              </a:ext>
            </a:extLst>
          </p:cNvPr>
          <p:cNvSpPr txBox="1"/>
          <p:nvPr/>
        </p:nvSpPr>
        <p:spPr>
          <a:xfrm>
            <a:off x="4020434" y="5970622"/>
            <a:ext cx="114922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Sub-query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8" name="表格 47">
            <a:extLst>
              <a:ext uri="{FF2B5EF4-FFF2-40B4-BE49-F238E27FC236}">
                <a16:creationId xmlns="" xmlns:a16="http://schemas.microsoft.com/office/drawing/2014/main" id="{37618E30-BD6E-4551-B7B6-9C1A93625A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7963" y="895968"/>
          <a:ext cx="5173990" cy="2767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34798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76728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613450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="" xmlns:a16="http://schemas.microsoft.com/office/drawing/2014/main" id="{3AE27592-D108-4326-93DD-193AEA1249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7966" y="1507631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0" name="表格 49">
            <a:extLst>
              <a:ext uri="{FF2B5EF4-FFF2-40B4-BE49-F238E27FC236}">
                <a16:creationId xmlns="" xmlns:a16="http://schemas.microsoft.com/office/drawing/2014/main" id="{FC66DCE2-E1A5-4822-AAC6-CFD96EDD81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5618" y="180070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1" name="表格 50">
            <a:extLst>
              <a:ext uri="{FF2B5EF4-FFF2-40B4-BE49-F238E27FC236}">
                <a16:creationId xmlns="" xmlns:a16="http://schemas.microsoft.com/office/drawing/2014/main" id="{B634B25D-7EC7-4261-AAD7-4679B436F3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5619" y="2087405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LUCY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2" name="表格 51">
            <a:extLst>
              <a:ext uri="{FF2B5EF4-FFF2-40B4-BE49-F238E27FC236}">
                <a16:creationId xmlns="" xmlns:a16="http://schemas.microsoft.com/office/drawing/2014/main" id="{A4115890-A14F-4853-8523-19DC70FF36C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7344" y="2369330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3" name="表格 52">
            <a:extLst>
              <a:ext uri="{FF2B5EF4-FFF2-40B4-BE49-F238E27FC236}">
                <a16:creationId xmlns="" xmlns:a16="http://schemas.microsoft.com/office/drawing/2014/main" id="{8F7693F6-0210-4831-A53D-81EDEAE37D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5617" y="2662406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sp>
        <p:nvSpPr>
          <p:cNvPr id="55" name="文字方塊 54">
            <a:extLst>
              <a:ext uri="{FF2B5EF4-FFF2-40B4-BE49-F238E27FC236}">
                <a16:creationId xmlns="" xmlns:a16="http://schemas.microsoft.com/office/drawing/2014/main" id="{FA01892B-BFAC-4117-A39C-65A597B7DBE5}"/>
              </a:ext>
            </a:extLst>
          </p:cNvPr>
          <p:cNvSpPr txBox="1"/>
          <p:nvPr/>
        </p:nvSpPr>
        <p:spPr>
          <a:xfrm>
            <a:off x="724596" y="43963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EMP</a:t>
            </a:r>
            <a:endParaRPr lang="zh-TW" altLang="en-US" dirty="0"/>
          </a:p>
        </p:txBody>
      </p:sp>
      <p:sp>
        <p:nvSpPr>
          <p:cNvPr id="57" name="箭號: 向下 56">
            <a:extLst>
              <a:ext uri="{FF2B5EF4-FFF2-40B4-BE49-F238E27FC236}">
                <a16:creationId xmlns="" xmlns:a16="http://schemas.microsoft.com/office/drawing/2014/main" id="{0FF87C9E-E9BC-400B-81B4-EEE96AD5FF68}"/>
              </a:ext>
            </a:extLst>
          </p:cNvPr>
          <p:cNvSpPr/>
          <p:nvPr/>
        </p:nvSpPr>
        <p:spPr>
          <a:xfrm>
            <a:off x="2672861" y="2976665"/>
            <a:ext cx="1237957" cy="329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>
            <a:extLst>
              <a:ext uri="{FF2B5EF4-FFF2-40B4-BE49-F238E27FC236}">
                <a16:creationId xmlns="" xmlns:a16="http://schemas.microsoft.com/office/drawing/2014/main" id="{560ED928-FDF7-41DD-84B0-B0A8CBF56F59}"/>
              </a:ext>
            </a:extLst>
          </p:cNvPr>
          <p:cNvSpPr txBox="1"/>
          <p:nvPr/>
        </p:nvSpPr>
        <p:spPr>
          <a:xfrm>
            <a:off x="426699" y="5316370"/>
            <a:ext cx="349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③①②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="" xmlns:a16="http://schemas.microsoft.com/office/drawing/2014/main" id="{B38392BA-0182-4A64-BCF9-50BD3E4D4542}"/>
              </a:ext>
            </a:extLst>
          </p:cNvPr>
          <p:cNvSpPr txBox="1"/>
          <p:nvPr/>
        </p:nvSpPr>
        <p:spPr>
          <a:xfrm>
            <a:off x="7793852" y="1538523"/>
            <a:ext cx="3286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 SELECT max(</a:t>
            </a:r>
            <a:r>
              <a:rPr lang="en-US" altLang="zh-TW" dirty="0" err="1"/>
              <a:t>sal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FROM </a:t>
            </a:r>
            <a:r>
              <a:rPr lang="en-US" altLang="zh-TW" dirty="0" err="1"/>
              <a:t>emp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   WHERE </a:t>
            </a:r>
            <a:r>
              <a:rPr lang="en-US" altLang="zh-TW" dirty="0" err="1"/>
              <a:t>i.deptno</a:t>
            </a:r>
            <a:r>
              <a:rPr lang="en-US" altLang="zh-TW" dirty="0"/>
              <a:t>=</a:t>
            </a:r>
            <a:r>
              <a:rPr lang="en-US" altLang="zh-TW" dirty="0" err="1"/>
              <a:t>o.deptno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sp>
        <p:nvSpPr>
          <p:cNvPr id="61" name="箭號: 向右 60">
            <a:extLst>
              <a:ext uri="{FF2B5EF4-FFF2-40B4-BE49-F238E27FC236}">
                <a16:creationId xmlns="" xmlns:a16="http://schemas.microsoft.com/office/drawing/2014/main" id="{21BC00D9-31EC-430A-A3B6-8A3E162E5CC9}"/>
              </a:ext>
            </a:extLst>
          </p:cNvPr>
          <p:cNvSpPr/>
          <p:nvPr/>
        </p:nvSpPr>
        <p:spPr>
          <a:xfrm>
            <a:off x="172278" y="1160901"/>
            <a:ext cx="395502" cy="291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="" xmlns:a16="http://schemas.microsoft.com/office/drawing/2014/main" id="{9489C304-3C35-497D-8142-338552448003}"/>
              </a:ext>
            </a:extLst>
          </p:cNvPr>
          <p:cNvSpPr txBox="1"/>
          <p:nvPr/>
        </p:nvSpPr>
        <p:spPr>
          <a:xfrm>
            <a:off x="9643424" y="2122357"/>
            <a:ext cx="89042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10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="" xmlns:a16="http://schemas.microsoft.com/office/drawing/2014/main" id="{08B322E4-8704-4B52-A2FD-FD3BD22A048F}"/>
              </a:ext>
            </a:extLst>
          </p:cNvPr>
          <p:cNvCxnSpPr>
            <a:cxnSpLocks/>
            <a:stCxn id="54" idx="3"/>
            <a:endCxn id="2" idx="0"/>
          </p:cNvCxnSpPr>
          <p:nvPr/>
        </p:nvCxnSpPr>
        <p:spPr>
          <a:xfrm>
            <a:off x="5878701" y="1331307"/>
            <a:ext cx="4209938" cy="79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CB6D59C3-3F50-45CC-BFF9-5EEC510C4B81}"/>
              </a:ext>
            </a:extLst>
          </p:cNvPr>
          <p:cNvSpPr/>
          <p:nvPr/>
        </p:nvSpPr>
        <p:spPr>
          <a:xfrm>
            <a:off x="7967162" y="1507631"/>
            <a:ext cx="2566691" cy="101891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下 10">
            <a:extLst>
              <a:ext uri="{FF2B5EF4-FFF2-40B4-BE49-F238E27FC236}">
                <a16:creationId xmlns="" xmlns:a16="http://schemas.microsoft.com/office/drawing/2014/main" id="{C19458CF-16E9-43C4-985F-05278AAD8A9F}"/>
              </a:ext>
            </a:extLst>
          </p:cNvPr>
          <p:cNvSpPr/>
          <p:nvPr/>
        </p:nvSpPr>
        <p:spPr>
          <a:xfrm>
            <a:off x="8975187" y="2615514"/>
            <a:ext cx="484632" cy="5366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="" xmlns:a16="http://schemas.microsoft.com/office/drawing/2014/main" id="{5E63B15A-FF58-4122-A563-18A568D6D272}"/>
              </a:ext>
            </a:extLst>
          </p:cNvPr>
          <p:cNvSpPr txBox="1"/>
          <p:nvPr/>
        </p:nvSpPr>
        <p:spPr>
          <a:xfrm>
            <a:off x="8756342" y="8496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2400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="" xmlns:a16="http://schemas.microsoft.com/office/drawing/2014/main" id="{B2C75E74-E0B8-4B90-91F3-4BF7BA449D4E}"/>
              </a:ext>
            </a:extLst>
          </p:cNvPr>
          <p:cNvSpPr txBox="1"/>
          <p:nvPr/>
        </p:nvSpPr>
        <p:spPr>
          <a:xfrm>
            <a:off x="7137713" y="85861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②  WHERE </a:t>
            </a:r>
            <a:r>
              <a:rPr lang="en-US" altLang="zh-TW" dirty="0" err="1"/>
              <a:t>sal</a:t>
            </a:r>
            <a:r>
              <a:rPr lang="en-US" altLang="zh-TW" dirty="0"/>
              <a:t>  =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="" xmlns:a16="http://schemas.microsoft.com/office/drawing/2014/main" id="{64C40968-2EF7-4152-8BFD-5CCA6AB73216}"/>
              </a:ext>
            </a:extLst>
          </p:cNvPr>
          <p:cNvCxnSpPr>
            <a:endCxn id="12" idx="2"/>
          </p:cNvCxnSpPr>
          <p:nvPr/>
        </p:nvCxnSpPr>
        <p:spPr>
          <a:xfrm flipH="1" flipV="1">
            <a:off x="9082714" y="1218998"/>
            <a:ext cx="1214837" cy="281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="" xmlns:a16="http://schemas.microsoft.com/office/drawing/2014/main" id="{E06E01EB-A70F-4B56-82CD-0898B208917F}"/>
              </a:ext>
            </a:extLst>
          </p:cNvPr>
          <p:cNvSpPr txBox="1"/>
          <p:nvPr/>
        </p:nvSpPr>
        <p:spPr>
          <a:xfrm>
            <a:off x="370029" y="107397"/>
            <a:ext cx="1748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① FROM  </a:t>
            </a:r>
            <a:r>
              <a:rPr lang="en-US" altLang="zh-TW" dirty="0" err="1"/>
              <a:t>emp</a:t>
            </a:r>
            <a:r>
              <a:rPr lang="en-US" altLang="zh-TW" dirty="0"/>
              <a:t> o</a:t>
            </a:r>
          </a:p>
        </p:txBody>
      </p:sp>
      <p:graphicFrame>
        <p:nvGraphicFramePr>
          <p:cNvPr id="54" name="表格 53">
            <a:extLst>
              <a:ext uri="{FF2B5EF4-FFF2-40B4-BE49-F238E27FC236}">
                <a16:creationId xmlns="" xmlns:a16="http://schemas.microsoft.com/office/drawing/2014/main" id="{DD688DAD-6631-458C-BBA0-5C5399D6C7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4596" y="119414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53008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3720261"/>
                  </a:ext>
                </a:extLst>
              </a:tr>
            </a:tbl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="" xmlns:a16="http://schemas.microsoft.com/office/drawing/2014/main" id="{9C87CD7B-C2FB-40C2-A8EF-87ADEB3DC2DA}"/>
              </a:ext>
            </a:extLst>
          </p:cNvPr>
          <p:cNvSpPr txBox="1"/>
          <p:nvPr/>
        </p:nvSpPr>
        <p:spPr>
          <a:xfrm>
            <a:off x="7418924" y="2563619"/>
            <a:ext cx="166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執行 </a:t>
            </a:r>
            <a:r>
              <a:rPr lang="en-US" altLang="zh-TW" dirty="0"/>
              <a:t>Sub-query</a:t>
            </a:r>
            <a:endParaRPr lang="zh-TW" altLang="en-US" dirty="0"/>
          </a:p>
        </p:txBody>
      </p:sp>
      <p:graphicFrame>
        <p:nvGraphicFramePr>
          <p:cNvPr id="62" name="表格 61">
            <a:extLst>
              <a:ext uri="{FF2B5EF4-FFF2-40B4-BE49-F238E27FC236}">
                <a16:creationId xmlns="" xmlns:a16="http://schemas.microsoft.com/office/drawing/2014/main" id="{C739715E-39FE-4FB3-B964-217AFD56A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76171788"/>
              </p:ext>
            </p:extLst>
          </p:nvPr>
        </p:nvGraphicFramePr>
        <p:xfrm>
          <a:off x="695732" y="3393527"/>
          <a:ext cx="5173990" cy="2767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34798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76728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613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2980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8" grpId="0" animBg="1"/>
      <p:bldP spid="36" grpId="0"/>
      <p:bldP spid="39" grpId="0"/>
      <p:bldP spid="55" grpId="0"/>
      <p:bldP spid="57" grpId="0" animBg="1"/>
      <p:bldP spid="56" grpId="0"/>
      <p:bldP spid="58" grpId="0"/>
      <p:bldP spid="61" grpId="0" animBg="1"/>
      <p:bldP spid="2" grpId="0" animBg="1"/>
      <p:bldP spid="6" grpId="0" animBg="1"/>
      <p:bldP spid="11" grpId="0" animBg="1"/>
      <p:bldP spid="12" grpId="0"/>
      <p:bldP spid="13" grpId="0"/>
      <p:bldP spid="18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表格 28">
            <a:extLst>
              <a:ext uri="{FF2B5EF4-FFF2-40B4-BE49-F238E27FC236}">
                <a16:creationId xmlns="" xmlns:a16="http://schemas.microsoft.com/office/drawing/2014/main" id="{7877D9A3-05EF-4A11-BF62-BA101DEC3C1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2043" y="4050219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4" name="表格 53">
            <a:extLst>
              <a:ext uri="{FF2B5EF4-FFF2-40B4-BE49-F238E27FC236}">
                <a16:creationId xmlns="" xmlns:a16="http://schemas.microsoft.com/office/drawing/2014/main" id="{DD688DAD-6631-458C-BBA0-5C5399D6C7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4596" y="119414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53008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3720261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801180FA-4758-431C-AE70-EFC89DA2FEA0}"/>
              </a:ext>
            </a:extLst>
          </p:cNvPr>
          <p:cNvSpPr/>
          <p:nvPr/>
        </p:nvSpPr>
        <p:spPr>
          <a:xfrm>
            <a:off x="9833317" y="3776243"/>
            <a:ext cx="928467" cy="2157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3" name="表格 32">
            <a:extLst>
              <a:ext uri="{FF2B5EF4-FFF2-40B4-BE49-F238E27FC236}">
                <a16:creationId xmlns="" xmlns:a16="http://schemas.microsoft.com/office/drawing/2014/main" id="{23B76472-63AC-483B-B248-308ADF751F8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01021" y="3443659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53008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3720261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="" xmlns:a16="http://schemas.microsoft.com/office/drawing/2014/main" id="{D045A836-F382-4B67-A362-E1E2EEE83D81}"/>
              </a:ext>
            </a:extLst>
          </p:cNvPr>
          <p:cNvSpPr txBox="1"/>
          <p:nvPr/>
        </p:nvSpPr>
        <p:spPr>
          <a:xfrm>
            <a:off x="701549" y="5316370"/>
            <a:ext cx="3162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SELECT</a:t>
            </a:r>
            <a:r>
              <a:rPr lang="zh-TW" altLang="en-US" dirty="0"/>
              <a:t> </a:t>
            </a:r>
            <a:r>
              <a:rPr lang="en-US" altLang="zh-TW" dirty="0" err="1"/>
              <a:t>ename</a:t>
            </a:r>
            <a:r>
              <a:rPr lang="en-US" altLang="zh-TW" dirty="0"/>
              <a:t>, job, </a:t>
            </a:r>
            <a:r>
              <a:rPr lang="en-US" altLang="zh-TW" dirty="0" err="1"/>
              <a:t>sal</a:t>
            </a:r>
            <a:r>
              <a:rPr lang="en-US" altLang="zh-TW" dirty="0"/>
              <a:t>, </a:t>
            </a:r>
            <a:r>
              <a:rPr lang="en-US" altLang="zh-TW" dirty="0" err="1"/>
              <a:t>deptno</a:t>
            </a:r>
            <a:endParaRPr lang="en-US" altLang="zh-TW" dirty="0"/>
          </a:p>
          <a:p>
            <a:r>
              <a:rPr lang="en-US" altLang="zh-TW" dirty="0"/>
              <a:t> FROM  </a:t>
            </a:r>
            <a:r>
              <a:rPr lang="en-US" altLang="zh-TW" dirty="0" err="1"/>
              <a:t>emp</a:t>
            </a:r>
            <a:r>
              <a:rPr lang="en-US" altLang="zh-TW" dirty="0"/>
              <a:t> o</a:t>
            </a:r>
          </a:p>
          <a:p>
            <a:r>
              <a:rPr lang="en-US" altLang="zh-TW" dirty="0"/>
              <a:t> WHERE </a:t>
            </a:r>
            <a:r>
              <a:rPr lang="en-US" altLang="zh-TW" dirty="0" err="1"/>
              <a:t>sal</a:t>
            </a:r>
            <a:r>
              <a:rPr lang="en-US" altLang="zh-TW" dirty="0"/>
              <a:t>  =</a:t>
            </a:r>
            <a:endParaRPr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58BF0715-15B2-4005-AB73-A4DF4D72E320}"/>
              </a:ext>
            </a:extLst>
          </p:cNvPr>
          <p:cNvSpPr/>
          <p:nvPr/>
        </p:nvSpPr>
        <p:spPr>
          <a:xfrm>
            <a:off x="4882402" y="1512102"/>
            <a:ext cx="942536" cy="237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>
            <a:extLst>
              <a:ext uri="{FF2B5EF4-FFF2-40B4-BE49-F238E27FC236}">
                <a16:creationId xmlns="" xmlns:a16="http://schemas.microsoft.com/office/drawing/2014/main" id="{6C906B77-986C-4091-9086-5D7A3A4A4F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4391" y="3757143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="" xmlns:a16="http://schemas.microsoft.com/office/drawing/2014/main" id="{779E61AE-7B9C-4AB1-AB68-E491766DACCF}"/>
              </a:ext>
            </a:extLst>
          </p:cNvPr>
          <p:cNvSpPr txBox="1"/>
          <p:nvPr/>
        </p:nvSpPr>
        <p:spPr>
          <a:xfrm>
            <a:off x="2107578" y="5858078"/>
            <a:ext cx="3286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 SELECT max(</a:t>
            </a:r>
            <a:r>
              <a:rPr lang="en-US" altLang="zh-TW" dirty="0" err="1"/>
              <a:t>sal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FROM </a:t>
            </a:r>
            <a:r>
              <a:rPr lang="en-US" altLang="zh-TW" dirty="0" err="1"/>
              <a:t>emp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   WHERE </a:t>
            </a:r>
            <a:r>
              <a:rPr lang="en-US" altLang="zh-TW" dirty="0" err="1"/>
              <a:t>i.deptno</a:t>
            </a:r>
            <a:r>
              <a:rPr lang="en-US" altLang="zh-TW" dirty="0"/>
              <a:t>=</a:t>
            </a:r>
            <a:r>
              <a:rPr lang="en-US" altLang="zh-TW" dirty="0" err="1"/>
              <a:t>o.deptno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="" xmlns:a16="http://schemas.microsoft.com/office/drawing/2014/main" id="{64820B1B-E073-4DA2-8EA8-AE659EC283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4388" y="3145480"/>
          <a:ext cx="5173990" cy="2767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34798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76728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613450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="" xmlns:a16="http://schemas.microsoft.com/office/drawing/2014/main" id="{AC4246B3-310C-4191-9801-4559479327A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2044" y="433691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LUCY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="" xmlns:a16="http://schemas.microsoft.com/office/drawing/2014/main" id="{4F2D46E8-D9C9-4DC4-B638-045B1719095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03769" y="4618842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="" xmlns:a16="http://schemas.microsoft.com/office/drawing/2014/main" id="{C9FC95C1-9147-4D23-AE8E-0CAEE4B3BF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2042" y="4911918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sp>
        <p:nvSpPr>
          <p:cNvPr id="36" name="文字方塊 35">
            <a:extLst>
              <a:ext uri="{FF2B5EF4-FFF2-40B4-BE49-F238E27FC236}">
                <a16:creationId xmlns="" xmlns:a16="http://schemas.microsoft.com/office/drawing/2014/main" id="{4F87244B-FA66-4844-890B-630AAF54FD73}"/>
              </a:ext>
            </a:extLst>
          </p:cNvPr>
          <p:cNvSpPr txBox="1"/>
          <p:nvPr/>
        </p:nvSpPr>
        <p:spPr>
          <a:xfrm>
            <a:off x="6219568" y="1541955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② WHERE </a:t>
            </a:r>
            <a:r>
              <a:rPr lang="en-US" altLang="zh-TW" dirty="0" err="1"/>
              <a:t>sal</a:t>
            </a:r>
            <a:r>
              <a:rPr lang="en-US" altLang="zh-TW" dirty="0"/>
              <a:t>  = 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="" xmlns:a16="http://schemas.microsoft.com/office/drawing/2014/main" id="{370E0A00-0A3F-47E5-94B9-1545585A0542}"/>
              </a:ext>
            </a:extLst>
          </p:cNvPr>
          <p:cNvSpPr txBox="1"/>
          <p:nvPr/>
        </p:nvSpPr>
        <p:spPr>
          <a:xfrm>
            <a:off x="6701021" y="274631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EMP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="" xmlns:a16="http://schemas.microsoft.com/office/drawing/2014/main" id="{5ADFBA3E-EAEE-45C8-AD46-EDA8129E4BEA}"/>
              </a:ext>
            </a:extLst>
          </p:cNvPr>
          <p:cNvSpPr txBox="1"/>
          <p:nvPr/>
        </p:nvSpPr>
        <p:spPr>
          <a:xfrm>
            <a:off x="4696113" y="187849"/>
            <a:ext cx="3428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Correlated Subqueries</a:t>
            </a:r>
            <a:endParaRPr lang="zh-TW" altLang="en-US" sz="2800" dirty="0"/>
          </a:p>
        </p:txBody>
      </p:sp>
      <p:sp>
        <p:nvSpPr>
          <p:cNvPr id="46" name="文字方塊 45">
            <a:extLst>
              <a:ext uri="{FF2B5EF4-FFF2-40B4-BE49-F238E27FC236}">
                <a16:creationId xmlns="" xmlns:a16="http://schemas.microsoft.com/office/drawing/2014/main" id="{A7049F30-32FA-4D8A-85A3-F1F280CC46C1}"/>
              </a:ext>
            </a:extLst>
          </p:cNvPr>
          <p:cNvSpPr txBox="1"/>
          <p:nvPr/>
        </p:nvSpPr>
        <p:spPr>
          <a:xfrm>
            <a:off x="809274" y="4918904"/>
            <a:ext cx="129830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Main Query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="" xmlns:a16="http://schemas.microsoft.com/office/drawing/2014/main" id="{6BFEE3AE-1AC2-45E4-88A7-4A2BE73D892A}"/>
              </a:ext>
            </a:extLst>
          </p:cNvPr>
          <p:cNvSpPr txBox="1"/>
          <p:nvPr/>
        </p:nvSpPr>
        <p:spPr>
          <a:xfrm>
            <a:off x="4020434" y="5970622"/>
            <a:ext cx="114922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Sub-query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8" name="表格 47">
            <a:extLst>
              <a:ext uri="{FF2B5EF4-FFF2-40B4-BE49-F238E27FC236}">
                <a16:creationId xmlns="" xmlns:a16="http://schemas.microsoft.com/office/drawing/2014/main" id="{37618E30-BD6E-4551-B7B6-9C1A93625A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7963" y="895968"/>
          <a:ext cx="5173990" cy="2767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34798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76728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613450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="" xmlns:a16="http://schemas.microsoft.com/office/drawing/2014/main" id="{3AE27592-D108-4326-93DD-193AEA124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10862273"/>
              </p:ext>
            </p:extLst>
          </p:nvPr>
        </p:nvGraphicFramePr>
        <p:xfrm>
          <a:off x="717966" y="1507631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0" name="表格 49">
            <a:extLst>
              <a:ext uri="{FF2B5EF4-FFF2-40B4-BE49-F238E27FC236}">
                <a16:creationId xmlns="" xmlns:a16="http://schemas.microsoft.com/office/drawing/2014/main" id="{FC66DCE2-E1A5-4822-AAC6-CFD96EDD81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5618" y="180070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1" name="表格 50">
            <a:extLst>
              <a:ext uri="{FF2B5EF4-FFF2-40B4-BE49-F238E27FC236}">
                <a16:creationId xmlns="" xmlns:a16="http://schemas.microsoft.com/office/drawing/2014/main" id="{B634B25D-7EC7-4261-AAD7-4679B436F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29851913"/>
              </p:ext>
            </p:extLst>
          </p:nvPr>
        </p:nvGraphicFramePr>
        <p:xfrm>
          <a:off x="715619" y="2087405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LUCY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2" name="表格 51">
            <a:extLst>
              <a:ext uri="{FF2B5EF4-FFF2-40B4-BE49-F238E27FC236}">
                <a16:creationId xmlns="" xmlns:a16="http://schemas.microsoft.com/office/drawing/2014/main" id="{A4115890-A14F-4853-8523-19DC70FF36C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7344" y="2369330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3" name="表格 52">
            <a:extLst>
              <a:ext uri="{FF2B5EF4-FFF2-40B4-BE49-F238E27FC236}">
                <a16:creationId xmlns="" xmlns:a16="http://schemas.microsoft.com/office/drawing/2014/main" id="{8F7693F6-0210-4831-A53D-81EDEAE37D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5617" y="2662406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sp>
        <p:nvSpPr>
          <p:cNvPr id="55" name="文字方塊 54">
            <a:extLst>
              <a:ext uri="{FF2B5EF4-FFF2-40B4-BE49-F238E27FC236}">
                <a16:creationId xmlns="" xmlns:a16="http://schemas.microsoft.com/office/drawing/2014/main" id="{FA01892B-BFAC-4117-A39C-65A597B7DBE5}"/>
              </a:ext>
            </a:extLst>
          </p:cNvPr>
          <p:cNvSpPr txBox="1"/>
          <p:nvPr/>
        </p:nvSpPr>
        <p:spPr>
          <a:xfrm>
            <a:off x="724596" y="43963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EMP</a:t>
            </a:r>
            <a:endParaRPr lang="zh-TW" altLang="en-US" dirty="0"/>
          </a:p>
        </p:txBody>
      </p:sp>
      <p:sp>
        <p:nvSpPr>
          <p:cNvPr id="57" name="箭號: 向下 56">
            <a:extLst>
              <a:ext uri="{FF2B5EF4-FFF2-40B4-BE49-F238E27FC236}">
                <a16:creationId xmlns="" xmlns:a16="http://schemas.microsoft.com/office/drawing/2014/main" id="{0FF87C9E-E9BC-400B-81B4-EEE96AD5FF68}"/>
              </a:ext>
            </a:extLst>
          </p:cNvPr>
          <p:cNvSpPr/>
          <p:nvPr/>
        </p:nvSpPr>
        <p:spPr>
          <a:xfrm>
            <a:off x="2672861" y="2976665"/>
            <a:ext cx="1237957" cy="329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>
            <a:extLst>
              <a:ext uri="{FF2B5EF4-FFF2-40B4-BE49-F238E27FC236}">
                <a16:creationId xmlns="" xmlns:a16="http://schemas.microsoft.com/office/drawing/2014/main" id="{560ED928-FDF7-41DD-84B0-B0A8CBF56F59}"/>
              </a:ext>
            </a:extLst>
          </p:cNvPr>
          <p:cNvSpPr txBox="1"/>
          <p:nvPr/>
        </p:nvSpPr>
        <p:spPr>
          <a:xfrm>
            <a:off x="426699" y="5316370"/>
            <a:ext cx="349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③①②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="" xmlns:a16="http://schemas.microsoft.com/office/drawing/2014/main" id="{B38392BA-0182-4A64-BCF9-50BD3E4D4542}"/>
              </a:ext>
            </a:extLst>
          </p:cNvPr>
          <p:cNvSpPr txBox="1"/>
          <p:nvPr/>
        </p:nvSpPr>
        <p:spPr>
          <a:xfrm>
            <a:off x="7793852" y="1538523"/>
            <a:ext cx="3286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 SELECT max(</a:t>
            </a:r>
            <a:r>
              <a:rPr lang="en-US" altLang="zh-TW" dirty="0" err="1"/>
              <a:t>sal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FROM </a:t>
            </a:r>
            <a:r>
              <a:rPr lang="en-US" altLang="zh-TW" dirty="0" err="1"/>
              <a:t>emp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   WHERE </a:t>
            </a:r>
            <a:r>
              <a:rPr lang="en-US" altLang="zh-TW" dirty="0" err="1"/>
              <a:t>i.deptno</a:t>
            </a:r>
            <a:r>
              <a:rPr lang="en-US" altLang="zh-TW" dirty="0"/>
              <a:t>=</a:t>
            </a:r>
            <a:r>
              <a:rPr lang="en-US" altLang="zh-TW" dirty="0" err="1"/>
              <a:t>o.deptno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sp>
        <p:nvSpPr>
          <p:cNvPr id="61" name="箭號: 向右 60">
            <a:extLst>
              <a:ext uri="{FF2B5EF4-FFF2-40B4-BE49-F238E27FC236}">
                <a16:creationId xmlns="" xmlns:a16="http://schemas.microsoft.com/office/drawing/2014/main" id="{21BC00D9-31EC-430A-A3B6-8A3E162E5CC9}"/>
              </a:ext>
            </a:extLst>
          </p:cNvPr>
          <p:cNvSpPr/>
          <p:nvPr/>
        </p:nvSpPr>
        <p:spPr>
          <a:xfrm>
            <a:off x="172278" y="1465697"/>
            <a:ext cx="395502" cy="291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="" xmlns:a16="http://schemas.microsoft.com/office/drawing/2014/main" id="{9489C304-3C35-497D-8142-338552448003}"/>
              </a:ext>
            </a:extLst>
          </p:cNvPr>
          <p:cNvSpPr txBox="1"/>
          <p:nvPr/>
        </p:nvSpPr>
        <p:spPr>
          <a:xfrm>
            <a:off x="9643424" y="2122357"/>
            <a:ext cx="89042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20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="" xmlns:a16="http://schemas.microsoft.com/office/drawing/2014/main" id="{08B322E4-8704-4B52-A2FD-FD3BD22A048F}"/>
              </a:ext>
            </a:extLst>
          </p:cNvPr>
          <p:cNvCxnSpPr>
            <a:cxnSpLocks/>
            <a:stCxn id="49" idx="3"/>
            <a:endCxn id="2" idx="0"/>
          </p:cNvCxnSpPr>
          <p:nvPr/>
        </p:nvCxnSpPr>
        <p:spPr>
          <a:xfrm>
            <a:off x="5872071" y="1644791"/>
            <a:ext cx="4216568" cy="477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CB6D59C3-3F50-45CC-BFF9-5EEC510C4B81}"/>
              </a:ext>
            </a:extLst>
          </p:cNvPr>
          <p:cNvSpPr/>
          <p:nvPr/>
        </p:nvSpPr>
        <p:spPr>
          <a:xfrm>
            <a:off x="7967162" y="1507631"/>
            <a:ext cx="2566691" cy="101891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下 10">
            <a:extLst>
              <a:ext uri="{FF2B5EF4-FFF2-40B4-BE49-F238E27FC236}">
                <a16:creationId xmlns="" xmlns:a16="http://schemas.microsoft.com/office/drawing/2014/main" id="{C19458CF-16E9-43C4-985F-05278AAD8A9F}"/>
              </a:ext>
            </a:extLst>
          </p:cNvPr>
          <p:cNvSpPr/>
          <p:nvPr/>
        </p:nvSpPr>
        <p:spPr>
          <a:xfrm>
            <a:off x="8975187" y="2615514"/>
            <a:ext cx="484632" cy="5366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="" xmlns:a16="http://schemas.microsoft.com/office/drawing/2014/main" id="{5E63B15A-FF58-4122-A563-18A568D6D272}"/>
              </a:ext>
            </a:extLst>
          </p:cNvPr>
          <p:cNvSpPr txBox="1"/>
          <p:nvPr/>
        </p:nvSpPr>
        <p:spPr>
          <a:xfrm>
            <a:off x="8756342" y="8496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="" xmlns:a16="http://schemas.microsoft.com/office/drawing/2014/main" id="{B2C75E74-E0B8-4B90-91F3-4BF7BA449D4E}"/>
              </a:ext>
            </a:extLst>
          </p:cNvPr>
          <p:cNvSpPr txBox="1"/>
          <p:nvPr/>
        </p:nvSpPr>
        <p:spPr>
          <a:xfrm>
            <a:off x="7137713" y="85861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②  WHERE </a:t>
            </a:r>
            <a:r>
              <a:rPr lang="en-US" altLang="zh-TW" dirty="0" err="1"/>
              <a:t>sal</a:t>
            </a:r>
            <a:r>
              <a:rPr lang="en-US" altLang="zh-TW" dirty="0"/>
              <a:t>  =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="" xmlns:a16="http://schemas.microsoft.com/office/drawing/2014/main" id="{64C40968-2EF7-4152-8BFD-5CCA6AB73216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9082714" y="1218998"/>
            <a:ext cx="1117090" cy="255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="" xmlns:a16="http://schemas.microsoft.com/office/drawing/2014/main" id="{E06E01EB-A70F-4B56-82CD-0898B208917F}"/>
              </a:ext>
            </a:extLst>
          </p:cNvPr>
          <p:cNvSpPr txBox="1"/>
          <p:nvPr/>
        </p:nvSpPr>
        <p:spPr>
          <a:xfrm>
            <a:off x="370029" y="107397"/>
            <a:ext cx="1748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① FROM  </a:t>
            </a:r>
            <a:r>
              <a:rPr lang="en-US" altLang="zh-TW" dirty="0" err="1"/>
              <a:t>emp</a:t>
            </a:r>
            <a:r>
              <a:rPr lang="en-US" altLang="zh-TW" dirty="0"/>
              <a:t> o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="" xmlns:a16="http://schemas.microsoft.com/office/drawing/2014/main" id="{99799CB2-E029-4782-95AE-95D264DFE3F7}"/>
              </a:ext>
            </a:extLst>
          </p:cNvPr>
          <p:cNvSpPr txBox="1"/>
          <p:nvPr/>
        </p:nvSpPr>
        <p:spPr>
          <a:xfrm>
            <a:off x="7418924" y="2563619"/>
            <a:ext cx="166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執行 </a:t>
            </a:r>
            <a:r>
              <a:rPr lang="en-US" altLang="zh-TW" dirty="0"/>
              <a:t>Sub-query</a:t>
            </a:r>
            <a:endParaRPr lang="zh-TW" altLang="en-US" dirty="0"/>
          </a:p>
        </p:txBody>
      </p:sp>
      <p:graphicFrame>
        <p:nvGraphicFramePr>
          <p:cNvPr id="43" name="表格 42">
            <a:extLst>
              <a:ext uri="{FF2B5EF4-FFF2-40B4-BE49-F238E27FC236}">
                <a16:creationId xmlns="" xmlns:a16="http://schemas.microsoft.com/office/drawing/2014/main" id="{F9A4173B-687C-47A6-B9EB-7BBE71F24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83390826"/>
              </p:ext>
            </p:extLst>
          </p:nvPr>
        </p:nvGraphicFramePr>
        <p:xfrm>
          <a:off x="714653" y="3358373"/>
          <a:ext cx="5173990" cy="2767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34798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76728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613450"/>
                  </a:ext>
                </a:extLst>
              </a:tr>
            </a:tbl>
          </a:graphicData>
        </a:graphic>
      </p:graphicFrame>
      <p:graphicFrame>
        <p:nvGraphicFramePr>
          <p:cNvPr id="44" name="表格 43">
            <a:extLst>
              <a:ext uri="{FF2B5EF4-FFF2-40B4-BE49-F238E27FC236}">
                <a16:creationId xmlns="" xmlns:a16="http://schemas.microsoft.com/office/drawing/2014/main" id="{F89D1960-3BD5-44BE-840B-1CD85AB23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29434090"/>
              </p:ext>
            </p:extLst>
          </p:nvPr>
        </p:nvGraphicFramePr>
        <p:xfrm>
          <a:off x="724596" y="3619983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1192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8" grpId="0" animBg="1"/>
      <p:bldP spid="39" grpId="0"/>
      <p:bldP spid="57" grpId="0" animBg="1"/>
      <p:bldP spid="2" grpId="0" animBg="1"/>
      <p:bldP spid="6" grpId="0" animBg="1"/>
      <p:bldP spid="11" grpId="0" animBg="1"/>
      <p:bldP spid="12" grpId="0"/>
      <p:bldP spid="13" grpId="0"/>
      <p:bldP spid="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801180FA-4758-431C-AE70-EFC89DA2FEA0}"/>
              </a:ext>
            </a:extLst>
          </p:cNvPr>
          <p:cNvSpPr/>
          <p:nvPr/>
        </p:nvSpPr>
        <p:spPr>
          <a:xfrm>
            <a:off x="9833317" y="4065009"/>
            <a:ext cx="928467" cy="2157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>
            <a:extLst>
              <a:ext uri="{FF2B5EF4-FFF2-40B4-BE49-F238E27FC236}">
                <a16:creationId xmlns="" xmlns:a16="http://schemas.microsoft.com/office/drawing/2014/main" id="{6C906B77-986C-4091-9086-5D7A3A4A4F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4391" y="3757143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="" xmlns:a16="http://schemas.microsoft.com/office/drawing/2014/main" id="{3AE27592-D108-4326-93DD-193AEA1249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7966" y="1507631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="" xmlns:a16="http://schemas.microsoft.com/office/drawing/2014/main" id="{7877D9A3-05EF-4A11-BF62-BA101DEC3C1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2043" y="4050219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4" name="表格 53">
            <a:extLst>
              <a:ext uri="{FF2B5EF4-FFF2-40B4-BE49-F238E27FC236}">
                <a16:creationId xmlns="" xmlns:a16="http://schemas.microsoft.com/office/drawing/2014/main" id="{DD688DAD-6631-458C-BBA0-5C5399D6C7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4596" y="119414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53008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3720261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="" xmlns:a16="http://schemas.microsoft.com/office/drawing/2014/main" id="{23B76472-63AC-483B-B248-308ADF751F8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01021" y="3443659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53008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3720261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="" xmlns:a16="http://schemas.microsoft.com/office/drawing/2014/main" id="{D045A836-F382-4B67-A362-E1E2EEE83D81}"/>
              </a:ext>
            </a:extLst>
          </p:cNvPr>
          <p:cNvSpPr txBox="1"/>
          <p:nvPr/>
        </p:nvSpPr>
        <p:spPr>
          <a:xfrm>
            <a:off x="701549" y="5316370"/>
            <a:ext cx="3162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SELECT</a:t>
            </a:r>
            <a:r>
              <a:rPr lang="zh-TW" altLang="en-US" dirty="0"/>
              <a:t> </a:t>
            </a:r>
            <a:r>
              <a:rPr lang="en-US" altLang="zh-TW" dirty="0" err="1"/>
              <a:t>ename</a:t>
            </a:r>
            <a:r>
              <a:rPr lang="en-US" altLang="zh-TW" dirty="0"/>
              <a:t>, job, </a:t>
            </a:r>
            <a:r>
              <a:rPr lang="en-US" altLang="zh-TW" dirty="0" err="1"/>
              <a:t>sal</a:t>
            </a:r>
            <a:r>
              <a:rPr lang="en-US" altLang="zh-TW" dirty="0"/>
              <a:t>, </a:t>
            </a:r>
            <a:r>
              <a:rPr lang="en-US" altLang="zh-TW" dirty="0" err="1"/>
              <a:t>deptno</a:t>
            </a:r>
            <a:endParaRPr lang="en-US" altLang="zh-TW" dirty="0"/>
          </a:p>
          <a:p>
            <a:r>
              <a:rPr lang="en-US" altLang="zh-TW" dirty="0"/>
              <a:t> FROM  </a:t>
            </a:r>
            <a:r>
              <a:rPr lang="en-US" altLang="zh-TW" dirty="0" err="1"/>
              <a:t>emp</a:t>
            </a:r>
            <a:r>
              <a:rPr lang="en-US" altLang="zh-TW" dirty="0"/>
              <a:t> o</a:t>
            </a:r>
          </a:p>
          <a:p>
            <a:r>
              <a:rPr lang="en-US" altLang="zh-TW" dirty="0"/>
              <a:t> WHERE </a:t>
            </a:r>
            <a:r>
              <a:rPr lang="en-US" altLang="zh-TW" dirty="0" err="1"/>
              <a:t>sal</a:t>
            </a:r>
            <a:r>
              <a:rPr lang="en-US" altLang="zh-TW" dirty="0"/>
              <a:t>  =</a:t>
            </a:r>
            <a:endParaRPr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58BF0715-15B2-4005-AB73-A4DF4D72E320}"/>
              </a:ext>
            </a:extLst>
          </p:cNvPr>
          <p:cNvSpPr/>
          <p:nvPr/>
        </p:nvSpPr>
        <p:spPr>
          <a:xfrm>
            <a:off x="4882402" y="1824934"/>
            <a:ext cx="942536" cy="237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="" xmlns:a16="http://schemas.microsoft.com/office/drawing/2014/main" id="{779E61AE-7B9C-4AB1-AB68-E491766DACCF}"/>
              </a:ext>
            </a:extLst>
          </p:cNvPr>
          <p:cNvSpPr txBox="1"/>
          <p:nvPr/>
        </p:nvSpPr>
        <p:spPr>
          <a:xfrm>
            <a:off x="2107578" y="5858078"/>
            <a:ext cx="3286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 SELECT max(</a:t>
            </a:r>
            <a:r>
              <a:rPr lang="en-US" altLang="zh-TW" dirty="0" err="1"/>
              <a:t>sal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FROM </a:t>
            </a:r>
            <a:r>
              <a:rPr lang="en-US" altLang="zh-TW" dirty="0" err="1"/>
              <a:t>emp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   WHERE </a:t>
            </a:r>
            <a:r>
              <a:rPr lang="en-US" altLang="zh-TW" dirty="0" err="1"/>
              <a:t>i.deptno</a:t>
            </a:r>
            <a:r>
              <a:rPr lang="en-US" altLang="zh-TW" dirty="0"/>
              <a:t>=</a:t>
            </a:r>
            <a:r>
              <a:rPr lang="en-US" altLang="zh-TW" dirty="0" err="1"/>
              <a:t>o.deptno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="" xmlns:a16="http://schemas.microsoft.com/office/drawing/2014/main" id="{64820B1B-E073-4DA2-8EA8-AE659EC283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4388" y="3145480"/>
          <a:ext cx="5173990" cy="2767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34798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76728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613450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="" xmlns:a16="http://schemas.microsoft.com/office/drawing/2014/main" id="{AC4246B3-310C-4191-9801-4559479327A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2044" y="433691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LUCY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="" xmlns:a16="http://schemas.microsoft.com/office/drawing/2014/main" id="{4F2D46E8-D9C9-4DC4-B638-045B1719095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03769" y="4618842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="" xmlns:a16="http://schemas.microsoft.com/office/drawing/2014/main" id="{C9FC95C1-9147-4D23-AE8E-0CAEE4B3BF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2042" y="4911918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sp>
        <p:nvSpPr>
          <p:cNvPr id="36" name="文字方塊 35">
            <a:extLst>
              <a:ext uri="{FF2B5EF4-FFF2-40B4-BE49-F238E27FC236}">
                <a16:creationId xmlns="" xmlns:a16="http://schemas.microsoft.com/office/drawing/2014/main" id="{4F87244B-FA66-4844-890B-630AAF54FD73}"/>
              </a:ext>
            </a:extLst>
          </p:cNvPr>
          <p:cNvSpPr txBox="1"/>
          <p:nvPr/>
        </p:nvSpPr>
        <p:spPr>
          <a:xfrm>
            <a:off x="6219568" y="1541955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② WHERE </a:t>
            </a:r>
            <a:r>
              <a:rPr lang="en-US" altLang="zh-TW" dirty="0" err="1"/>
              <a:t>sal</a:t>
            </a:r>
            <a:r>
              <a:rPr lang="en-US" altLang="zh-TW" dirty="0"/>
              <a:t>  = 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="" xmlns:a16="http://schemas.microsoft.com/office/drawing/2014/main" id="{370E0A00-0A3F-47E5-94B9-1545585A0542}"/>
              </a:ext>
            </a:extLst>
          </p:cNvPr>
          <p:cNvSpPr txBox="1"/>
          <p:nvPr/>
        </p:nvSpPr>
        <p:spPr>
          <a:xfrm>
            <a:off x="6701021" y="274631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EMP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="" xmlns:a16="http://schemas.microsoft.com/office/drawing/2014/main" id="{5ADFBA3E-EAEE-45C8-AD46-EDA8129E4BEA}"/>
              </a:ext>
            </a:extLst>
          </p:cNvPr>
          <p:cNvSpPr txBox="1"/>
          <p:nvPr/>
        </p:nvSpPr>
        <p:spPr>
          <a:xfrm>
            <a:off x="4696113" y="187849"/>
            <a:ext cx="3428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Correlated Subqueries</a:t>
            </a:r>
            <a:endParaRPr lang="zh-TW" altLang="en-US" sz="2800" dirty="0"/>
          </a:p>
        </p:txBody>
      </p:sp>
      <p:sp>
        <p:nvSpPr>
          <p:cNvPr id="46" name="文字方塊 45">
            <a:extLst>
              <a:ext uri="{FF2B5EF4-FFF2-40B4-BE49-F238E27FC236}">
                <a16:creationId xmlns="" xmlns:a16="http://schemas.microsoft.com/office/drawing/2014/main" id="{A7049F30-32FA-4D8A-85A3-F1F280CC46C1}"/>
              </a:ext>
            </a:extLst>
          </p:cNvPr>
          <p:cNvSpPr txBox="1"/>
          <p:nvPr/>
        </p:nvSpPr>
        <p:spPr>
          <a:xfrm>
            <a:off x="809274" y="4918904"/>
            <a:ext cx="129830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Main Query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="" xmlns:a16="http://schemas.microsoft.com/office/drawing/2014/main" id="{6BFEE3AE-1AC2-45E4-88A7-4A2BE73D892A}"/>
              </a:ext>
            </a:extLst>
          </p:cNvPr>
          <p:cNvSpPr txBox="1"/>
          <p:nvPr/>
        </p:nvSpPr>
        <p:spPr>
          <a:xfrm>
            <a:off x="4020434" y="5970622"/>
            <a:ext cx="114922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Sub-query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8" name="表格 47">
            <a:extLst>
              <a:ext uri="{FF2B5EF4-FFF2-40B4-BE49-F238E27FC236}">
                <a16:creationId xmlns="" xmlns:a16="http://schemas.microsoft.com/office/drawing/2014/main" id="{37618E30-BD6E-4551-B7B6-9C1A93625A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7963" y="895968"/>
          <a:ext cx="5173990" cy="2767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34798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76728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613450"/>
                  </a:ext>
                </a:extLst>
              </a:tr>
            </a:tbl>
          </a:graphicData>
        </a:graphic>
      </p:graphicFrame>
      <p:graphicFrame>
        <p:nvGraphicFramePr>
          <p:cNvPr id="50" name="表格 49">
            <a:extLst>
              <a:ext uri="{FF2B5EF4-FFF2-40B4-BE49-F238E27FC236}">
                <a16:creationId xmlns="" xmlns:a16="http://schemas.microsoft.com/office/drawing/2014/main" id="{FC66DCE2-E1A5-4822-AAC6-CFD96EDD8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8555544"/>
              </p:ext>
            </p:extLst>
          </p:nvPr>
        </p:nvGraphicFramePr>
        <p:xfrm>
          <a:off x="715618" y="3894204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1" name="表格 50">
            <a:extLst>
              <a:ext uri="{FF2B5EF4-FFF2-40B4-BE49-F238E27FC236}">
                <a16:creationId xmlns="" xmlns:a16="http://schemas.microsoft.com/office/drawing/2014/main" id="{B634B25D-7EC7-4261-AAD7-4679B436F3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5619" y="2087405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LUCY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2" name="表格 51">
            <a:extLst>
              <a:ext uri="{FF2B5EF4-FFF2-40B4-BE49-F238E27FC236}">
                <a16:creationId xmlns="" xmlns:a16="http://schemas.microsoft.com/office/drawing/2014/main" id="{A4115890-A14F-4853-8523-19DC70FF36C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7344" y="2369330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3" name="表格 52">
            <a:extLst>
              <a:ext uri="{FF2B5EF4-FFF2-40B4-BE49-F238E27FC236}">
                <a16:creationId xmlns="" xmlns:a16="http://schemas.microsoft.com/office/drawing/2014/main" id="{8F7693F6-0210-4831-A53D-81EDEAE37D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5617" y="2662406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sp>
        <p:nvSpPr>
          <p:cNvPr id="55" name="文字方塊 54">
            <a:extLst>
              <a:ext uri="{FF2B5EF4-FFF2-40B4-BE49-F238E27FC236}">
                <a16:creationId xmlns="" xmlns:a16="http://schemas.microsoft.com/office/drawing/2014/main" id="{FA01892B-BFAC-4117-A39C-65A597B7DBE5}"/>
              </a:ext>
            </a:extLst>
          </p:cNvPr>
          <p:cNvSpPr txBox="1"/>
          <p:nvPr/>
        </p:nvSpPr>
        <p:spPr>
          <a:xfrm>
            <a:off x="724596" y="43963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EMP</a:t>
            </a:r>
            <a:endParaRPr lang="zh-TW" altLang="en-US" dirty="0"/>
          </a:p>
        </p:txBody>
      </p:sp>
      <p:sp>
        <p:nvSpPr>
          <p:cNvPr id="57" name="箭號: 向下 56">
            <a:extLst>
              <a:ext uri="{FF2B5EF4-FFF2-40B4-BE49-F238E27FC236}">
                <a16:creationId xmlns="" xmlns:a16="http://schemas.microsoft.com/office/drawing/2014/main" id="{0FF87C9E-E9BC-400B-81B4-EEE96AD5FF68}"/>
              </a:ext>
            </a:extLst>
          </p:cNvPr>
          <p:cNvSpPr/>
          <p:nvPr/>
        </p:nvSpPr>
        <p:spPr>
          <a:xfrm>
            <a:off x="2672861" y="2976665"/>
            <a:ext cx="1237957" cy="329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>
            <a:extLst>
              <a:ext uri="{FF2B5EF4-FFF2-40B4-BE49-F238E27FC236}">
                <a16:creationId xmlns="" xmlns:a16="http://schemas.microsoft.com/office/drawing/2014/main" id="{560ED928-FDF7-41DD-84B0-B0A8CBF56F59}"/>
              </a:ext>
            </a:extLst>
          </p:cNvPr>
          <p:cNvSpPr txBox="1"/>
          <p:nvPr/>
        </p:nvSpPr>
        <p:spPr>
          <a:xfrm>
            <a:off x="426699" y="5316370"/>
            <a:ext cx="349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③①②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="" xmlns:a16="http://schemas.microsoft.com/office/drawing/2014/main" id="{B38392BA-0182-4A64-BCF9-50BD3E4D4542}"/>
              </a:ext>
            </a:extLst>
          </p:cNvPr>
          <p:cNvSpPr txBox="1"/>
          <p:nvPr/>
        </p:nvSpPr>
        <p:spPr>
          <a:xfrm>
            <a:off x="7793852" y="1538523"/>
            <a:ext cx="3286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 SELECT max(</a:t>
            </a:r>
            <a:r>
              <a:rPr lang="en-US" altLang="zh-TW" dirty="0" err="1"/>
              <a:t>sal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FROM </a:t>
            </a:r>
            <a:r>
              <a:rPr lang="en-US" altLang="zh-TW" dirty="0" err="1"/>
              <a:t>emp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   WHERE </a:t>
            </a:r>
            <a:r>
              <a:rPr lang="en-US" altLang="zh-TW" dirty="0" err="1"/>
              <a:t>i.deptno</a:t>
            </a:r>
            <a:r>
              <a:rPr lang="en-US" altLang="zh-TW" dirty="0"/>
              <a:t>=</a:t>
            </a:r>
            <a:r>
              <a:rPr lang="en-US" altLang="zh-TW" dirty="0" err="1"/>
              <a:t>o.deptno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sp>
        <p:nvSpPr>
          <p:cNvPr id="61" name="箭號: 向右 60">
            <a:extLst>
              <a:ext uri="{FF2B5EF4-FFF2-40B4-BE49-F238E27FC236}">
                <a16:creationId xmlns="" xmlns:a16="http://schemas.microsoft.com/office/drawing/2014/main" id="{21BC00D9-31EC-430A-A3B6-8A3E162E5CC9}"/>
              </a:ext>
            </a:extLst>
          </p:cNvPr>
          <p:cNvSpPr/>
          <p:nvPr/>
        </p:nvSpPr>
        <p:spPr>
          <a:xfrm>
            <a:off x="220406" y="1790561"/>
            <a:ext cx="395502" cy="291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="" xmlns:a16="http://schemas.microsoft.com/office/drawing/2014/main" id="{9489C304-3C35-497D-8142-338552448003}"/>
              </a:ext>
            </a:extLst>
          </p:cNvPr>
          <p:cNvSpPr txBox="1"/>
          <p:nvPr/>
        </p:nvSpPr>
        <p:spPr>
          <a:xfrm>
            <a:off x="9643424" y="2122357"/>
            <a:ext cx="89042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10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="" xmlns:a16="http://schemas.microsoft.com/office/drawing/2014/main" id="{08B322E4-8704-4B52-A2FD-FD3BD22A048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5824938" y="1953107"/>
            <a:ext cx="4263701" cy="16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CB6D59C3-3F50-45CC-BFF9-5EEC510C4B81}"/>
              </a:ext>
            </a:extLst>
          </p:cNvPr>
          <p:cNvSpPr/>
          <p:nvPr/>
        </p:nvSpPr>
        <p:spPr>
          <a:xfrm>
            <a:off x="7967162" y="1507631"/>
            <a:ext cx="2566691" cy="101891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下 10">
            <a:extLst>
              <a:ext uri="{FF2B5EF4-FFF2-40B4-BE49-F238E27FC236}">
                <a16:creationId xmlns="" xmlns:a16="http://schemas.microsoft.com/office/drawing/2014/main" id="{C19458CF-16E9-43C4-985F-05278AAD8A9F}"/>
              </a:ext>
            </a:extLst>
          </p:cNvPr>
          <p:cNvSpPr/>
          <p:nvPr/>
        </p:nvSpPr>
        <p:spPr>
          <a:xfrm>
            <a:off x="8975187" y="2615514"/>
            <a:ext cx="484632" cy="5366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="" xmlns:a16="http://schemas.microsoft.com/office/drawing/2014/main" id="{5E63B15A-FF58-4122-A563-18A568D6D272}"/>
              </a:ext>
            </a:extLst>
          </p:cNvPr>
          <p:cNvSpPr txBox="1"/>
          <p:nvPr/>
        </p:nvSpPr>
        <p:spPr>
          <a:xfrm>
            <a:off x="8756342" y="8496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2400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="" xmlns:a16="http://schemas.microsoft.com/office/drawing/2014/main" id="{B2C75E74-E0B8-4B90-91F3-4BF7BA449D4E}"/>
              </a:ext>
            </a:extLst>
          </p:cNvPr>
          <p:cNvSpPr txBox="1"/>
          <p:nvPr/>
        </p:nvSpPr>
        <p:spPr>
          <a:xfrm>
            <a:off x="7137713" y="85861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②  WHERE </a:t>
            </a:r>
            <a:r>
              <a:rPr lang="en-US" altLang="zh-TW" dirty="0" err="1"/>
              <a:t>sal</a:t>
            </a:r>
            <a:r>
              <a:rPr lang="en-US" altLang="zh-TW" dirty="0"/>
              <a:t>  =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="" xmlns:a16="http://schemas.microsoft.com/office/drawing/2014/main" id="{64C40968-2EF7-4152-8BFD-5CCA6AB73216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9082714" y="1218998"/>
            <a:ext cx="1156160" cy="283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="" xmlns:a16="http://schemas.microsoft.com/office/drawing/2014/main" id="{E06E01EB-A70F-4B56-82CD-0898B208917F}"/>
              </a:ext>
            </a:extLst>
          </p:cNvPr>
          <p:cNvSpPr txBox="1"/>
          <p:nvPr/>
        </p:nvSpPr>
        <p:spPr>
          <a:xfrm>
            <a:off x="370029" y="107397"/>
            <a:ext cx="1748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① FROM  </a:t>
            </a:r>
            <a:r>
              <a:rPr lang="en-US" altLang="zh-TW" dirty="0" err="1"/>
              <a:t>emp</a:t>
            </a:r>
            <a:r>
              <a:rPr lang="en-US" altLang="zh-TW" dirty="0"/>
              <a:t> o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="" xmlns:a16="http://schemas.microsoft.com/office/drawing/2014/main" id="{99799CB2-E029-4782-95AE-95D264DFE3F7}"/>
              </a:ext>
            </a:extLst>
          </p:cNvPr>
          <p:cNvSpPr txBox="1"/>
          <p:nvPr/>
        </p:nvSpPr>
        <p:spPr>
          <a:xfrm>
            <a:off x="7418924" y="2563619"/>
            <a:ext cx="166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執行 </a:t>
            </a:r>
            <a:r>
              <a:rPr lang="en-US" altLang="zh-TW" dirty="0"/>
              <a:t>Sub-query</a:t>
            </a:r>
            <a:endParaRPr lang="zh-TW" altLang="en-US" dirty="0"/>
          </a:p>
        </p:txBody>
      </p:sp>
      <p:graphicFrame>
        <p:nvGraphicFramePr>
          <p:cNvPr id="44" name="表格 43">
            <a:extLst>
              <a:ext uri="{FF2B5EF4-FFF2-40B4-BE49-F238E27FC236}">
                <a16:creationId xmlns="" xmlns:a16="http://schemas.microsoft.com/office/drawing/2014/main" id="{8B05F471-6895-4112-8274-0A5955121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8241115"/>
              </p:ext>
            </p:extLst>
          </p:nvPr>
        </p:nvGraphicFramePr>
        <p:xfrm>
          <a:off x="714653" y="3358373"/>
          <a:ext cx="5173990" cy="2767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34798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76728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613450"/>
                  </a:ext>
                </a:extLst>
              </a:tr>
            </a:tbl>
          </a:graphicData>
        </a:graphic>
      </p:graphicFrame>
      <p:graphicFrame>
        <p:nvGraphicFramePr>
          <p:cNvPr id="59" name="表格 58">
            <a:extLst>
              <a:ext uri="{FF2B5EF4-FFF2-40B4-BE49-F238E27FC236}">
                <a16:creationId xmlns="" xmlns:a16="http://schemas.microsoft.com/office/drawing/2014/main" id="{B6B4C12C-8367-4AC8-9FCC-768EC528C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09077045"/>
              </p:ext>
            </p:extLst>
          </p:nvPr>
        </p:nvGraphicFramePr>
        <p:xfrm>
          <a:off x="724596" y="3619983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60" name="表格 59">
            <a:extLst>
              <a:ext uri="{FF2B5EF4-FFF2-40B4-BE49-F238E27FC236}">
                <a16:creationId xmlns="" xmlns:a16="http://schemas.microsoft.com/office/drawing/2014/main" id="{DC0460D0-0190-4471-A5FA-6704D7447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63774652"/>
              </p:ext>
            </p:extLst>
          </p:nvPr>
        </p:nvGraphicFramePr>
        <p:xfrm>
          <a:off x="711604" y="1796693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6438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8" grpId="0" animBg="1"/>
      <p:bldP spid="39" grpId="0"/>
      <p:bldP spid="57" grpId="0" animBg="1"/>
      <p:bldP spid="2" grpId="0" animBg="1"/>
      <p:bldP spid="6" grpId="0" animBg="1"/>
      <p:bldP spid="11" grpId="0" animBg="1"/>
      <p:bldP spid="12" grpId="0"/>
      <p:bldP spid="13" grpId="0"/>
      <p:bldP spid="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表格 28">
            <a:extLst>
              <a:ext uri="{FF2B5EF4-FFF2-40B4-BE49-F238E27FC236}">
                <a16:creationId xmlns="" xmlns:a16="http://schemas.microsoft.com/office/drawing/2014/main" id="{7877D9A3-05EF-4A11-BF62-BA101DEC3C1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2043" y="4050219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0" name="表格 49">
            <a:extLst>
              <a:ext uri="{FF2B5EF4-FFF2-40B4-BE49-F238E27FC236}">
                <a16:creationId xmlns="" xmlns:a16="http://schemas.microsoft.com/office/drawing/2014/main" id="{FC66DCE2-E1A5-4822-AAC6-CFD96EDD81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5618" y="180070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801180FA-4758-431C-AE70-EFC89DA2FEA0}"/>
              </a:ext>
            </a:extLst>
          </p:cNvPr>
          <p:cNvSpPr/>
          <p:nvPr/>
        </p:nvSpPr>
        <p:spPr>
          <a:xfrm>
            <a:off x="9774641" y="5486919"/>
            <a:ext cx="928467" cy="2157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NULL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8" name="表格 27">
            <a:extLst>
              <a:ext uri="{FF2B5EF4-FFF2-40B4-BE49-F238E27FC236}">
                <a16:creationId xmlns="" xmlns:a16="http://schemas.microsoft.com/office/drawing/2014/main" id="{6C906B77-986C-4091-9086-5D7A3A4A4F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4391" y="3757143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="" xmlns:a16="http://schemas.microsoft.com/office/drawing/2014/main" id="{3AE27592-D108-4326-93DD-193AEA1249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7966" y="1507631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4" name="表格 53">
            <a:extLst>
              <a:ext uri="{FF2B5EF4-FFF2-40B4-BE49-F238E27FC236}">
                <a16:creationId xmlns="" xmlns:a16="http://schemas.microsoft.com/office/drawing/2014/main" id="{DD688DAD-6631-458C-BBA0-5C5399D6C7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4596" y="119414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53008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3720261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="" xmlns:a16="http://schemas.microsoft.com/office/drawing/2014/main" id="{23B76472-63AC-483B-B248-308ADF751F8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01021" y="3443659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53008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3720261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="" xmlns:a16="http://schemas.microsoft.com/office/drawing/2014/main" id="{D045A836-F382-4B67-A362-E1E2EEE83D81}"/>
              </a:ext>
            </a:extLst>
          </p:cNvPr>
          <p:cNvSpPr txBox="1"/>
          <p:nvPr/>
        </p:nvSpPr>
        <p:spPr>
          <a:xfrm>
            <a:off x="701549" y="5316370"/>
            <a:ext cx="3162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SELECT</a:t>
            </a:r>
            <a:r>
              <a:rPr lang="zh-TW" altLang="en-US" dirty="0"/>
              <a:t> </a:t>
            </a:r>
            <a:r>
              <a:rPr lang="en-US" altLang="zh-TW" dirty="0" err="1"/>
              <a:t>ename</a:t>
            </a:r>
            <a:r>
              <a:rPr lang="en-US" altLang="zh-TW" dirty="0"/>
              <a:t>, job, </a:t>
            </a:r>
            <a:r>
              <a:rPr lang="en-US" altLang="zh-TW" dirty="0" err="1"/>
              <a:t>sal</a:t>
            </a:r>
            <a:r>
              <a:rPr lang="en-US" altLang="zh-TW" dirty="0"/>
              <a:t>, </a:t>
            </a:r>
            <a:r>
              <a:rPr lang="en-US" altLang="zh-TW" dirty="0" err="1"/>
              <a:t>deptno</a:t>
            </a:r>
            <a:endParaRPr lang="en-US" altLang="zh-TW" dirty="0"/>
          </a:p>
          <a:p>
            <a:r>
              <a:rPr lang="en-US" altLang="zh-TW" dirty="0"/>
              <a:t> FROM  </a:t>
            </a:r>
            <a:r>
              <a:rPr lang="en-US" altLang="zh-TW" dirty="0" err="1"/>
              <a:t>emp</a:t>
            </a:r>
            <a:r>
              <a:rPr lang="en-US" altLang="zh-TW" dirty="0"/>
              <a:t> o</a:t>
            </a:r>
          </a:p>
          <a:p>
            <a:r>
              <a:rPr lang="en-US" altLang="zh-TW" dirty="0"/>
              <a:t> WHERE </a:t>
            </a:r>
            <a:r>
              <a:rPr lang="en-US" altLang="zh-TW" dirty="0" err="1"/>
              <a:t>sal</a:t>
            </a:r>
            <a:r>
              <a:rPr lang="en-US" altLang="zh-TW" dirty="0"/>
              <a:t>  =</a:t>
            </a:r>
            <a:endParaRPr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58BF0715-15B2-4005-AB73-A4DF4D72E320}"/>
              </a:ext>
            </a:extLst>
          </p:cNvPr>
          <p:cNvSpPr/>
          <p:nvPr/>
        </p:nvSpPr>
        <p:spPr>
          <a:xfrm>
            <a:off x="4882402" y="2101665"/>
            <a:ext cx="942536" cy="237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="" xmlns:a16="http://schemas.microsoft.com/office/drawing/2014/main" id="{779E61AE-7B9C-4AB1-AB68-E491766DACCF}"/>
              </a:ext>
            </a:extLst>
          </p:cNvPr>
          <p:cNvSpPr txBox="1"/>
          <p:nvPr/>
        </p:nvSpPr>
        <p:spPr>
          <a:xfrm>
            <a:off x="2107578" y="5858078"/>
            <a:ext cx="3286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 SELECT max(</a:t>
            </a:r>
            <a:r>
              <a:rPr lang="en-US" altLang="zh-TW" dirty="0" err="1"/>
              <a:t>sal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FROM </a:t>
            </a:r>
            <a:r>
              <a:rPr lang="en-US" altLang="zh-TW" dirty="0" err="1"/>
              <a:t>emp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   WHERE </a:t>
            </a:r>
            <a:r>
              <a:rPr lang="en-US" altLang="zh-TW" dirty="0" err="1"/>
              <a:t>i.deptno</a:t>
            </a:r>
            <a:r>
              <a:rPr lang="en-US" altLang="zh-TW" dirty="0"/>
              <a:t>=</a:t>
            </a:r>
            <a:r>
              <a:rPr lang="en-US" altLang="zh-TW" dirty="0" err="1"/>
              <a:t>o.deptno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="" xmlns:a16="http://schemas.microsoft.com/office/drawing/2014/main" id="{64820B1B-E073-4DA2-8EA8-AE659EC283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4388" y="3145480"/>
          <a:ext cx="5173990" cy="2767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34798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76728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613450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="" xmlns:a16="http://schemas.microsoft.com/office/drawing/2014/main" id="{AC4246B3-310C-4191-9801-4559479327A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2044" y="433691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LUCY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="" xmlns:a16="http://schemas.microsoft.com/office/drawing/2014/main" id="{4F2D46E8-D9C9-4DC4-B638-045B1719095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03769" y="4618842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="" xmlns:a16="http://schemas.microsoft.com/office/drawing/2014/main" id="{C9FC95C1-9147-4D23-AE8E-0CAEE4B3BF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2042" y="4911918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sp>
        <p:nvSpPr>
          <p:cNvPr id="36" name="文字方塊 35">
            <a:extLst>
              <a:ext uri="{FF2B5EF4-FFF2-40B4-BE49-F238E27FC236}">
                <a16:creationId xmlns="" xmlns:a16="http://schemas.microsoft.com/office/drawing/2014/main" id="{4F87244B-FA66-4844-890B-630AAF54FD73}"/>
              </a:ext>
            </a:extLst>
          </p:cNvPr>
          <p:cNvSpPr txBox="1"/>
          <p:nvPr/>
        </p:nvSpPr>
        <p:spPr>
          <a:xfrm>
            <a:off x="6219568" y="1541955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② WHERE </a:t>
            </a:r>
            <a:r>
              <a:rPr lang="en-US" altLang="zh-TW" dirty="0" err="1"/>
              <a:t>sal</a:t>
            </a:r>
            <a:r>
              <a:rPr lang="en-US" altLang="zh-TW" dirty="0"/>
              <a:t>  = 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="" xmlns:a16="http://schemas.microsoft.com/office/drawing/2014/main" id="{370E0A00-0A3F-47E5-94B9-1545585A0542}"/>
              </a:ext>
            </a:extLst>
          </p:cNvPr>
          <p:cNvSpPr txBox="1"/>
          <p:nvPr/>
        </p:nvSpPr>
        <p:spPr>
          <a:xfrm>
            <a:off x="6701021" y="274631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EMP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="" xmlns:a16="http://schemas.microsoft.com/office/drawing/2014/main" id="{5ADFBA3E-EAEE-45C8-AD46-EDA8129E4BEA}"/>
              </a:ext>
            </a:extLst>
          </p:cNvPr>
          <p:cNvSpPr txBox="1"/>
          <p:nvPr/>
        </p:nvSpPr>
        <p:spPr>
          <a:xfrm>
            <a:off x="4696113" y="187849"/>
            <a:ext cx="3428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Correlated Subqueries</a:t>
            </a:r>
            <a:endParaRPr lang="zh-TW" altLang="en-US" sz="2800" dirty="0"/>
          </a:p>
        </p:txBody>
      </p:sp>
      <p:sp>
        <p:nvSpPr>
          <p:cNvPr id="46" name="文字方塊 45">
            <a:extLst>
              <a:ext uri="{FF2B5EF4-FFF2-40B4-BE49-F238E27FC236}">
                <a16:creationId xmlns="" xmlns:a16="http://schemas.microsoft.com/office/drawing/2014/main" id="{A7049F30-32FA-4D8A-85A3-F1F280CC46C1}"/>
              </a:ext>
            </a:extLst>
          </p:cNvPr>
          <p:cNvSpPr txBox="1"/>
          <p:nvPr/>
        </p:nvSpPr>
        <p:spPr>
          <a:xfrm>
            <a:off x="809274" y="4918904"/>
            <a:ext cx="129830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Main Query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="" xmlns:a16="http://schemas.microsoft.com/office/drawing/2014/main" id="{6BFEE3AE-1AC2-45E4-88A7-4A2BE73D892A}"/>
              </a:ext>
            </a:extLst>
          </p:cNvPr>
          <p:cNvSpPr txBox="1"/>
          <p:nvPr/>
        </p:nvSpPr>
        <p:spPr>
          <a:xfrm>
            <a:off x="4020434" y="5970622"/>
            <a:ext cx="114922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Sub-query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8" name="表格 47">
            <a:extLst>
              <a:ext uri="{FF2B5EF4-FFF2-40B4-BE49-F238E27FC236}">
                <a16:creationId xmlns="" xmlns:a16="http://schemas.microsoft.com/office/drawing/2014/main" id="{37618E30-BD6E-4551-B7B6-9C1A93625A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7963" y="895968"/>
          <a:ext cx="5173990" cy="2767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34798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76728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613450"/>
                  </a:ext>
                </a:extLst>
              </a:tr>
            </a:tbl>
          </a:graphicData>
        </a:graphic>
      </p:graphicFrame>
      <p:graphicFrame>
        <p:nvGraphicFramePr>
          <p:cNvPr id="51" name="表格 50">
            <a:extLst>
              <a:ext uri="{FF2B5EF4-FFF2-40B4-BE49-F238E27FC236}">
                <a16:creationId xmlns="" xmlns:a16="http://schemas.microsoft.com/office/drawing/2014/main" id="{B634B25D-7EC7-4261-AAD7-4679B436F3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5619" y="2087405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LUCY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2" name="表格 51">
            <a:extLst>
              <a:ext uri="{FF2B5EF4-FFF2-40B4-BE49-F238E27FC236}">
                <a16:creationId xmlns="" xmlns:a16="http://schemas.microsoft.com/office/drawing/2014/main" id="{A4115890-A14F-4853-8523-19DC70FF36C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7344" y="2369330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3" name="表格 52">
            <a:extLst>
              <a:ext uri="{FF2B5EF4-FFF2-40B4-BE49-F238E27FC236}">
                <a16:creationId xmlns="" xmlns:a16="http://schemas.microsoft.com/office/drawing/2014/main" id="{8F7693F6-0210-4831-A53D-81EDEAE37D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5617" y="2662406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sp>
        <p:nvSpPr>
          <p:cNvPr id="55" name="文字方塊 54">
            <a:extLst>
              <a:ext uri="{FF2B5EF4-FFF2-40B4-BE49-F238E27FC236}">
                <a16:creationId xmlns="" xmlns:a16="http://schemas.microsoft.com/office/drawing/2014/main" id="{FA01892B-BFAC-4117-A39C-65A597B7DBE5}"/>
              </a:ext>
            </a:extLst>
          </p:cNvPr>
          <p:cNvSpPr txBox="1"/>
          <p:nvPr/>
        </p:nvSpPr>
        <p:spPr>
          <a:xfrm>
            <a:off x="724596" y="43963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EMP</a:t>
            </a:r>
            <a:endParaRPr lang="zh-TW" altLang="en-US" dirty="0"/>
          </a:p>
        </p:txBody>
      </p:sp>
      <p:sp>
        <p:nvSpPr>
          <p:cNvPr id="57" name="箭號: 向下 56">
            <a:extLst>
              <a:ext uri="{FF2B5EF4-FFF2-40B4-BE49-F238E27FC236}">
                <a16:creationId xmlns="" xmlns:a16="http://schemas.microsoft.com/office/drawing/2014/main" id="{0FF87C9E-E9BC-400B-81B4-EEE96AD5FF68}"/>
              </a:ext>
            </a:extLst>
          </p:cNvPr>
          <p:cNvSpPr/>
          <p:nvPr/>
        </p:nvSpPr>
        <p:spPr>
          <a:xfrm>
            <a:off x="2672861" y="2976665"/>
            <a:ext cx="1237957" cy="329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>
            <a:extLst>
              <a:ext uri="{FF2B5EF4-FFF2-40B4-BE49-F238E27FC236}">
                <a16:creationId xmlns="" xmlns:a16="http://schemas.microsoft.com/office/drawing/2014/main" id="{560ED928-FDF7-41DD-84B0-B0A8CBF56F59}"/>
              </a:ext>
            </a:extLst>
          </p:cNvPr>
          <p:cNvSpPr txBox="1"/>
          <p:nvPr/>
        </p:nvSpPr>
        <p:spPr>
          <a:xfrm>
            <a:off x="426699" y="5316370"/>
            <a:ext cx="349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③①②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="" xmlns:a16="http://schemas.microsoft.com/office/drawing/2014/main" id="{B38392BA-0182-4A64-BCF9-50BD3E4D4542}"/>
              </a:ext>
            </a:extLst>
          </p:cNvPr>
          <p:cNvSpPr txBox="1"/>
          <p:nvPr/>
        </p:nvSpPr>
        <p:spPr>
          <a:xfrm>
            <a:off x="7793852" y="1538523"/>
            <a:ext cx="3286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 SELECT max(</a:t>
            </a:r>
            <a:r>
              <a:rPr lang="en-US" altLang="zh-TW" dirty="0" err="1"/>
              <a:t>sal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FROM </a:t>
            </a:r>
            <a:r>
              <a:rPr lang="en-US" altLang="zh-TW" dirty="0" err="1"/>
              <a:t>emp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   WHERE </a:t>
            </a:r>
            <a:r>
              <a:rPr lang="en-US" altLang="zh-TW" dirty="0" err="1"/>
              <a:t>i.deptno</a:t>
            </a:r>
            <a:r>
              <a:rPr lang="en-US" altLang="zh-TW" dirty="0"/>
              <a:t>=</a:t>
            </a:r>
            <a:r>
              <a:rPr lang="en-US" altLang="zh-TW" dirty="0" err="1"/>
              <a:t>o.deptno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sp>
        <p:nvSpPr>
          <p:cNvPr id="61" name="箭號: 向右 60">
            <a:extLst>
              <a:ext uri="{FF2B5EF4-FFF2-40B4-BE49-F238E27FC236}">
                <a16:creationId xmlns="" xmlns:a16="http://schemas.microsoft.com/office/drawing/2014/main" id="{21BC00D9-31EC-430A-A3B6-8A3E162E5CC9}"/>
              </a:ext>
            </a:extLst>
          </p:cNvPr>
          <p:cNvSpPr/>
          <p:nvPr/>
        </p:nvSpPr>
        <p:spPr>
          <a:xfrm>
            <a:off x="220406" y="2055265"/>
            <a:ext cx="395502" cy="291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="" xmlns:a16="http://schemas.microsoft.com/office/drawing/2014/main" id="{9489C304-3C35-497D-8142-338552448003}"/>
              </a:ext>
            </a:extLst>
          </p:cNvPr>
          <p:cNvSpPr txBox="1"/>
          <p:nvPr/>
        </p:nvSpPr>
        <p:spPr>
          <a:xfrm>
            <a:off x="9643424" y="2122357"/>
            <a:ext cx="89042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NULL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="" xmlns:a16="http://schemas.microsoft.com/office/drawing/2014/main" id="{08B322E4-8704-4B52-A2FD-FD3BD22A048F}"/>
              </a:ext>
            </a:extLst>
          </p:cNvPr>
          <p:cNvCxnSpPr>
            <a:cxnSpLocks/>
            <a:stCxn id="51" idx="3"/>
            <a:endCxn id="2" idx="0"/>
          </p:cNvCxnSpPr>
          <p:nvPr/>
        </p:nvCxnSpPr>
        <p:spPr>
          <a:xfrm flipV="1">
            <a:off x="5869724" y="2122357"/>
            <a:ext cx="4218915" cy="10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CB6D59C3-3F50-45CC-BFF9-5EEC510C4B81}"/>
              </a:ext>
            </a:extLst>
          </p:cNvPr>
          <p:cNvSpPr/>
          <p:nvPr/>
        </p:nvSpPr>
        <p:spPr>
          <a:xfrm>
            <a:off x="7967162" y="1507631"/>
            <a:ext cx="2566691" cy="101891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下 10">
            <a:extLst>
              <a:ext uri="{FF2B5EF4-FFF2-40B4-BE49-F238E27FC236}">
                <a16:creationId xmlns="" xmlns:a16="http://schemas.microsoft.com/office/drawing/2014/main" id="{C19458CF-16E9-43C4-985F-05278AAD8A9F}"/>
              </a:ext>
            </a:extLst>
          </p:cNvPr>
          <p:cNvSpPr/>
          <p:nvPr/>
        </p:nvSpPr>
        <p:spPr>
          <a:xfrm>
            <a:off x="8975187" y="2615514"/>
            <a:ext cx="484632" cy="5366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="" xmlns:a16="http://schemas.microsoft.com/office/drawing/2014/main" id="{5E63B15A-FF58-4122-A563-18A568D6D272}"/>
              </a:ext>
            </a:extLst>
          </p:cNvPr>
          <p:cNvSpPr txBox="1"/>
          <p:nvPr/>
        </p:nvSpPr>
        <p:spPr>
          <a:xfrm>
            <a:off x="8756342" y="84966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NULL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="" xmlns:a16="http://schemas.microsoft.com/office/drawing/2014/main" id="{B2C75E74-E0B8-4B90-91F3-4BF7BA449D4E}"/>
              </a:ext>
            </a:extLst>
          </p:cNvPr>
          <p:cNvSpPr txBox="1"/>
          <p:nvPr/>
        </p:nvSpPr>
        <p:spPr>
          <a:xfrm>
            <a:off x="7137713" y="85861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②  WHERE </a:t>
            </a:r>
            <a:r>
              <a:rPr lang="en-US" altLang="zh-TW" dirty="0" err="1"/>
              <a:t>sal</a:t>
            </a:r>
            <a:r>
              <a:rPr lang="en-US" altLang="zh-TW" dirty="0"/>
              <a:t>  =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="" xmlns:a16="http://schemas.microsoft.com/office/drawing/2014/main" id="{64C40968-2EF7-4152-8BFD-5CCA6AB73216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9094736" y="1218998"/>
            <a:ext cx="1144139" cy="4267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="" xmlns:a16="http://schemas.microsoft.com/office/drawing/2014/main" id="{E06E01EB-A70F-4B56-82CD-0898B208917F}"/>
              </a:ext>
            </a:extLst>
          </p:cNvPr>
          <p:cNvSpPr txBox="1"/>
          <p:nvPr/>
        </p:nvSpPr>
        <p:spPr>
          <a:xfrm>
            <a:off x="370029" y="107397"/>
            <a:ext cx="1748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① FROM  </a:t>
            </a:r>
            <a:r>
              <a:rPr lang="en-US" altLang="zh-TW" dirty="0" err="1"/>
              <a:t>emp</a:t>
            </a:r>
            <a:r>
              <a:rPr lang="en-US" altLang="zh-TW" dirty="0"/>
              <a:t> o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="" xmlns:a16="http://schemas.microsoft.com/office/drawing/2014/main" id="{99799CB2-E029-4782-95AE-95D264DFE3F7}"/>
              </a:ext>
            </a:extLst>
          </p:cNvPr>
          <p:cNvSpPr txBox="1"/>
          <p:nvPr/>
        </p:nvSpPr>
        <p:spPr>
          <a:xfrm>
            <a:off x="7418924" y="2563619"/>
            <a:ext cx="166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執行 </a:t>
            </a:r>
            <a:r>
              <a:rPr lang="en-US" altLang="zh-TW" dirty="0"/>
              <a:t>Sub-query</a:t>
            </a:r>
            <a:endParaRPr lang="zh-TW" altLang="en-US" dirty="0"/>
          </a:p>
        </p:txBody>
      </p:sp>
      <p:graphicFrame>
        <p:nvGraphicFramePr>
          <p:cNvPr id="44" name="表格 43">
            <a:extLst>
              <a:ext uri="{FF2B5EF4-FFF2-40B4-BE49-F238E27FC236}">
                <a16:creationId xmlns="" xmlns:a16="http://schemas.microsoft.com/office/drawing/2014/main" id="{A42ECF45-7CF2-4B97-BBA9-C25CF130A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58576489"/>
              </p:ext>
            </p:extLst>
          </p:nvPr>
        </p:nvGraphicFramePr>
        <p:xfrm>
          <a:off x="715618" y="3894204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9" name="表格 58">
            <a:extLst>
              <a:ext uri="{FF2B5EF4-FFF2-40B4-BE49-F238E27FC236}">
                <a16:creationId xmlns="" xmlns:a16="http://schemas.microsoft.com/office/drawing/2014/main" id="{85207A16-E176-4900-A5CD-295E222F4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91452167"/>
              </p:ext>
            </p:extLst>
          </p:nvPr>
        </p:nvGraphicFramePr>
        <p:xfrm>
          <a:off x="714653" y="3358373"/>
          <a:ext cx="5173990" cy="2767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34798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76728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613450"/>
                  </a:ext>
                </a:extLst>
              </a:tr>
            </a:tbl>
          </a:graphicData>
        </a:graphic>
      </p:graphicFrame>
      <p:graphicFrame>
        <p:nvGraphicFramePr>
          <p:cNvPr id="60" name="表格 59">
            <a:extLst>
              <a:ext uri="{FF2B5EF4-FFF2-40B4-BE49-F238E27FC236}">
                <a16:creationId xmlns="" xmlns:a16="http://schemas.microsoft.com/office/drawing/2014/main" id="{860CA435-9206-4355-B172-AE7909CDA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07149904"/>
              </p:ext>
            </p:extLst>
          </p:nvPr>
        </p:nvGraphicFramePr>
        <p:xfrm>
          <a:off x="724596" y="3619983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4597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8" grpId="0" animBg="1"/>
      <p:bldP spid="39" grpId="0"/>
      <p:bldP spid="57" grpId="0" animBg="1"/>
      <p:bldP spid="2" grpId="0" animBg="1"/>
      <p:bldP spid="6" grpId="0" animBg="1"/>
      <p:bldP spid="11" grpId="0" animBg="1"/>
      <p:bldP spid="12" grpId="0"/>
      <p:bldP spid="13" grpId="0"/>
      <p:bldP spid="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表格 28">
            <a:extLst>
              <a:ext uri="{FF2B5EF4-FFF2-40B4-BE49-F238E27FC236}">
                <a16:creationId xmlns="" xmlns:a16="http://schemas.microsoft.com/office/drawing/2014/main" id="{7877D9A3-05EF-4A11-BF62-BA101DEC3C1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2043" y="4050219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0" name="表格 49">
            <a:extLst>
              <a:ext uri="{FF2B5EF4-FFF2-40B4-BE49-F238E27FC236}">
                <a16:creationId xmlns="" xmlns:a16="http://schemas.microsoft.com/office/drawing/2014/main" id="{FC66DCE2-E1A5-4822-AAC6-CFD96EDD81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5618" y="180070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801180FA-4758-431C-AE70-EFC89DA2FEA0}"/>
              </a:ext>
            </a:extLst>
          </p:cNvPr>
          <p:cNvSpPr/>
          <p:nvPr/>
        </p:nvSpPr>
        <p:spPr>
          <a:xfrm>
            <a:off x="9810736" y="4911918"/>
            <a:ext cx="928467" cy="2157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8" name="表格 27">
            <a:extLst>
              <a:ext uri="{FF2B5EF4-FFF2-40B4-BE49-F238E27FC236}">
                <a16:creationId xmlns="" xmlns:a16="http://schemas.microsoft.com/office/drawing/2014/main" id="{6C906B77-986C-4091-9086-5D7A3A4A4F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4391" y="3757143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="" xmlns:a16="http://schemas.microsoft.com/office/drawing/2014/main" id="{3AE27592-D108-4326-93DD-193AEA1249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7966" y="1507631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4" name="表格 53">
            <a:extLst>
              <a:ext uri="{FF2B5EF4-FFF2-40B4-BE49-F238E27FC236}">
                <a16:creationId xmlns="" xmlns:a16="http://schemas.microsoft.com/office/drawing/2014/main" id="{DD688DAD-6631-458C-BBA0-5C5399D6C7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4596" y="119414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53008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3720261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="" xmlns:a16="http://schemas.microsoft.com/office/drawing/2014/main" id="{23B76472-63AC-483B-B248-308ADF751F8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01021" y="3443659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53008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3720261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="" xmlns:a16="http://schemas.microsoft.com/office/drawing/2014/main" id="{D045A836-F382-4B67-A362-E1E2EEE83D81}"/>
              </a:ext>
            </a:extLst>
          </p:cNvPr>
          <p:cNvSpPr txBox="1"/>
          <p:nvPr/>
        </p:nvSpPr>
        <p:spPr>
          <a:xfrm>
            <a:off x="701549" y="5316370"/>
            <a:ext cx="3162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SELECT</a:t>
            </a:r>
            <a:r>
              <a:rPr lang="zh-TW" altLang="en-US" dirty="0"/>
              <a:t> </a:t>
            </a:r>
            <a:r>
              <a:rPr lang="en-US" altLang="zh-TW" dirty="0" err="1"/>
              <a:t>ename</a:t>
            </a:r>
            <a:r>
              <a:rPr lang="en-US" altLang="zh-TW" dirty="0"/>
              <a:t>, job, </a:t>
            </a:r>
            <a:r>
              <a:rPr lang="en-US" altLang="zh-TW" dirty="0" err="1"/>
              <a:t>sal</a:t>
            </a:r>
            <a:r>
              <a:rPr lang="en-US" altLang="zh-TW" dirty="0"/>
              <a:t>, </a:t>
            </a:r>
            <a:r>
              <a:rPr lang="en-US" altLang="zh-TW" dirty="0" err="1"/>
              <a:t>deptno</a:t>
            </a:r>
            <a:endParaRPr lang="en-US" altLang="zh-TW" dirty="0"/>
          </a:p>
          <a:p>
            <a:r>
              <a:rPr lang="en-US" altLang="zh-TW" dirty="0"/>
              <a:t> FROM  </a:t>
            </a:r>
            <a:r>
              <a:rPr lang="en-US" altLang="zh-TW" dirty="0" err="1"/>
              <a:t>emp</a:t>
            </a:r>
            <a:r>
              <a:rPr lang="en-US" altLang="zh-TW" dirty="0"/>
              <a:t> o</a:t>
            </a:r>
          </a:p>
          <a:p>
            <a:r>
              <a:rPr lang="en-US" altLang="zh-TW" dirty="0"/>
              <a:t> WHERE </a:t>
            </a:r>
            <a:r>
              <a:rPr lang="en-US" altLang="zh-TW" dirty="0" err="1"/>
              <a:t>sal</a:t>
            </a:r>
            <a:r>
              <a:rPr lang="en-US" altLang="zh-TW" dirty="0"/>
              <a:t>  =</a:t>
            </a:r>
            <a:endParaRPr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58BF0715-15B2-4005-AB73-A4DF4D72E320}"/>
              </a:ext>
            </a:extLst>
          </p:cNvPr>
          <p:cNvSpPr/>
          <p:nvPr/>
        </p:nvSpPr>
        <p:spPr>
          <a:xfrm>
            <a:off x="4882402" y="2390428"/>
            <a:ext cx="942536" cy="237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="" xmlns:a16="http://schemas.microsoft.com/office/drawing/2014/main" id="{779E61AE-7B9C-4AB1-AB68-E491766DACCF}"/>
              </a:ext>
            </a:extLst>
          </p:cNvPr>
          <p:cNvSpPr txBox="1"/>
          <p:nvPr/>
        </p:nvSpPr>
        <p:spPr>
          <a:xfrm>
            <a:off x="2107578" y="5858078"/>
            <a:ext cx="3286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 SELECT max(</a:t>
            </a:r>
            <a:r>
              <a:rPr lang="en-US" altLang="zh-TW" dirty="0" err="1"/>
              <a:t>sal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FROM </a:t>
            </a:r>
            <a:r>
              <a:rPr lang="en-US" altLang="zh-TW" dirty="0" err="1"/>
              <a:t>emp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   WHERE </a:t>
            </a:r>
            <a:r>
              <a:rPr lang="en-US" altLang="zh-TW" dirty="0" err="1"/>
              <a:t>i.deptno</a:t>
            </a:r>
            <a:r>
              <a:rPr lang="en-US" altLang="zh-TW" dirty="0"/>
              <a:t>=</a:t>
            </a:r>
            <a:r>
              <a:rPr lang="en-US" altLang="zh-TW" dirty="0" err="1"/>
              <a:t>o.deptno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="" xmlns:a16="http://schemas.microsoft.com/office/drawing/2014/main" id="{64820B1B-E073-4DA2-8EA8-AE659EC283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4388" y="3145480"/>
          <a:ext cx="5173990" cy="2767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34798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76728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613450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="" xmlns:a16="http://schemas.microsoft.com/office/drawing/2014/main" id="{AC4246B3-310C-4191-9801-4559479327A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2044" y="433691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LUCY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="" xmlns:a16="http://schemas.microsoft.com/office/drawing/2014/main" id="{4F2D46E8-D9C9-4DC4-B638-045B1719095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03769" y="4618842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="" xmlns:a16="http://schemas.microsoft.com/office/drawing/2014/main" id="{C9FC95C1-9147-4D23-AE8E-0CAEE4B3BF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2042" y="4911918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sp>
        <p:nvSpPr>
          <p:cNvPr id="36" name="文字方塊 35">
            <a:extLst>
              <a:ext uri="{FF2B5EF4-FFF2-40B4-BE49-F238E27FC236}">
                <a16:creationId xmlns="" xmlns:a16="http://schemas.microsoft.com/office/drawing/2014/main" id="{4F87244B-FA66-4844-890B-630AAF54FD73}"/>
              </a:ext>
            </a:extLst>
          </p:cNvPr>
          <p:cNvSpPr txBox="1"/>
          <p:nvPr/>
        </p:nvSpPr>
        <p:spPr>
          <a:xfrm>
            <a:off x="6219568" y="1541955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② WHERE </a:t>
            </a:r>
            <a:r>
              <a:rPr lang="en-US" altLang="zh-TW" dirty="0" err="1"/>
              <a:t>sal</a:t>
            </a:r>
            <a:r>
              <a:rPr lang="en-US" altLang="zh-TW" dirty="0"/>
              <a:t>  = 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="" xmlns:a16="http://schemas.microsoft.com/office/drawing/2014/main" id="{370E0A00-0A3F-47E5-94B9-1545585A0542}"/>
              </a:ext>
            </a:extLst>
          </p:cNvPr>
          <p:cNvSpPr txBox="1"/>
          <p:nvPr/>
        </p:nvSpPr>
        <p:spPr>
          <a:xfrm>
            <a:off x="6701021" y="274631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EMP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="" xmlns:a16="http://schemas.microsoft.com/office/drawing/2014/main" id="{5ADFBA3E-EAEE-45C8-AD46-EDA8129E4BEA}"/>
              </a:ext>
            </a:extLst>
          </p:cNvPr>
          <p:cNvSpPr txBox="1"/>
          <p:nvPr/>
        </p:nvSpPr>
        <p:spPr>
          <a:xfrm>
            <a:off x="4696113" y="187849"/>
            <a:ext cx="3428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Correlated Subqueries</a:t>
            </a:r>
            <a:endParaRPr lang="zh-TW" altLang="en-US" sz="2800" dirty="0"/>
          </a:p>
        </p:txBody>
      </p:sp>
      <p:sp>
        <p:nvSpPr>
          <p:cNvPr id="46" name="文字方塊 45">
            <a:extLst>
              <a:ext uri="{FF2B5EF4-FFF2-40B4-BE49-F238E27FC236}">
                <a16:creationId xmlns="" xmlns:a16="http://schemas.microsoft.com/office/drawing/2014/main" id="{A7049F30-32FA-4D8A-85A3-F1F280CC46C1}"/>
              </a:ext>
            </a:extLst>
          </p:cNvPr>
          <p:cNvSpPr txBox="1"/>
          <p:nvPr/>
        </p:nvSpPr>
        <p:spPr>
          <a:xfrm>
            <a:off x="809274" y="4918904"/>
            <a:ext cx="129830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Main Query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="" xmlns:a16="http://schemas.microsoft.com/office/drawing/2014/main" id="{6BFEE3AE-1AC2-45E4-88A7-4A2BE73D892A}"/>
              </a:ext>
            </a:extLst>
          </p:cNvPr>
          <p:cNvSpPr txBox="1"/>
          <p:nvPr/>
        </p:nvSpPr>
        <p:spPr>
          <a:xfrm>
            <a:off x="4020434" y="5970622"/>
            <a:ext cx="114922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Sub-query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8" name="表格 47">
            <a:extLst>
              <a:ext uri="{FF2B5EF4-FFF2-40B4-BE49-F238E27FC236}">
                <a16:creationId xmlns="" xmlns:a16="http://schemas.microsoft.com/office/drawing/2014/main" id="{37618E30-BD6E-4551-B7B6-9C1A93625A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7963" y="895968"/>
          <a:ext cx="5173990" cy="2767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34798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76728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613450"/>
                  </a:ext>
                </a:extLst>
              </a:tr>
            </a:tbl>
          </a:graphicData>
        </a:graphic>
      </p:graphicFrame>
      <p:graphicFrame>
        <p:nvGraphicFramePr>
          <p:cNvPr id="51" name="表格 50">
            <a:extLst>
              <a:ext uri="{FF2B5EF4-FFF2-40B4-BE49-F238E27FC236}">
                <a16:creationId xmlns="" xmlns:a16="http://schemas.microsoft.com/office/drawing/2014/main" id="{B634B25D-7EC7-4261-AAD7-4679B436F3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5619" y="2087405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LUCY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2" name="表格 51">
            <a:extLst>
              <a:ext uri="{FF2B5EF4-FFF2-40B4-BE49-F238E27FC236}">
                <a16:creationId xmlns="" xmlns:a16="http://schemas.microsoft.com/office/drawing/2014/main" id="{A4115890-A14F-4853-8523-19DC70FF36C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7344" y="2369330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3" name="表格 52">
            <a:extLst>
              <a:ext uri="{FF2B5EF4-FFF2-40B4-BE49-F238E27FC236}">
                <a16:creationId xmlns="" xmlns:a16="http://schemas.microsoft.com/office/drawing/2014/main" id="{8F7693F6-0210-4831-A53D-81EDEAE37D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5617" y="2662406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sp>
        <p:nvSpPr>
          <p:cNvPr id="55" name="文字方塊 54">
            <a:extLst>
              <a:ext uri="{FF2B5EF4-FFF2-40B4-BE49-F238E27FC236}">
                <a16:creationId xmlns="" xmlns:a16="http://schemas.microsoft.com/office/drawing/2014/main" id="{FA01892B-BFAC-4117-A39C-65A597B7DBE5}"/>
              </a:ext>
            </a:extLst>
          </p:cNvPr>
          <p:cNvSpPr txBox="1"/>
          <p:nvPr/>
        </p:nvSpPr>
        <p:spPr>
          <a:xfrm>
            <a:off x="724596" y="43963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EMP</a:t>
            </a:r>
            <a:endParaRPr lang="zh-TW" altLang="en-US" dirty="0"/>
          </a:p>
        </p:txBody>
      </p:sp>
      <p:sp>
        <p:nvSpPr>
          <p:cNvPr id="57" name="箭號: 向下 56">
            <a:extLst>
              <a:ext uri="{FF2B5EF4-FFF2-40B4-BE49-F238E27FC236}">
                <a16:creationId xmlns="" xmlns:a16="http://schemas.microsoft.com/office/drawing/2014/main" id="{0FF87C9E-E9BC-400B-81B4-EEE96AD5FF68}"/>
              </a:ext>
            </a:extLst>
          </p:cNvPr>
          <p:cNvSpPr/>
          <p:nvPr/>
        </p:nvSpPr>
        <p:spPr>
          <a:xfrm>
            <a:off x="2672861" y="2976665"/>
            <a:ext cx="1237957" cy="329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>
            <a:extLst>
              <a:ext uri="{FF2B5EF4-FFF2-40B4-BE49-F238E27FC236}">
                <a16:creationId xmlns="" xmlns:a16="http://schemas.microsoft.com/office/drawing/2014/main" id="{560ED928-FDF7-41DD-84B0-B0A8CBF56F59}"/>
              </a:ext>
            </a:extLst>
          </p:cNvPr>
          <p:cNvSpPr txBox="1"/>
          <p:nvPr/>
        </p:nvSpPr>
        <p:spPr>
          <a:xfrm>
            <a:off x="426699" y="5316370"/>
            <a:ext cx="349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③①②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="" xmlns:a16="http://schemas.microsoft.com/office/drawing/2014/main" id="{B38392BA-0182-4A64-BCF9-50BD3E4D4542}"/>
              </a:ext>
            </a:extLst>
          </p:cNvPr>
          <p:cNvSpPr txBox="1"/>
          <p:nvPr/>
        </p:nvSpPr>
        <p:spPr>
          <a:xfrm>
            <a:off x="7793852" y="1538523"/>
            <a:ext cx="3286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 SELECT max(</a:t>
            </a:r>
            <a:r>
              <a:rPr lang="en-US" altLang="zh-TW" dirty="0" err="1"/>
              <a:t>sal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FROM </a:t>
            </a:r>
            <a:r>
              <a:rPr lang="en-US" altLang="zh-TW" dirty="0" err="1"/>
              <a:t>emp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   WHERE </a:t>
            </a:r>
            <a:r>
              <a:rPr lang="en-US" altLang="zh-TW" dirty="0" err="1"/>
              <a:t>i.deptno</a:t>
            </a:r>
            <a:r>
              <a:rPr lang="en-US" altLang="zh-TW" dirty="0"/>
              <a:t>=</a:t>
            </a:r>
            <a:r>
              <a:rPr lang="en-US" altLang="zh-TW" dirty="0" err="1"/>
              <a:t>o.deptno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sp>
        <p:nvSpPr>
          <p:cNvPr id="61" name="箭號: 向右 60">
            <a:extLst>
              <a:ext uri="{FF2B5EF4-FFF2-40B4-BE49-F238E27FC236}">
                <a16:creationId xmlns="" xmlns:a16="http://schemas.microsoft.com/office/drawing/2014/main" id="{21BC00D9-31EC-430A-A3B6-8A3E162E5CC9}"/>
              </a:ext>
            </a:extLst>
          </p:cNvPr>
          <p:cNvSpPr/>
          <p:nvPr/>
        </p:nvSpPr>
        <p:spPr>
          <a:xfrm>
            <a:off x="220406" y="2319969"/>
            <a:ext cx="395502" cy="291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="" xmlns:a16="http://schemas.microsoft.com/office/drawing/2014/main" id="{9489C304-3C35-497D-8142-338552448003}"/>
              </a:ext>
            </a:extLst>
          </p:cNvPr>
          <p:cNvSpPr txBox="1"/>
          <p:nvPr/>
        </p:nvSpPr>
        <p:spPr>
          <a:xfrm>
            <a:off x="9643424" y="2122357"/>
            <a:ext cx="89042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30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="" xmlns:a16="http://schemas.microsoft.com/office/drawing/2014/main" id="{08B322E4-8704-4B52-A2FD-FD3BD22A048F}"/>
              </a:ext>
            </a:extLst>
          </p:cNvPr>
          <p:cNvCxnSpPr>
            <a:cxnSpLocks/>
            <a:stCxn id="52" idx="3"/>
            <a:endCxn id="2" idx="1"/>
          </p:cNvCxnSpPr>
          <p:nvPr/>
        </p:nvCxnSpPr>
        <p:spPr>
          <a:xfrm flipV="1">
            <a:off x="5881449" y="2307023"/>
            <a:ext cx="3761975" cy="19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CB6D59C3-3F50-45CC-BFF9-5EEC510C4B81}"/>
              </a:ext>
            </a:extLst>
          </p:cNvPr>
          <p:cNvSpPr/>
          <p:nvPr/>
        </p:nvSpPr>
        <p:spPr>
          <a:xfrm>
            <a:off x="7967162" y="1507631"/>
            <a:ext cx="2566691" cy="101891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下 10">
            <a:extLst>
              <a:ext uri="{FF2B5EF4-FFF2-40B4-BE49-F238E27FC236}">
                <a16:creationId xmlns="" xmlns:a16="http://schemas.microsoft.com/office/drawing/2014/main" id="{C19458CF-16E9-43C4-985F-05278AAD8A9F}"/>
              </a:ext>
            </a:extLst>
          </p:cNvPr>
          <p:cNvSpPr/>
          <p:nvPr/>
        </p:nvSpPr>
        <p:spPr>
          <a:xfrm>
            <a:off x="8975187" y="2615514"/>
            <a:ext cx="484632" cy="5366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="" xmlns:a16="http://schemas.microsoft.com/office/drawing/2014/main" id="{5E63B15A-FF58-4122-A563-18A568D6D272}"/>
              </a:ext>
            </a:extLst>
          </p:cNvPr>
          <p:cNvSpPr txBox="1"/>
          <p:nvPr/>
        </p:nvSpPr>
        <p:spPr>
          <a:xfrm>
            <a:off x="8756342" y="8496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="" xmlns:a16="http://schemas.microsoft.com/office/drawing/2014/main" id="{B2C75E74-E0B8-4B90-91F3-4BF7BA449D4E}"/>
              </a:ext>
            </a:extLst>
          </p:cNvPr>
          <p:cNvSpPr txBox="1"/>
          <p:nvPr/>
        </p:nvSpPr>
        <p:spPr>
          <a:xfrm>
            <a:off x="7137713" y="85861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②  WHERE </a:t>
            </a:r>
            <a:r>
              <a:rPr lang="en-US" altLang="zh-TW" dirty="0" err="1"/>
              <a:t>sal</a:t>
            </a:r>
            <a:r>
              <a:rPr lang="en-US" altLang="zh-TW" dirty="0"/>
              <a:t>  =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="" xmlns:a16="http://schemas.microsoft.com/office/drawing/2014/main" id="{64C40968-2EF7-4152-8BFD-5CCA6AB73216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9082714" y="1218998"/>
            <a:ext cx="1192256" cy="369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="" xmlns:a16="http://schemas.microsoft.com/office/drawing/2014/main" id="{E06E01EB-A70F-4B56-82CD-0898B208917F}"/>
              </a:ext>
            </a:extLst>
          </p:cNvPr>
          <p:cNvSpPr txBox="1"/>
          <p:nvPr/>
        </p:nvSpPr>
        <p:spPr>
          <a:xfrm>
            <a:off x="370029" y="107397"/>
            <a:ext cx="1748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① FROM  </a:t>
            </a:r>
            <a:r>
              <a:rPr lang="en-US" altLang="zh-TW" dirty="0" err="1"/>
              <a:t>emp</a:t>
            </a:r>
            <a:r>
              <a:rPr lang="en-US" altLang="zh-TW" dirty="0"/>
              <a:t> o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="" xmlns:a16="http://schemas.microsoft.com/office/drawing/2014/main" id="{99799CB2-E029-4782-95AE-95D264DFE3F7}"/>
              </a:ext>
            </a:extLst>
          </p:cNvPr>
          <p:cNvSpPr txBox="1"/>
          <p:nvPr/>
        </p:nvSpPr>
        <p:spPr>
          <a:xfrm>
            <a:off x="7418924" y="2563619"/>
            <a:ext cx="166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執行 </a:t>
            </a:r>
            <a:r>
              <a:rPr lang="en-US" altLang="zh-TW" dirty="0"/>
              <a:t>Sub-query</a:t>
            </a:r>
            <a:endParaRPr lang="zh-TW" altLang="en-US" dirty="0"/>
          </a:p>
        </p:txBody>
      </p:sp>
      <p:graphicFrame>
        <p:nvGraphicFramePr>
          <p:cNvPr id="44" name="表格 43">
            <a:extLst>
              <a:ext uri="{FF2B5EF4-FFF2-40B4-BE49-F238E27FC236}">
                <a16:creationId xmlns="" xmlns:a16="http://schemas.microsoft.com/office/drawing/2014/main" id="{8ABF2B2A-697D-4491-85E3-9C98E2A2A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58576489"/>
              </p:ext>
            </p:extLst>
          </p:nvPr>
        </p:nvGraphicFramePr>
        <p:xfrm>
          <a:off x="715618" y="3894204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9" name="表格 58">
            <a:extLst>
              <a:ext uri="{FF2B5EF4-FFF2-40B4-BE49-F238E27FC236}">
                <a16:creationId xmlns="" xmlns:a16="http://schemas.microsoft.com/office/drawing/2014/main" id="{D6F189D5-D340-43E3-BC05-8D71AF61C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91452167"/>
              </p:ext>
            </p:extLst>
          </p:nvPr>
        </p:nvGraphicFramePr>
        <p:xfrm>
          <a:off x="714653" y="3358373"/>
          <a:ext cx="5173990" cy="2767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34798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76728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613450"/>
                  </a:ext>
                </a:extLst>
              </a:tr>
            </a:tbl>
          </a:graphicData>
        </a:graphic>
      </p:graphicFrame>
      <p:graphicFrame>
        <p:nvGraphicFramePr>
          <p:cNvPr id="60" name="表格 59">
            <a:extLst>
              <a:ext uri="{FF2B5EF4-FFF2-40B4-BE49-F238E27FC236}">
                <a16:creationId xmlns="" xmlns:a16="http://schemas.microsoft.com/office/drawing/2014/main" id="{57E38ED1-1CE4-4649-AEDB-7167FBB07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07149904"/>
              </p:ext>
            </p:extLst>
          </p:nvPr>
        </p:nvGraphicFramePr>
        <p:xfrm>
          <a:off x="724596" y="3619983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8504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8" grpId="0" animBg="1"/>
      <p:bldP spid="39" grpId="0"/>
      <p:bldP spid="57" grpId="0" animBg="1"/>
      <p:bldP spid="2" grpId="0" animBg="1"/>
      <p:bldP spid="6" grpId="0" animBg="1"/>
      <p:bldP spid="11" grpId="0" animBg="1"/>
      <p:bldP spid="12" grpId="0"/>
      <p:bldP spid="13" grpId="0"/>
      <p:bldP spid="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表格 28">
            <a:extLst>
              <a:ext uri="{FF2B5EF4-FFF2-40B4-BE49-F238E27FC236}">
                <a16:creationId xmlns="" xmlns:a16="http://schemas.microsoft.com/office/drawing/2014/main" id="{7877D9A3-05EF-4A11-BF62-BA101DEC3C1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2043" y="4050219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0" name="表格 49">
            <a:extLst>
              <a:ext uri="{FF2B5EF4-FFF2-40B4-BE49-F238E27FC236}">
                <a16:creationId xmlns="" xmlns:a16="http://schemas.microsoft.com/office/drawing/2014/main" id="{FC66DCE2-E1A5-4822-AAC6-CFD96EDD81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5618" y="180070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801180FA-4758-431C-AE70-EFC89DA2FEA0}"/>
              </a:ext>
            </a:extLst>
          </p:cNvPr>
          <p:cNvSpPr/>
          <p:nvPr/>
        </p:nvSpPr>
        <p:spPr>
          <a:xfrm>
            <a:off x="9810736" y="4911918"/>
            <a:ext cx="928467" cy="2157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8" name="表格 27">
            <a:extLst>
              <a:ext uri="{FF2B5EF4-FFF2-40B4-BE49-F238E27FC236}">
                <a16:creationId xmlns="" xmlns:a16="http://schemas.microsoft.com/office/drawing/2014/main" id="{6C906B77-986C-4091-9086-5D7A3A4A4F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4391" y="3757143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="" xmlns:a16="http://schemas.microsoft.com/office/drawing/2014/main" id="{3AE27592-D108-4326-93DD-193AEA1249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7966" y="1507631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4" name="表格 53">
            <a:extLst>
              <a:ext uri="{FF2B5EF4-FFF2-40B4-BE49-F238E27FC236}">
                <a16:creationId xmlns="" xmlns:a16="http://schemas.microsoft.com/office/drawing/2014/main" id="{DD688DAD-6631-458C-BBA0-5C5399D6C7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4596" y="119414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53008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3720261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="" xmlns:a16="http://schemas.microsoft.com/office/drawing/2014/main" id="{23B76472-63AC-483B-B248-308ADF751F8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01021" y="3443659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53008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3720261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="" xmlns:a16="http://schemas.microsoft.com/office/drawing/2014/main" id="{D045A836-F382-4B67-A362-E1E2EEE83D81}"/>
              </a:ext>
            </a:extLst>
          </p:cNvPr>
          <p:cNvSpPr txBox="1"/>
          <p:nvPr/>
        </p:nvSpPr>
        <p:spPr>
          <a:xfrm>
            <a:off x="701549" y="5316370"/>
            <a:ext cx="3162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SELECT</a:t>
            </a:r>
            <a:r>
              <a:rPr lang="zh-TW" altLang="en-US" dirty="0"/>
              <a:t> </a:t>
            </a:r>
            <a:r>
              <a:rPr lang="en-US" altLang="zh-TW" dirty="0" err="1"/>
              <a:t>ename</a:t>
            </a:r>
            <a:r>
              <a:rPr lang="en-US" altLang="zh-TW" dirty="0"/>
              <a:t>, job, </a:t>
            </a:r>
            <a:r>
              <a:rPr lang="en-US" altLang="zh-TW" dirty="0" err="1"/>
              <a:t>sal</a:t>
            </a:r>
            <a:r>
              <a:rPr lang="en-US" altLang="zh-TW" dirty="0"/>
              <a:t>, </a:t>
            </a:r>
            <a:r>
              <a:rPr lang="en-US" altLang="zh-TW" dirty="0" err="1"/>
              <a:t>deptno</a:t>
            </a:r>
            <a:endParaRPr lang="en-US" altLang="zh-TW" dirty="0"/>
          </a:p>
          <a:p>
            <a:r>
              <a:rPr lang="en-US" altLang="zh-TW" dirty="0"/>
              <a:t> FROM  </a:t>
            </a:r>
            <a:r>
              <a:rPr lang="en-US" altLang="zh-TW" dirty="0" err="1"/>
              <a:t>emp</a:t>
            </a:r>
            <a:r>
              <a:rPr lang="en-US" altLang="zh-TW" dirty="0"/>
              <a:t> o</a:t>
            </a:r>
          </a:p>
          <a:p>
            <a:r>
              <a:rPr lang="en-US" altLang="zh-TW" dirty="0"/>
              <a:t> WHERE </a:t>
            </a:r>
            <a:r>
              <a:rPr lang="en-US" altLang="zh-TW" dirty="0" err="1"/>
              <a:t>sal</a:t>
            </a:r>
            <a:r>
              <a:rPr lang="en-US" altLang="zh-TW" dirty="0"/>
              <a:t>  =</a:t>
            </a:r>
            <a:endParaRPr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58BF0715-15B2-4005-AB73-A4DF4D72E320}"/>
              </a:ext>
            </a:extLst>
          </p:cNvPr>
          <p:cNvSpPr/>
          <p:nvPr/>
        </p:nvSpPr>
        <p:spPr>
          <a:xfrm>
            <a:off x="4882402" y="2667164"/>
            <a:ext cx="942536" cy="237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="" xmlns:a16="http://schemas.microsoft.com/office/drawing/2014/main" id="{779E61AE-7B9C-4AB1-AB68-E491766DACCF}"/>
              </a:ext>
            </a:extLst>
          </p:cNvPr>
          <p:cNvSpPr txBox="1"/>
          <p:nvPr/>
        </p:nvSpPr>
        <p:spPr>
          <a:xfrm>
            <a:off x="2107578" y="5858078"/>
            <a:ext cx="3286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 SELECT max(</a:t>
            </a:r>
            <a:r>
              <a:rPr lang="en-US" altLang="zh-TW" dirty="0" err="1"/>
              <a:t>sal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FROM </a:t>
            </a:r>
            <a:r>
              <a:rPr lang="en-US" altLang="zh-TW" dirty="0" err="1"/>
              <a:t>emp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   WHERE </a:t>
            </a:r>
            <a:r>
              <a:rPr lang="en-US" altLang="zh-TW" dirty="0" err="1"/>
              <a:t>i.deptno</a:t>
            </a:r>
            <a:r>
              <a:rPr lang="en-US" altLang="zh-TW" dirty="0"/>
              <a:t>=</a:t>
            </a:r>
            <a:r>
              <a:rPr lang="en-US" altLang="zh-TW" dirty="0" err="1"/>
              <a:t>o.deptno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="" xmlns:a16="http://schemas.microsoft.com/office/drawing/2014/main" id="{64820B1B-E073-4DA2-8EA8-AE659EC283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4388" y="3145480"/>
          <a:ext cx="5173990" cy="2767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34798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76728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613450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="" xmlns:a16="http://schemas.microsoft.com/office/drawing/2014/main" id="{AC4246B3-310C-4191-9801-4559479327A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2044" y="433691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LUCY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="" xmlns:a16="http://schemas.microsoft.com/office/drawing/2014/main" id="{4F2D46E8-D9C9-4DC4-B638-045B1719095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03769" y="4618842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="" xmlns:a16="http://schemas.microsoft.com/office/drawing/2014/main" id="{C9FC95C1-9147-4D23-AE8E-0CAEE4B3BF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2042" y="4911918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sp>
        <p:nvSpPr>
          <p:cNvPr id="36" name="文字方塊 35">
            <a:extLst>
              <a:ext uri="{FF2B5EF4-FFF2-40B4-BE49-F238E27FC236}">
                <a16:creationId xmlns="" xmlns:a16="http://schemas.microsoft.com/office/drawing/2014/main" id="{4F87244B-FA66-4844-890B-630AAF54FD73}"/>
              </a:ext>
            </a:extLst>
          </p:cNvPr>
          <p:cNvSpPr txBox="1"/>
          <p:nvPr/>
        </p:nvSpPr>
        <p:spPr>
          <a:xfrm>
            <a:off x="6219568" y="1541955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② WHERE </a:t>
            </a:r>
            <a:r>
              <a:rPr lang="en-US" altLang="zh-TW" dirty="0" err="1"/>
              <a:t>sal</a:t>
            </a:r>
            <a:r>
              <a:rPr lang="en-US" altLang="zh-TW" dirty="0"/>
              <a:t>  = 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="" xmlns:a16="http://schemas.microsoft.com/office/drawing/2014/main" id="{370E0A00-0A3F-47E5-94B9-1545585A0542}"/>
              </a:ext>
            </a:extLst>
          </p:cNvPr>
          <p:cNvSpPr txBox="1"/>
          <p:nvPr/>
        </p:nvSpPr>
        <p:spPr>
          <a:xfrm>
            <a:off x="6701021" y="274631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EMP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="" xmlns:a16="http://schemas.microsoft.com/office/drawing/2014/main" id="{5ADFBA3E-EAEE-45C8-AD46-EDA8129E4BEA}"/>
              </a:ext>
            </a:extLst>
          </p:cNvPr>
          <p:cNvSpPr txBox="1"/>
          <p:nvPr/>
        </p:nvSpPr>
        <p:spPr>
          <a:xfrm>
            <a:off x="4696113" y="187849"/>
            <a:ext cx="3428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Correlated Subqueries</a:t>
            </a:r>
            <a:endParaRPr lang="zh-TW" altLang="en-US" sz="2800" dirty="0"/>
          </a:p>
        </p:txBody>
      </p:sp>
      <p:sp>
        <p:nvSpPr>
          <p:cNvPr id="46" name="文字方塊 45">
            <a:extLst>
              <a:ext uri="{FF2B5EF4-FFF2-40B4-BE49-F238E27FC236}">
                <a16:creationId xmlns="" xmlns:a16="http://schemas.microsoft.com/office/drawing/2014/main" id="{A7049F30-32FA-4D8A-85A3-F1F280CC46C1}"/>
              </a:ext>
            </a:extLst>
          </p:cNvPr>
          <p:cNvSpPr txBox="1"/>
          <p:nvPr/>
        </p:nvSpPr>
        <p:spPr>
          <a:xfrm>
            <a:off x="809274" y="4918904"/>
            <a:ext cx="129830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Main Query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="" xmlns:a16="http://schemas.microsoft.com/office/drawing/2014/main" id="{6BFEE3AE-1AC2-45E4-88A7-4A2BE73D892A}"/>
              </a:ext>
            </a:extLst>
          </p:cNvPr>
          <p:cNvSpPr txBox="1"/>
          <p:nvPr/>
        </p:nvSpPr>
        <p:spPr>
          <a:xfrm>
            <a:off x="4020434" y="5970622"/>
            <a:ext cx="114922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Sub-query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8" name="表格 47">
            <a:extLst>
              <a:ext uri="{FF2B5EF4-FFF2-40B4-BE49-F238E27FC236}">
                <a16:creationId xmlns="" xmlns:a16="http://schemas.microsoft.com/office/drawing/2014/main" id="{37618E30-BD6E-4551-B7B6-9C1A93625A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7963" y="895968"/>
          <a:ext cx="5173990" cy="2767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34798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76728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613450"/>
                  </a:ext>
                </a:extLst>
              </a:tr>
            </a:tbl>
          </a:graphicData>
        </a:graphic>
      </p:graphicFrame>
      <p:graphicFrame>
        <p:nvGraphicFramePr>
          <p:cNvPr id="51" name="表格 50">
            <a:extLst>
              <a:ext uri="{FF2B5EF4-FFF2-40B4-BE49-F238E27FC236}">
                <a16:creationId xmlns="" xmlns:a16="http://schemas.microsoft.com/office/drawing/2014/main" id="{B634B25D-7EC7-4261-AAD7-4679B436F3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5619" y="2087405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LUCY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2" name="表格 51">
            <a:extLst>
              <a:ext uri="{FF2B5EF4-FFF2-40B4-BE49-F238E27FC236}">
                <a16:creationId xmlns="" xmlns:a16="http://schemas.microsoft.com/office/drawing/2014/main" id="{A4115890-A14F-4853-8523-19DC70FF36C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7344" y="2369330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3" name="表格 52">
            <a:extLst>
              <a:ext uri="{FF2B5EF4-FFF2-40B4-BE49-F238E27FC236}">
                <a16:creationId xmlns="" xmlns:a16="http://schemas.microsoft.com/office/drawing/2014/main" id="{8F7693F6-0210-4831-A53D-81EDEAE37D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5617" y="2662406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sp>
        <p:nvSpPr>
          <p:cNvPr id="55" name="文字方塊 54">
            <a:extLst>
              <a:ext uri="{FF2B5EF4-FFF2-40B4-BE49-F238E27FC236}">
                <a16:creationId xmlns="" xmlns:a16="http://schemas.microsoft.com/office/drawing/2014/main" id="{FA01892B-BFAC-4117-A39C-65A597B7DBE5}"/>
              </a:ext>
            </a:extLst>
          </p:cNvPr>
          <p:cNvSpPr txBox="1"/>
          <p:nvPr/>
        </p:nvSpPr>
        <p:spPr>
          <a:xfrm>
            <a:off x="724596" y="43963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EMP</a:t>
            </a:r>
            <a:endParaRPr lang="zh-TW" altLang="en-US" dirty="0"/>
          </a:p>
        </p:txBody>
      </p:sp>
      <p:sp>
        <p:nvSpPr>
          <p:cNvPr id="57" name="箭號: 向下 56">
            <a:extLst>
              <a:ext uri="{FF2B5EF4-FFF2-40B4-BE49-F238E27FC236}">
                <a16:creationId xmlns="" xmlns:a16="http://schemas.microsoft.com/office/drawing/2014/main" id="{0FF87C9E-E9BC-400B-81B4-EEE96AD5FF68}"/>
              </a:ext>
            </a:extLst>
          </p:cNvPr>
          <p:cNvSpPr/>
          <p:nvPr/>
        </p:nvSpPr>
        <p:spPr>
          <a:xfrm>
            <a:off x="2672861" y="2976665"/>
            <a:ext cx="1237957" cy="329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>
            <a:extLst>
              <a:ext uri="{FF2B5EF4-FFF2-40B4-BE49-F238E27FC236}">
                <a16:creationId xmlns="" xmlns:a16="http://schemas.microsoft.com/office/drawing/2014/main" id="{560ED928-FDF7-41DD-84B0-B0A8CBF56F59}"/>
              </a:ext>
            </a:extLst>
          </p:cNvPr>
          <p:cNvSpPr txBox="1"/>
          <p:nvPr/>
        </p:nvSpPr>
        <p:spPr>
          <a:xfrm>
            <a:off x="426699" y="5316370"/>
            <a:ext cx="349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③①②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="" xmlns:a16="http://schemas.microsoft.com/office/drawing/2014/main" id="{B38392BA-0182-4A64-BCF9-50BD3E4D4542}"/>
              </a:ext>
            </a:extLst>
          </p:cNvPr>
          <p:cNvSpPr txBox="1"/>
          <p:nvPr/>
        </p:nvSpPr>
        <p:spPr>
          <a:xfrm>
            <a:off x="7793852" y="1538523"/>
            <a:ext cx="3286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 SELECT max(</a:t>
            </a:r>
            <a:r>
              <a:rPr lang="en-US" altLang="zh-TW" dirty="0" err="1"/>
              <a:t>sal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FROM </a:t>
            </a:r>
            <a:r>
              <a:rPr lang="en-US" altLang="zh-TW" dirty="0" err="1"/>
              <a:t>emp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   WHERE </a:t>
            </a:r>
            <a:r>
              <a:rPr lang="en-US" altLang="zh-TW" dirty="0" err="1"/>
              <a:t>i.deptno</a:t>
            </a:r>
            <a:r>
              <a:rPr lang="en-US" altLang="zh-TW" dirty="0"/>
              <a:t>=</a:t>
            </a:r>
            <a:r>
              <a:rPr lang="en-US" altLang="zh-TW" dirty="0" err="1"/>
              <a:t>o.deptno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sp>
        <p:nvSpPr>
          <p:cNvPr id="61" name="箭號: 向右 60">
            <a:extLst>
              <a:ext uri="{FF2B5EF4-FFF2-40B4-BE49-F238E27FC236}">
                <a16:creationId xmlns="" xmlns:a16="http://schemas.microsoft.com/office/drawing/2014/main" id="{21BC00D9-31EC-430A-A3B6-8A3E162E5CC9}"/>
              </a:ext>
            </a:extLst>
          </p:cNvPr>
          <p:cNvSpPr/>
          <p:nvPr/>
        </p:nvSpPr>
        <p:spPr>
          <a:xfrm>
            <a:off x="220406" y="2644823"/>
            <a:ext cx="395502" cy="291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="" xmlns:a16="http://schemas.microsoft.com/office/drawing/2014/main" id="{9489C304-3C35-497D-8142-338552448003}"/>
              </a:ext>
            </a:extLst>
          </p:cNvPr>
          <p:cNvSpPr txBox="1"/>
          <p:nvPr/>
        </p:nvSpPr>
        <p:spPr>
          <a:xfrm>
            <a:off x="9643424" y="2122357"/>
            <a:ext cx="89042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30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="" xmlns:a16="http://schemas.microsoft.com/office/drawing/2014/main" id="{08B322E4-8704-4B52-A2FD-FD3BD22A048F}"/>
              </a:ext>
            </a:extLst>
          </p:cNvPr>
          <p:cNvCxnSpPr>
            <a:cxnSpLocks/>
            <a:stCxn id="53" idx="3"/>
            <a:endCxn id="2" idx="1"/>
          </p:cNvCxnSpPr>
          <p:nvPr/>
        </p:nvCxnSpPr>
        <p:spPr>
          <a:xfrm flipV="1">
            <a:off x="5869722" y="2307023"/>
            <a:ext cx="3773702" cy="49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CB6D59C3-3F50-45CC-BFF9-5EEC510C4B81}"/>
              </a:ext>
            </a:extLst>
          </p:cNvPr>
          <p:cNvSpPr/>
          <p:nvPr/>
        </p:nvSpPr>
        <p:spPr>
          <a:xfrm>
            <a:off x="7967162" y="1507631"/>
            <a:ext cx="2566691" cy="101891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下 10">
            <a:extLst>
              <a:ext uri="{FF2B5EF4-FFF2-40B4-BE49-F238E27FC236}">
                <a16:creationId xmlns="" xmlns:a16="http://schemas.microsoft.com/office/drawing/2014/main" id="{C19458CF-16E9-43C4-985F-05278AAD8A9F}"/>
              </a:ext>
            </a:extLst>
          </p:cNvPr>
          <p:cNvSpPr/>
          <p:nvPr/>
        </p:nvSpPr>
        <p:spPr>
          <a:xfrm>
            <a:off x="8975187" y="2615514"/>
            <a:ext cx="484632" cy="5366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="" xmlns:a16="http://schemas.microsoft.com/office/drawing/2014/main" id="{5E63B15A-FF58-4122-A563-18A568D6D272}"/>
              </a:ext>
            </a:extLst>
          </p:cNvPr>
          <p:cNvSpPr txBox="1"/>
          <p:nvPr/>
        </p:nvSpPr>
        <p:spPr>
          <a:xfrm>
            <a:off x="8756342" y="8496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="" xmlns:a16="http://schemas.microsoft.com/office/drawing/2014/main" id="{B2C75E74-E0B8-4B90-91F3-4BF7BA449D4E}"/>
              </a:ext>
            </a:extLst>
          </p:cNvPr>
          <p:cNvSpPr txBox="1"/>
          <p:nvPr/>
        </p:nvSpPr>
        <p:spPr>
          <a:xfrm>
            <a:off x="7137713" y="85861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②  WHERE </a:t>
            </a:r>
            <a:r>
              <a:rPr lang="en-US" altLang="zh-TW" dirty="0" err="1"/>
              <a:t>sal</a:t>
            </a:r>
            <a:r>
              <a:rPr lang="en-US" altLang="zh-TW" dirty="0"/>
              <a:t>  =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="" xmlns:a16="http://schemas.microsoft.com/office/drawing/2014/main" id="{64C40968-2EF7-4152-8BFD-5CCA6AB73216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9082714" y="1218998"/>
            <a:ext cx="1192256" cy="369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="" xmlns:a16="http://schemas.microsoft.com/office/drawing/2014/main" id="{E06E01EB-A70F-4B56-82CD-0898B208917F}"/>
              </a:ext>
            </a:extLst>
          </p:cNvPr>
          <p:cNvSpPr txBox="1"/>
          <p:nvPr/>
        </p:nvSpPr>
        <p:spPr>
          <a:xfrm>
            <a:off x="370029" y="107397"/>
            <a:ext cx="1748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① FROM  </a:t>
            </a:r>
            <a:r>
              <a:rPr lang="en-US" altLang="zh-TW" dirty="0" err="1"/>
              <a:t>emp</a:t>
            </a:r>
            <a:r>
              <a:rPr lang="en-US" altLang="zh-TW" dirty="0"/>
              <a:t> o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="" xmlns:a16="http://schemas.microsoft.com/office/drawing/2014/main" id="{99799CB2-E029-4782-95AE-95D264DFE3F7}"/>
              </a:ext>
            </a:extLst>
          </p:cNvPr>
          <p:cNvSpPr txBox="1"/>
          <p:nvPr/>
        </p:nvSpPr>
        <p:spPr>
          <a:xfrm>
            <a:off x="7418924" y="2563619"/>
            <a:ext cx="166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執行 </a:t>
            </a:r>
            <a:r>
              <a:rPr lang="en-US" altLang="zh-TW" dirty="0"/>
              <a:t>Sub-query</a:t>
            </a:r>
            <a:endParaRPr lang="zh-TW" altLang="en-US" dirty="0"/>
          </a:p>
        </p:txBody>
      </p:sp>
      <p:graphicFrame>
        <p:nvGraphicFramePr>
          <p:cNvPr id="59" name="表格 58">
            <a:extLst>
              <a:ext uri="{FF2B5EF4-FFF2-40B4-BE49-F238E27FC236}">
                <a16:creationId xmlns="" xmlns:a16="http://schemas.microsoft.com/office/drawing/2014/main" id="{504AE188-0BA3-49F4-B0AC-6E6CC4294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58576489"/>
              </p:ext>
            </p:extLst>
          </p:nvPr>
        </p:nvGraphicFramePr>
        <p:xfrm>
          <a:off x="715618" y="3894204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60" name="表格 59">
            <a:extLst>
              <a:ext uri="{FF2B5EF4-FFF2-40B4-BE49-F238E27FC236}">
                <a16:creationId xmlns="" xmlns:a16="http://schemas.microsoft.com/office/drawing/2014/main" id="{B0759372-6E8E-4DE3-8BF7-7A7D593A1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91452167"/>
              </p:ext>
            </p:extLst>
          </p:nvPr>
        </p:nvGraphicFramePr>
        <p:xfrm>
          <a:off x="714653" y="3358373"/>
          <a:ext cx="5173990" cy="2767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34798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76728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613450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="" xmlns:a16="http://schemas.microsoft.com/office/drawing/2014/main" id="{F83EA29C-39C4-492E-9733-8D144BA20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07149904"/>
              </p:ext>
            </p:extLst>
          </p:nvPr>
        </p:nvGraphicFramePr>
        <p:xfrm>
          <a:off x="724596" y="3619983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63" name="表格 62">
            <a:extLst>
              <a:ext uri="{FF2B5EF4-FFF2-40B4-BE49-F238E27FC236}">
                <a16:creationId xmlns="" xmlns:a16="http://schemas.microsoft.com/office/drawing/2014/main" id="{B4E27FF7-1D24-42DC-87F0-0D211C40C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94991855"/>
              </p:ext>
            </p:extLst>
          </p:nvPr>
        </p:nvGraphicFramePr>
        <p:xfrm>
          <a:off x="708582" y="4162499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3566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8" grpId="0" animBg="1"/>
      <p:bldP spid="39" grpId="0"/>
      <p:bldP spid="57" grpId="0" animBg="1"/>
      <p:bldP spid="2" grpId="0" animBg="1"/>
      <p:bldP spid="6" grpId="0" animBg="1"/>
      <p:bldP spid="11" grpId="0" animBg="1"/>
      <p:bldP spid="12" grpId="0"/>
      <p:bldP spid="13" grpId="0"/>
      <p:bldP spid="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表格 49">
            <a:extLst>
              <a:ext uri="{FF2B5EF4-FFF2-40B4-BE49-F238E27FC236}">
                <a16:creationId xmlns="" xmlns:a16="http://schemas.microsoft.com/office/drawing/2014/main" id="{FC66DCE2-E1A5-4822-AAC6-CFD96EDD81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5618" y="180070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="" xmlns:a16="http://schemas.microsoft.com/office/drawing/2014/main" id="{3AE27592-D108-4326-93DD-193AEA1249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7966" y="1507631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4" name="表格 53">
            <a:extLst>
              <a:ext uri="{FF2B5EF4-FFF2-40B4-BE49-F238E27FC236}">
                <a16:creationId xmlns="" xmlns:a16="http://schemas.microsoft.com/office/drawing/2014/main" id="{DD688DAD-6631-458C-BBA0-5C5399D6C7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4596" y="119414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53008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3720261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="" xmlns:a16="http://schemas.microsoft.com/office/drawing/2014/main" id="{D045A836-F382-4B67-A362-E1E2EEE83D81}"/>
              </a:ext>
            </a:extLst>
          </p:cNvPr>
          <p:cNvSpPr txBox="1"/>
          <p:nvPr/>
        </p:nvSpPr>
        <p:spPr>
          <a:xfrm>
            <a:off x="701549" y="5316370"/>
            <a:ext cx="3162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SELECT</a:t>
            </a:r>
            <a:r>
              <a:rPr lang="zh-TW" altLang="en-US" dirty="0"/>
              <a:t> </a:t>
            </a:r>
            <a:r>
              <a:rPr lang="en-US" altLang="zh-TW" dirty="0" err="1"/>
              <a:t>ename</a:t>
            </a:r>
            <a:r>
              <a:rPr lang="en-US" altLang="zh-TW" dirty="0"/>
              <a:t>, job, </a:t>
            </a:r>
            <a:r>
              <a:rPr lang="en-US" altLang="zh-TW" dirty="0" err="1"/>
              <a:t>sal</a:t>
            </a:r>
            <a:r>
              <a:rPr lang="en-US" altLang="zh-TW" dirty="0"/>
              <a:t>, </a:t>
            </a:r>
            <a:r>
              <a:rPr lang="en-US" altLang="zh-TW" dirty="0" err="1"/>
              <a:t>deptno</a:t>
            </a:r>
            <a:endParaRPr lang="en-US" altLang="zh-TW" dirty="0"/>
          </a:p>
          <a:p>
            <a:r>
              <a:rPr lang="en-US" altLang="zh-TW" dirty="0"/>
              <a:t> FROM  </a:t>
            </a:r>
            <a:r>
              <a:rPr lang="en-US" altLang="zh-TW" dirty="0" err="1"/>
              <a:t>emp</a:t>
            </a:r>
            <a:r>
              <a:rPr lang="en-US" altLang="zh-TW" dirty="0"/>
              <a:t> o</a:t>
            </a:r>
          </a:p>
          <a:p>
            <a:r>
              <a:rPr lang="en-US" altLang="zh-TW" dirty="0"/>
              <a:t> WHERE </a:t>
            </a:r>
            <a:r>
              <a:rPr lang="en-US" altLang="zh-TW" dirty="0" err="1"/>
              <a:t>sal</a:t>
            </a:r>
            <a:r>
              <a:rPr lang="en-US" altLang="zh-TW" dirty="0"/>
              <a:t>  =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="" xmlns:a16="http://schemas.microsoft.com/office/drawing/2014/main" id="{779E61AE-7B9C-4AB1-AB68-E491766DACCF}"/>
              </a:ext>
            </a:extLst>
          </p:cNvPr>
          <p:cNvSpPr txBox="1"/>
          <p:nvPr/>
        </p:nvSpPr>
        <p:spPr>
          <a:xfrm>
            <a:off x="2107578" y="5858078"/>
            <a:ext cx="3286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 SELECT max(</a:t>
            </a:r>
            <a:r>
              <a:rPr lang="en-US" altLang="zh-TW" dirty="0" err="1"/>
              <a:t>sal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FROM </a:t>
            </a:r>
            <a:r>
              <a:rPr lang="en-US" altLang="zh-TW" dirty="0" err="1"/>
              <a:t>emp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   WHERE </a:t>
            </a:r>
            <a:r>
              <a:rPr lang="en-US" altLang="zh-TW" dirty="0" err="1"/>
              <a:t>i.deptno</a:t>
            </a:r>
            <a:r>
              <a:rPr lang="en-US" altLang="zh-TW" dirty="0"/>
              <a:t>=</a:t>
            </a:r>
            <a:r>
              <a:rPr lang="en-US" altLang="zh-TW" dirty="0" err="1"/>
              <a:t>o.deptno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="" xmlns:a16="http://schemas.microsoft.com/office/drawing/2014/main" id="{4F87244B-FA66-4844-890B-630AAF54FD73}"/>
              </a:ext>
            </a:extLst>
          </p:cNvPr>
          <p:cNvSpPr txBox="1"/>
          <p:nvPr/>
        </p:nvSpPr>
        <p:spPr>
          <a:xfrm>
            <a:off x="6219568" y="1541955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② WHERE </a:t>
            </a:r>
            <a:r>
              <a:rPr lang="en-US" altLang="zh-TW" dirty="0" err="1"/>
              <a:t>sal</a:t>
            </a:r>
            <a:r>
              <a:rPr lang="en-US" altLang="zh-TW" dirty="0"/>
              <a:t>  = 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="" xmlns:a16="http://schemas.microsoft.com/office/drawing/2014/main" id="{5ADFBA3E-EAEE-45C8-AD46-EDA8129E4BEA}"/>
              </a:ext>
            </a:extLst>
          </p:cNvPr>
          <p:cNvSpPr txBox="1"/>
          <p:nvPr/>
        </p:nvSpPr>
        <p:spPr>
          <a:xfrm>
            <a:off x="4696113" y="187849"/>
            <a:ext cx="3428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Correlated Subqueries</a:t>
            </a:r>
            <a:endParaRPr lang="zh-TW" altLang="en-US" sz="2800" dirty="0"/>
          </a:p>
        </p:txBody>
      </p:sp>
      <p:sp>
        <p:nvSpPr>
          <p:cNvPr id="46" name="文字方塊 45">
            <a:extLst>
              <a:ext uri="{FF2B5EF4-FFF2-40B4-BE49-F238E27FC236}">
                <a16:creationId xmlns="" xmlns:a16="http://schemas.microsoft.com/office/drawing/2014/main" id="{A7049F30-32FA-4D8A-85A3-F1F280CC46C1}"/>
              </a:ext>
            </a:extLst>
          </p:cNvPr>
          <p:cNvSpPr txBox="1"/>
          <p:nvPr/>
        </p:nvSpPr>
        <p:spPr>
          <a:xfrm>
            <a:off x="809274" y="4918904"/>
            <a:ext cx="129830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Main Query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="" xmlns:a16="http://schemas.microsoft.com/office/drawing/2014/main" id="{6BFEE3AE-1AC2-45E4-88A7-4A2BE73D892A}"/>
              </a:ext>
            </a:extLst>
          </p:cNvPr>
          <p:cNvSpPr txBox="1"/>
          <p:nvPr/>
        </p:nvSpPr>
        <p:spPr>
          <a:xfrm>
            <a:off x="4020434" y="5970622"/>
            <a:ext cx="114922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Sub-query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8" name="表格 47">
            <a:extLst>
              <a:ext uri="{FF2B5EF4-FFF2-40B4-BE49-F238E27FC236}">
                <a16:creationId xmlns="" xmlns:a16="http://schemas.microsoft.com/office/drawing/2014/main" id="{37618E30-BD6E-4551-B7B6-9C1A93625A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7963" y="895968"/>
          <a:ext cx="5173990" cy="2767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34798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76728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613450"/>
                  </a:ext>
                </a:extLst>
              </a:tr>
            </a:tbl>
          </a:graphicData>
        </a:graphic>
      </p:graphicFrame>
      <p:graphicFrame>
        <p:nvGraphicFramePr>
          <p:cNvPr id="51" name="表格 50">
            <a:extLst>
              <a:ext uri="{FF2B5EF4-FFF2-40B4-BE49-F238E27FC236}">
                <a16:creationId xmlns="" xmlns:a16="http://schemas.microsoft.com/office/drawing/2014/main" id="{B634B25D-7EC7-4261-AAD7-4679B436F3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5619" y="2087405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LUCY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2" name="表格 51">
            <a:extLst>
              <a:ext uri="{FF2B5EF4-FFF2-40B4-BE49-F238E27FC236}">
                <a16:creationId xmlns="" xmlns:a16="http://schemas.microsoft.com/office/drawing/2014/main" id="{A4115890-A14F-4853-8523-19DC70FF36C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7344" y="2369330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3" name="表格 52">
            <a:extLst>
              <a:ext uri="{FF2B5EF4-FFF2-40B4-BE49-F238E27FC236}">
                <a16:creationId xmlns="" xmlns:a16="http://schemas.microsoft.com/office/drawing/2014/main" id="{8F7693F6-0210-4831-A53D-81EDEAE37D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5617" y="2662406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sp>
        <p:nvSpPr>
          <p:cNvPr id="55" name="文字方塊 54">
            <a:extLst>
              <a:ext uri="{FF2B5EF4-FFF2-40B4-BE49-F238E27FC236}">
                <a16:creationId xmlns="" xmlns:a16="http://schemas.microsoft.com/office/drawing/2014/main" id="{FA01892B-BFAC-4117-A39C-65A597B7DBE5}"/>
              </a:ext>
            </a:extLst>
          </p:cNvPr>
          <p:cNvSpPr txBox="1"/>
          <p:nvPr/>
        </p:nvSpPr>
        <p:spPr>
          <a:xfrm>
            <a:off x="724596" y="43963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EMP</a:t>
            </a:r>
            <a:endParaRPr lang="zh-TW" altLang="en-US" dirty="0"/>
          </a:p>
        </p:txBody>
      </p:sp>
      <p:sp>
        <p:nvSpPr>
          <p:cNvPr id="57" name="箭號: 向下 56">
            <a:extLst>
              <a:ext uri="{FF2B5EF4-FFF2-40B4-BE49-F238E27FC236}">
                <a16:creationId xmlns="" xmlns:a16="http://schemas.microsoft.com/office/drawing/2014/main" id="{0FF87C9E-E9BC-400B-81B4-EEE96AD5FF68}"/>
              </a:ext>
            </a:extLst>
          </p:cNvPr>
          <p:cNvSpPr/>
          <p:nvPr/>
        </p:nvSpPr>
        <p:spPr>
          <a:xfrm>
            <a:off x="2672861" y="2976665"/>
            <a:ext cx="1237957" cy="329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>
            <a:extLst>
              <a:ext uri="{FF2B5EF4-FFF2-40B4-BE49-F238E27FC236}">
                <a16:creationId xmlns="" xmlns:a16="http://schemas.microsoft.com/office/drawing/2014/main" id="{560ED928-FDF7-41DD-84B0-B0A8CBF56F59}"/>
              </a:ext>
            </a:extLst>
          </p:cNvPr>
          <p:cNvSpPr txBox="1"/>
          <p:nvPr/>
        </p:nvSpPr>
        <p:spPr>
          <a:xfrm>
            <a:off x="426699" y="5316370"/>
            <a:ext cx="349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③①②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="" xmlns:a16="http://schemas.microsoft.com/office/drawing/2014/main" id="{B38392BA-0182-4A64-BCF9-50BD3E4D4542}"/>
              </a:ext>
            </a:extLst>
          </p:cNvPr>
          <p:cNvSpPr txBox="1"/>
          <p:nvPr/>
        </p:nvSpPr>
        <p:spPr>
          <a:xfrm>
            <a:off x="7793852" y="1538523"/>
            <a:ext cx="3286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 SELECT max(</a:t>
            </a:r>
            <a:r>
              <a:rPr lang="en-US" altLang="zh-TW" dirty="0" err="1"/>
              <a:t>sal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FROM </a:t>
            </a:r>
            <a:r>
              <a:rPr lang="en-US" altLang="zh-TW" dirty="0" err="1"/>
              <a:t>emp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   WHERE </a:t>
            </a:r>
            <a:r>
              <a:rPr lang="en-US" altLang="zh-TW" dirty="0" err="1"/>
              <a:t>i.deptno</a:t>
            </a:r>
            <a:r>
              <a:rPr lang="en-US" altLang="zh-TW" dirty="0"/>
              <a:t>=</a:t>
            </a:r>
            <a:r>
              <a:rPr lang="en-US" altLang="zh-TW" dirty="0" err="1"/>
              <a:t>o.deptno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="" xmlns:a16="http://schemas.microsoft.com/office/drawing/2014/main" id="{E06E01EB-A70F-4B56-82CD-0898B208917F}"/>
              </a:ext>
            </a:extLst>
          </p:cNvPr>
          <p:cNvSpPr txBox="1"/>
          <p:nvPr/>
        </p:nvSpPr>
        <p:spPr>
          <a:xfrm>
            <a:off x="370029" y="107397"/>
            <a:ext cx="1748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① FROM  </a:t>
            </a:r>
            <a:r>
              <a:rPr lang="en-US" altLang="zh-TW" dirty="0" err="1"/>
              <a:t>emp</a:t>
            </a:r>
            <a:r>
              <a:rPr lang="en-US" altLang="zh-TW" dirty="0"/>
              <a:t> o</a:t>
            </a:r>
          </a:p>
        </p:txBody>
      </p:sp>
      <p:graphicFrame>
        <p:nvGraphicFramePr>
          <p:cNvPr id="59" name="表格 58">
            <a:extLst>
              <a:ext uri="{FF2B5EF4-FFF2-40B4-BE49-F238E27FC236}">
                <a16:creationId xmlns="" xmlns:a16="http://schemas.microsoft.com/office/drawing/2014/main" id="{504AE188-0BA3-49F4-B0AC-6E6CC4294C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5618" y="3894204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60" name="表格 59">
            <a:extLst>
              <a:ext uri="{FF2B5EF4-FFF2-40B4-BE49-F238E27FC236}">
                <a16:creationId xmlns="" xmlns:a16="http://schemas.microsoft.com/office/drawing/2014/main" id="{B0759372-6E8E-4DE3-8BF7-7A7D593A120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4653" y="3358373"/>
          <a:ext cx="5173990" cy="2767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34798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76728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613450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="" xmlns:a16="http://schemas.microsoft.com/office/drawing/2014/main" id="{F83EA29C-39C4-492E-9733-8D144BA207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4596" y="3619983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63" name="表格 62">
            <a:extLst>
              <a:ext uri="{FF2B5EF4-FFF2-40B4-BE49-F238E27FC236}">
                <a16:creationId xmlns="" xmlns:a16="http://schemas.microsoft.com/office/drawing/2014/main" id="{B4E27FF7-1D24-42DC-87F0-0D211C40C4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8582" y="4162499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="" xmlns:a16="http://schemas.microsoft.com/office/drawing/2014/main" id="{2D566BAC-32BE-488D-9494-6C52D965A696}"/>
              </a:ext>
            </a:extLst>
          </p:cNvPr>
          <p:cNvSpPr txBox="1"/>
          <p:nvPr/>
        </p:nvSpPr>
        <p:spPr>
          <a:xfrm>
            <a:off x="6219568" y="2936726"/>
            <a:ext cx="3392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③ SELECT</a:t>
            </a:r>
            <a:r>
              <a:rPr lang="zh-TW" altLang="en-US" dirty="0"/>
              <a:t> </a:t>
            </a:r>
            <a:r>
              <a:rPr lang="en-US" altLang="zh-TW" dirty="0" err="1"/>
              <a:t>ename</a:t>
            </a:r>
            <a:r>
              <a:rPr lang="en-US" altLang="zh-TW" dirty="0"/>
              <a:t>, job, </a:t>
            </a:r>
            <a:r>
              <a:rPr lang="en-US" altLang="zh-TW" dirty="0" err="1"/>
              <a:t>sal</a:t>
            </a:r>
            <a:r>
              <a:rPr lang="en-US" altLang="zh-TW" dirty="0"/>
              <a:t>, </a:t>
            </a:r>
            <a:r>
              <a:rPr lang="en-US" altLang="zh-TW" dirty="0" err="1"/>
              <a:t>deptno</a:t>
            </a:r>
            <a:endParaRPr lang="zh-TW" altLang="en-US" dirty="0"/>
          </a:p>
        </p:txBody>
      </p:sp>
      <p:sp>
        <p:nvSpPr>
          <p:cNvPr id="5" name="箭號: 向右 4">
            <a:extLst>
              <a:ext uri="{FF2B5EF4-FFF2-40B4-BE49-F238E27FC236}">
                <a16:creationId xmlns="" xmlns:a16="http://schemas.microsoft.com/office/drawing/2014/main" id="{6929A9B5-AD6B-4826-9D91-F712F6AAA82B}"/>
              </a:ext>
            </a:extLst>
          </p:cNvPr>
          <p:cNvSpPr/>
          <p:nvPr/>
        </p:nvSpPr>
        <p:spPr>
          <a:xfrm>
            <a:off x="6015031" y="366836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4" name="表格 63">
            <a:extLst>
              <a:ext uri="{FF2B5EF4-FFF2-40B4-BE49-F238E27FC236}">
                <a16:creationId xmlns="" xmlns:a16="http://schemas.microsoft.com/office/drawing/2014/main" id="{91F283EE-3AB7-4E68-8F79-335CAC592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7954899"/>
              </p:ext>
            </p:extLst>
          </p:nvPr>
        </p:nvGraphicFramePr>
        <p:xfrm>
          <a:off x="7093365" y="3547304"/>
          <a:ext cx="402975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438">
                  <a:extLst>
                    <a:ext uri="{9D8B030D-6E8A-4147-A177-3AD203B41FA5}">
                      <a16:colId xmlns="" xmlns:a16="http://schemas.microsoft.com/office/drawing/2014/main" val="3952922634"/>
                    </a:ext>
                  </a:extLst>
                </a:gridCol>
                <a:gridCol w="1007438">
                  <a:extLst>
                    <a:ext uri="{9D8B030D-6E8A-4147-A177-3AD203B41FA5}">
                      <a16:colId xmlns="" xmlns:a16="http://schemas.microsoft.com/office/drawing/2014/main" val="2077618429"/>
                    </a:ext>
                  </a:extLst>
                </a:gridCol>
                <a:gridCol w="1007438">
                  <a:extLst>
                    <a:ext uri="{9D8B030D-6E8A-4147-A177-3AD203B41FA5}">
                      <a16:colId xmlns="" xmlns:a16="http://schemas.microsoft.com/office/drawing/2014/main" val="891858373"/>
                    </a:ext>
                  </a:extLst>
                </a:gridCol>
                <a:gridCol w="1007438">
                  <a:extLst>
                    <a:ext uri="{9D8B030D-6E8A-4147-A177-3AD203B41FA5}">
                      <a16:colId xmlns="" xmlns:a16="http://schemas.microsoft.com/office/drawing/2014/main" val="1677738832"/>
                    </a:ext>
                  </a:extLst>
                </a:gridCol>
              </a:tblGrid>
              <a:tr h="270599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Sal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3727856"/>
                  </a:ext>
                </a:extLst>
              </a:tr>
              <a:tr h="270599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MARY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CLERK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2000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20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80850383"/>
                  </a:ext>
                </a:extLst>
              </a:tr>
              <a:tr h="270599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PETER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MANAGER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2400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0423404"/>
                  </a:ext>
                </a:extLst>
              </a:tr>
              <a:tr h="270599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ALLEN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MANAGER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3000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30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4596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8483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3DA607E1-E6D5-4C32-8FB9-6BA543975E68}"/>
              </a:ext>
            </a:extLst>
          </p:cNvPr>
          <p:cNvSpPr/>
          <p:nvPr/>
        </p:nvSpPr>
        <p:spPr>
          <a:xfrm>
            <a:off x="1727978" y="2186459"/>
            <a:ext cx="1372652" cy="19258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BEA5FFFF-9F1B-420D-9C47-F00E9B9414E6}"/>
              </a:ext>
            </a:extLst>
          </p:cNvPr>
          <p:cNvSpPr/>
          <p:nvPr/>
        </p:nvSpPr>
        <p:spPr>
          <a:xfrm>
            <a:off x="4144382" y="2186459"/>
            <a:ext cx="1039882" cy="19415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F853A03C-A99A-4349-BDDD-599611BFEB0D}"/>
              </a:ext>
            </a:extLst>
          </p:cNvPr>
          <p:cNvSpPr/>
          <p:nvPr/>
        </p:nvSpPr>
        <p:spPr>
          <a:xfrm>
            <a:off x="968153" y="2188853"/>
            <a:ext cx="747170" cy="19258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865923C7-610F-45F5-8961-89025BD9B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04147801"/>
              </p:ext>
            </p:extLst>
          </p:nvPr>
        </p:nvGraphicFramePr>
        <p:xfrm>
          <a:off x="961352" y="2194175"/>
          <a:ext cx="5294470" cy="1920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4199">
                  <a:extLst>
                    <a:ext uri="{9D8B030D-6E8A-4147-A177-3AD203B41FA5}">
                      <a16:colId xmlns="" xmlns:a16="http://schemas.microsoft.com/office/drawing/2014/main" val="2000528857"/>
                    </a:ext>
                  </a:extLst>
                </a:gridCol>
                <a:gridCol w="1343589">
                  <a:extLst>
                    <a:ext uri="{9D8B030D-6E8A-4147-A177-3AD203B41FA5}">
                      <a16:colId xmlns="" xmlns:a16="http://schemas.microsoft.com/office/drawing/2014/main" val="119410876"/>
                    </a:ext>
                  </a:extLst>
                </a:gridCol>
                <a:gridCol w="1058894">
                  <a:extLst>
                    <a:ext uri="{9D8B030D-6E8A-4147-A177-3AD203B41FA5}">
                      <a16:colId xmlns="" xmlns:a16="http://schemas.microsoft.com/office/drawing/2014/main" val="2175003285"/>
                    </a:ext>
                  </a:extLst>
                </a:gridCol>
                <a:gridCol w="1058894">
                  <a:extLst>
                    <a:ext uri="{9D8B030D-6E8A-4147-A177-3AD203B41FA5}">
                      <a16:colId xmlns="" xmlns:a16="http://schemas.microsoft.com/office/drawing/2014/main" val="459561209"/>
                    </a:ext>
                  </a:extLst>
                </a:gridCol>
                <a:gridCol w="1058894">
                  <a:extLst>
                    <a:ext uri="{9D8B030D-6E8A-4147-A177-3AD203B41FA5}">
                      <a16:colId xmlns="" xmlns:a16="http://schemas.microsoft.com/office/drawing/2014/main" val="2483918552"/>
                    </a:ext>
                  </a:extLst>
                </a:gridCol>
              </a:tblGrid>
              <a:tr h="270634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chemeClr val="tx1"/>
                          </a:solidFill>
                        </a:rPr>
                        <a:t>Empno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job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chemeClr val="tx1"/>
                          </a:solidFill>
                        </a:rPr>
                        <a:t>sal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chemeClr val="tx1"/>
                          </a:solidFill>
                        </a:rPr>
                        <a:t>deptno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94427158"/>
                  </a:ext>
                </a:extLst>
              </a:tr>
              <a:tr h="274609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9639308"/>
                  </a:ext>
                </a:extLst>
              </a:tr>
              <a:tr h="265044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17121597"/>
                  </a:ext>
                </a:extLst>
              </a:tr>
              <a:tr h="255767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7451751"/>
                  </a:ext>
                </a:extLst>
              </a:tr>
              <a:tr h="178905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LUCY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9584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05868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1634541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="" xmlns:a16="http://schemas.microsoft.com/office/drawing/2014/main" id="{C4059348-B052-462E-92CF-15DA347D904B}"/>
              </a:ext>
            </a:extLst>
          </p:cNvPr>
          <p:cNvSpPr txBox="1"/>
          <p:nvPr/>
        </p:nvSpPr>
        <p:spPr>
          <a:xfrm>
            <a:off x="948046" y="562306"/>
            <a:ext cx="2830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SELECT  EMPNO,ENAME,SAL</a:t>
            </a:r>
          </a:p>
          <a:p>
            <a:r>
              <a:rPr lang="en-US" altLang="zh-TW" dirty="0"/>
              <a:t>FROM EMP;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1693B97B-1E0A-4464-A035-B277B9D352D9}"/>
              </a:ext>
            </a:extLst>
          </p:cNvPr>
          <p:cNvSpPr txBox="1"/>
          <p:nvPr/>
        </p:nvSpPr>
        <p:spPr>
          <a:xfrm>
            <a:off x="982221" y="1744391"/>
            <a:ext cx="147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 FROM EMP</a:t>
            </a:r>
            <a:endParaRPr lang="zh-TW" altLang="en-US" dirty="0"/>
          </a:p>
        </p:txBody>
      </p:sp>
      <p:sp>
        <p:nvSpPr>
          <p:cNvPr id="7" name="圓柱形 6">
            <a:extLst>
              <a:ext uri="{FF2B5EF4-FFF2-40B4-BE49-F238E27FC236}">
                <a16:creationId xmlns="" xmlns:a16="http://schemas.microsoft.com/office/drawing/2014/main" id="{AE759A93-FB10-4E5C-86F4-A54F68ECE38D}"/>
              </a:ext>
            </a:extLst>
          </p:cNvPr>
          <p:cNvSpPr/>
          <p:nvPr/>
        </p:nvSpPr>
        <p:spPr>
          <a:xfrm>
            <a:off x="759655" y="5500465"/>
            <a:ext cx="3207433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29BC6F3-80B4-46EA-8ABD-D606ABDD6D2D}"/>
              </a:ext>
            </a:extLst>
          </p:cNvPr>
          <p:cNvSpPr/>
          <p:nvPr/>
        </p:nvSpPr>
        <p:spPr>
          <a:xfrm>
            <a:off x="970669" y="6105376"/>
            <a:ext cx="661182" cy="3376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EMP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8A108377-5F01-4ABD-AE7A-E7CDDBBDFAE1}"/>
              </a:ext>
            </a:extLst>
          </p:cNvPr>
          <p:cNvSpPr/>
          <p:nvPr/>
        </p:nvSpPr>
        <p:spPr>
          <a:xfrm>
            <a:off x="1854588" y="6117096"/>
            <a:ext cx="776068" cy="3376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DEPT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1E82AEDC-DD0F-4C79-AFC0-AC04A50573A5}"/>
              </a:ext>
            </a:extLst>
          </p:cNvPr>
          <p:cNvSpPr/>
          <p:nvPr/>
        </p:nvSpPr>
        <p:spPr>
          <a:xfrm>
            <a:off x="3176949" y="6103028"/>
            <a:ext cx="661182" cy="3376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ORD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="" xmlns:a16="http://schemas.microsoft.com/office/drawing/2014/main" id="{80632488-292E-4571-A9CF-23A6026E5EB9}"/>
              </a:ext>
            </a:extLst>
          </p:cNvPr>
          <p:cNvSpPr txBox="1"/>
          <p:nvPr/>
        </p:nvSpPr>
        <p:spPr>
          <a:xfrm>
            <a:off x="2757266" y="6103028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="" xmlns:a16="http://schemas.microsoft.com/office/drawing/2014/main" id="{EC518654-BDFC-480B-90A2-362441D9986B}"/>
              </a:ext>
            </a:extLst>
          </p:cNvPr>
          <p:cNvCxnSpPr>
            <a:cxnSpLocks/>
          </p:cNvCxnSpPr>
          <p:nvPr/>
        </p:nvCxnSpPr>
        <p:spPr>
          <a:xfrm>
            <a:off x="6276691" y="2574390"/>
            <a:ext cx="1206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="" xmlns:a16="http://schemas.microsoft.com/office/drawing/2014/main" id="{BA7713FB-7FF2-4E13-8C44-54813A3A5323}"/>
              </a:ext>
            </a:extLst>
          </p:cNvPr>
          <p:cNvSpPr txBox="1"/>
          <p:nvPr/>
        </p:nvSpPr>
        <p:spPr>
          <a:xfrm>
            <a:off x="7488371" y="1716251"/>
            <a:ext cx="316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 SELECT  EMPNO, ENAME, SAL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="" xmlns:a16="http://schemas.microsoft.com/office/drawing/2014/main" id="{675E6DE3-AB25-489C-B885-EE5EF7ADE35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260275" y="2839334"/>
            <a:ext cx="1228096" cy="1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="" xmlns:a16="http://schemas.microsoft.com/office/drawing/2014/main" id="{6B4451D6-AD9A-45B2-B343-C45BBAD55265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6274343" y="3147643"/>
            <a:ext cx="1211682" cy="1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="" xmlns:a16="http://schemas.microsoft.com/office/drawing/2014/main" id="{1D6753C3-A7D7-434D-A114-0E61124A519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57927" y="3413768"/>
            <a:ext cx="1228098" cy="3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="" xmlns:a16="http://schemas.microsoft.com/office/drawing/2014/main" id="{AF1CB987-7DB4-45CC-9EBD-E5C1C847408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6260275" y="3669321"/>
            <a:ext cx="1223402" cy="9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="" xmlns:a16="http://schemas.microsoft.com/office/drawing/2014/main" id="{BF407C5A-5896-43B5-A9C5-5BC12A79D11F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243859" y="3934265"/>
            <a:ext cx="1239818" cy="140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箭號: 向上 24">
            <a:extLst>
              <a:ext uri="{FF2B5EF4-FFF2-40B4-BE49-F238E27FC236}">
                <a16:creationId xmlns="" xmlns:a16="http://schemas.microsoft.com/office/drawing/2014/main" id="{D540521F-457E-479D-84D9-D3316C1B258B}"/>
              </a:ext>
            </a:extLst>
          </p:cNvPr>
          <p:cNvSpPr/>
          <p:nvPr/>
        </p:nvSpPr>
        <p:spPr>
          <a:xfrm>
            <a:off x="1058944" y="4307881"/>
            <a:ext cx="484632" cy="978408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="" xmlns:a16="http://schemas.microsoft.com/office/drawing/2014/main" id="{6ACFF40F-F96E-4B07-98CA-1F3A49B83CB5}"/>
              </a:ext>
            </a:extLst>
          </p:cNvPr>
          <p:cNvSpPr txBox="1"/>
          <p:nvPr/>
        </p:nvSpPr>
        <p:spPr>
          <a:xfrm>
            <a:off x="1347708" y="543944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預設存取的資料庫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="" xmlns:a16="http://schemas.microsoft.com/office/drawing/2014/main" id="{54D5F944-AD9D-471E-A132-B614384F5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1179668"/>
              </p:ext>
            </p:extLst>
          </p:nvPr>
        </p:nvGraphicFramePr>
        <p:xfrm>
          <a:off x="7488371" y="2123737"/>
          <a:ext cx="3498498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6166">
                  <a:extLst>
                    <a:ext uri="{9D8B030D-6E8A-4147-A177-3AD203B41FA5}">
                      <a16:colId xmlns="" xmlns:a16="http://schemas.microsoft.com/office/drawing/2014/main" val="3986533520"/>
                    </a:ext>
                  </a:extLst>
                </a:gridCol>
                <a:gridCol w="1166166">
                  <a:extLst>
                    <a:ext uri="{9D8B030D-6E8A-4147-A177-3AD203B41FA5}">
                      <a16:colId xmlns="" xmlns:a16="http://schemas.microsoft.com/office/drawing/2014/main" val="1910100112"/>
                    </a:ext>
                  </a:extLst>
                </a:gridCol>
                <a:gridCol w="1166166">
                  <a:extLst>
                    <a:ext uri="{9D8B030D-6E8A-4147-A177-3AD203B41FA5}">
                      <a16:colId xmlns="" xmlns:a16="http://schemas.microsoft.com/office/drawing/2014/main" val="645619397"/>
                    </a:ext>
                  </a:extLst>
                </a:gridCol>
              </a:tblGrid>
              <a:tr h="267531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rgbClr val="FF0000"/>
                          </a:solidFill>
                        </a:rPr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rgbClr val="FF0000"/>
                          </a:solidFill>
                        </a:rPr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rgbClr val="FF0000"/>
                          </a:solidFill>
                        </a:rPr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24266504"/>
                  </a:ext>
                </a:extLst>
              </a:tr>
              <a:tr h="267531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79156865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="" xmlns:a16="http://schemas.microsoft.com/office/drawing/2014/main" id="{E92D3AE1-085E-4F7E-9D6F-C4561D0E6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61976265"/>
              </p:ext>
            </p:extLst>
          </p:nvPr>
        </p:nvGraphicFramePr>
        <p:xfrm>
          <a:off x="7488371" y="2703338"/>
          <a:ext cx="3498498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6166">
                  <a:extLst>
                    <a:ext uri="{9D8B030D-6E8A-4147-A177-3AD203B41FA5}">
                      <a16:colId xmlns="" xmlns:a16="http://schemas.microsoft.com/office/drawing/2014/main" val="3774264969"/>
                    </a:ext>
                  </a:extLst>
                </a:gridCol>
                <a:gridCol w="1166166">
                  <a:extLst>
                    <a:ext uri="{9D8B030D-6E8A-4147-A177-3AD203B41FA5}">
                      <a16:colId xmlns="" xmlns:a16="http://schemas.microsoft.com/office/drawing/2014/main" val="2150050682"/>
                    </a:ext>
                  </a:extLst>
                </a:gridCol>
                <a:gridCol w="1166166">
                  <a:extLst>
                    <a:ext uri="{9D8B030D-6E8A-4147-A177-3AD203B41FA5}">
                      <a16:colId xmlns="" xmlns:a16="http://schemas.microsoft.com/office/drawing/2014/main" val="1884204228"/>
                    </a:ext>
                  </a:extLst>
                </a:gridCol>
              </a:tblGrid>
              <a:tr h="247717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8984564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="" xmlns:a16="http://schemas.microsoft.com/office/drawing/2014/main" id="{7056A467-6807-4182-8B3E-CAE845BC8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45577833"/>
              </p:ext>
            </p:extLst>
          </p:nvPr>
        </p:nvGraphicFramePr>
        <p:xfrm>
          <a:off x="7486025" y="3010483"/>
          <a:ext cx="3498498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6166">
                  <a:extLst>
                    <a:ext uri="{9D8B030D-6E8A-4147-A177-3AD203B41FA5}">
                      <a16:colId xmlns="" xmlns:a16="http://schemas.microsoft.com/office/drawing/2014/main" val="3774264969"/>
                    </a:ext>
                  </a:extLst>
                </a:gridCol>
                <a:gridCol w="1166166">
                  <a:extLst>
                    <a:ext uri="{9D8B030D-6E8A-4147-A177-3AD203B41FA5}">
                      <a16:colId xmlns="" xmlns:a16="http://schemas.microsoft.com/office/drawing/2014/main" val="2150050682"/>
                    </a:ext>
                  </a:extLst>
                </a:gridCol>
                <a:gridCol w="1166166">
                  <a:extLst>
                    <a:ext uri="{9D8B030D-6E8A-4147-A177-3AD203B41FA5}">
                      <a16:colId xmlns="" xmlns:a16="http://schemas.microsoft.com/office/drawing/2014/main" val="1884204228"/>
                    </a:ext>
                  </a:extLst>
                </a:gridCol>
              </a:tblGrid>
              <a:tr h="247717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8984564"/>
                  </a:ext>
                </a:extLst>
              </a:tr>
            </a:tbl>
          </a:graphicData>
        </a:graphic>
      </p:graphicFrame>
      <p:graphicFrame>
        <p:nvGraphicFramePr>
          <p:cNvPr id="44" name="表格 43">
            <a:extLst>
              <a:ext uri="{FF2B5EF4-FFF2-40B4-BE49-F238E27FC236}">
                <a16:creationId xmlns="" xmlns:a16="http://schemas.microsoft.com/office/drawing/2014/main" id="{8247A1F4-B996-40F9-A0A4-ABC3FFA42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527864"/>
              </p:ext>
            </p:extLst>
          </p:nvPr>
        </p:nvGraphicFramePr>
        <p:xfrm>
          <a:off x="7486025" y="3313416"/>
          <a:ext cx="3498498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6166">
                  <a:extLst>
                    <a:ext uri="{9D8B030D-6E8A-4147-A177-3AD203B41FA5}">
                      <a16:colId xmlns="" xmlns:a16="http://schemas.microsoft.com/office/drawing/2014/main" val="3774264969"/>
                    </a:ext>
                  </a:extLst>
                </a:gridCol>
                <a:gridCol w="1166166">
                  <a:extLst>
                    <a:ext uri="{9D8B030D-6E8A-4147-A177-3AD203B41FA5}">
                      <a16:colId xmlns="" xmlns:a16="http://schemas.microsoft.com/office/drawing/2014/main" val="2150050682"/>
                    </a:ext>
                  </a:extLst>
                </a:gridCol>
                <a:gridCol w="1166166">
                  <a:extLst>
                    <a:ext uri="{9D8B030D-6E8A-4147-A177-3AD203B41FA5}">
                      <a16:colId xmlns="" xmlns:a16="http://schemas.microsoft.com/office/drawing/2014/main" val="1884204228"/>
                    </a:ext>
                  </a:extLst>
                </a:gridCol>
              </a:tblGrid>
              <a:tr h="247717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LUCY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8984564"/>
                  </a:ext>
                </a:extLst>
              </a:tr>
            </a:tbl>
          </a:graphicData>
        </a:graphic>
      </p:graphicFrame>
      <p:graphicFrame>
        <p:nvGraphicFramePr>
          <p:cNvPr id="45" name="表格 44">
            <a:extLst>
              <a:ext uri="{FF2B5EF4-FFF2-40B4-BE49-F238E27FC236}">
                <a16:creationId xmlns="" xmlns:a16="http://schemas.microsoft.com/office/drawing/2014/main" id="{395131F6-7DC4-4764-A281-D793BBEFC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71807389"/>
              </p:ext>
            </p:extLst>
          </p:nvPr>
        </p:nvGraphicFramePr>
        <p:xfrm>
          <a:off x="7483677" y="3627933"/>
          <a:ext cx="3498498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6166">
                  <a:extLst>
                    <a:ext uri="{9D8B030D-6E8A-4147-A177-3AD203B41FA5}">
                      <a16:colId xmlns="" xmlns:a16="http://schemas.microsoft.com/office/drawing/2014/main" val="3774264969"/>
                    </a:ext>
                  </a:extLst>
                </a:gridCol>
                <a:gridCol w="1166166">
                  <a:extLst>
                    <a:ext uri="{9D8B030D-6E8A-4147-A177-3AD203B41FA5}">
                      <a16:colId xmlns="" xmlns:a16="http://schemas.microsoft.com/office/drawing/2014/main" val="2150050682"/>
                    </a:ext>
                  </a:extLst>
                </a:gridCol>
                <a:gridCol w="1166166">
                  <a:extLst>
                    <a:ext uri="{9D8B030D-6E8A-4147-A177-3AD203B41FA5}">
                      <a16:colId xmlns="" xmlns:a16="http://schemas.microsoft.com/office/drawing/2014/main" val="1884204228"/>
                    </a:ext>
                  </a:extLst>
                </a:gridCol>
              </a:tblGrid>
              <a:tr h="140336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8984564"/>
                  </a:ext>
                </a:extLst>
              </a:tr>
            </a:tbl>
          </a:graphicData>
        </a:graphic>
      </p:graphicFrame>
      <p:graphicFrame>
        <p:nvGraphicFramePr>
          <p:cNvPr id="46" name="表格 45">
            <a:extLst>
              <a:ext uri="{FF2B5EF4-FFF2-40B4-BE49-F238E27FC236}">
                <a16:creationId xmlns="" xmlns:a16="http://schemas.microsoft.com/office/drawing/2014/main" id="{DD3CECA3-E897-478F-80A9-CF9742B56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29067884"/>
              </p:ext>
            </p:extLst>
          </p:nvPr>
        </p:nvGraphicFramePr>
        <p:xfrm>
          <a:off x="7483677" y="3937903"/>
          <a:ext cx="3498498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6166">
                  <a:extLst>
                    <a:ext uri="{9D8B030D-6E8A-4147-A177-3AD203B41FA5}">
                      <a16:colId xmlns="" xmlns:a16="http://schemas.microsoft.com/office/drawing/2014/main" val="3774264969"/>
                    </a:ext>
                  </a:extLst>
                </a:gridCol>
                <a:gridCol w="1166166">
                  <a:extLst>
                    <a:ext uri="{9D8B030D-6E8A-4147-A177-3AD203B41FA5}">
                      <a16:colId xmlns="" xmlns:a16="http://schemas.microsoft.com/office/drawing/2014/main" val="2150050682"/>
                    </a:ext>
                  </a:extLst>
                </a:gridCol>
                <a:gridCol w="1166166">
                  <a:extLst>
                    <a:ext uri="{9D8B030D-6E8A-4147-A177-3AD203B41FA5}">
                      <a16:colId xmlns="" xmlns:a16="http://schemas.microsoft.com/office/drawing/2014/main" val="1884204228"/>
                    </a:ext>
                  </a:extLst>
                </a:gridCol>
              </a:tblGrid>
              <a:tr h="140336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8984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22104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3" grpId="0" animBg="1"/>
      <p:bldP spid="3" grpId="0" animBg="1"/>
      <p:bldP spid="5" grpId="0"/>
      <p:bldP spid="7" grpId="0" animBg="1"/>
      <p:bldP spid="9" grpId="0" animBg="1"/>
      <p:bldP spid="21" grpId="0" animBg="1"/>
      <p:bldP spid="22" grpId="0" animBg="1"/>
      <p:bldP spid="11" grpId="0"/>
      <p:bldP spid="24" grpId="0"/>
      <p:bldP spid="25" grpId="0" animBg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3DA607E1-E6D5-4C32-8FB9-6BA543975E68}"/>
              </a:ext>
            </a:extLst>
          </p:cNvPr>
          <p:cNvSpPr/>
          <p:nvPr/>
        </p:nvSpPr>
        <p:spPr>
          <a:xfrm>
            <a:off x="1727978" y="2186459"/>
            <a:ext cx="1372652" cy="19258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BEA5FFFF-9F1B-420D-9C47-F00E9B9414E6}"/>
              </a:ext>
            </a:extLst>
          </p:cNvPr>
          <p:cNvSpPr/>
          <p:nvPr/>
        </p:nvSpPr>
        <p:spPr>
          <a:xfrm>
            <a:off x="4144382" y="2186459"/>
            <a:ext cx="1039882" cy="19415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F853A03C-A99A-4349-BDDD-599611BFEB0D}"/>
              </a:ext>
            </a:extLst>
          </p:cNvPr>
          <p:cNvSpPr/>
          <p:nvPr/>
        </p:nvSpPr>
        <p:spPr>
          <a:xfrm>
            <a:off x="968153" y="2188853"/>
            <a:ext cx="747170" cy="19258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865923C7-610F-45F5-8961-89025BD9BC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1352" y="2194175"/>
          <a:ext cx="5294470" cy="1920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4199">
                  <a:extLst>
                    <a:ext uri="{9D8B030D-6E8A-4147-A177-3AD203B41FA5}">
                      <a16:colId xmlns="" xmlns:a16="http://schemas.microsoft.com/office/drawing/2014/main" val="2000528857"/>
                    </a:ext>
                  </a:extLst>
                </a:gridCol>
                <a:gridCol w="1343589">
                  <a:extLst>
                    <a:ext uri="{9D8B030D-6E8A-4147-A177-3AD203B41FA5}">
                      <a16:colId xmlns="" xmlns:a16="http://schemas.microsoft.com/office/drawing/2014/main" val="119410876"/>
                    </a:ext>
                  </a:extLst>
                </a:gridCol>
                <a:gridCol w="1058894">
                  <a:extLst>
                    <a:ext uri="{9D8B030D-6E8A-4147-A177-3AD203B41FA5}">
                      <a16:colId xmlns="" xmlns:a16="http://schemas.microsoft.com/office/drawing/2014/main" val="2175003285"/>
                    </a:ext>
                  </a:extLst>
                </a:gridCol>
                <a:gridCol w="1058894">
                  <a:extLst>
                    <a:ext uri="{9D8B030D-6E8A-4147-A177-3AD203B41FA5}">
                      <a16:colId xmlns="" xmlns:a16="http://schemas.microsoft.com/office/drawing/2014/main" val="459561209"/>
                    </a:ext>
                  </a:extLst>
                </a:gridCol>
                <a:gridCol w="1058894">
                  <a:extLst>
                    <a:ext uri="{9D8B030D-6E8A-4147-A177-3AD203B41FA5}">
                      <a16:colId xmlns="" xmlns:a16="http://schemas.microsoft.com/office/drawing/2014/main" val="2483918552"/>
                    </a:ext>
                  </a:extLst>
                </a:gridCol>
              </a:tblGrid>
              <a:tr h="270634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chemeClr val="tx1"/>
                          </a:solidFill>
                        </a:rPr>
                        <a:t>Empno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job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chemeClr val="tx1"/>
                          </a:solidFill>
                        </a:rPr>
                        <a:t>sal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chemeClr val="tx1"/>
                          </a:solidFill>
                        </a:rPr>
                        <a:t>deptno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94427158"/>
                  </a:ext>
                </a:extLst>
              </a:tr>
              <a:tr h="274609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9639308"/>
                  </a:ext>
                </a:extLst>
              </a:tr>
              <a:tr h="265044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17121597"/>
                  </a:ext>
                </a:extLst>
              </a:tr>
              <a:tr h="255767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7451751"/>
                  </a:ext>
                </a:extLst>
              </a:tr>
              <a:tr h="178905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LUCY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9584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05868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1634541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="" xmlns:a16="http://schemas.microsoft.com/office/drawing/2014/main" id="{C4059348-B052-462E-92CF-15DA347D904B}"/>
              </a:ext>
            </a:extLst>
          </p:cNvPr>
          <p:cNvSpPr txBox="1"/>
          <p:nvPr/>
        </p:nvSpPr>
        <p:spPr>
          <a:xfrm>
            <a:off x="948046" y="562306"/>
            <a:ext cx="4562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SELECT  EMPNO,ENAME,SAL, SAL*12 ANN_SAL</a:t>
            </a:r>
          </a:p>
          <a:p>
            <a:r>
              <a:rPr lang="en-US" altLang="zh-TW" dirty="0"/>
              <a:t>FROM EMP;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1693B97B-1E0A-4464-A035-B277B9D352D9}"/>
              </a:ext>
            </a:extLst>
          </p:cNvPr>
          <p:cNvSpPr txBox="1"/>
          <p:nvPr/>
        </p:nvSpPr>
        <p:spPr>
          <a:xfrm>
            <a:off x="982221" y="1744391"/>
            <a:ext cx="147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 FROM EMP</a:t>
            </a:r>
            <a:endParaRPr lang="zh-TW" altLang="en-US" dirty="0"/>
          </a:p>
        </p:txBody>
      </p:sp>
      <p:sp>
        <p:nvSpPr>
          <p:cNvPr id="7" name="圓柱形 6">
            <a:extLst>
              <a:ext uri="{FF2B5EF4-FFF2-40B4-BE49-F238E27FC236}">
                <a16:creationId xmlns="" xmlns:a16="http://schemas.microsoft.com/office/drawing/2014/main" id="{AE759A93-FB10-4E5C-86F4-A54F68ECE38D}"/>
              </a:ext>
            </a:extLst>
          </p:cNvPr>
          <p:cNvSpPr/>
          <p:nvPr/>
        </p:nvSpPr>
        <p:spPr>
          <a:xfrm>
            <a:off x="759655" y="5500465"/>
            <a:ext cx="3207433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29BC6F3-80B4-46EA-8ABD-D606ABDD6D2D}"/>
              </a:ext>
            </a:extLst>
          </p:cNvPr>
          <p:cNvSpPr/>
          <p:nvPr/>
        </p:nvSpPr>
        <p:spPr>
          <a:xfrm>
            <a:off x="970669" y="6105376"/>
            <a:ext cx="661182" cy="3376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EMP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8A108377-5F01-4ABD-AE7A-E7CDDBBDFAE1}"/>
              </a:ext>
            </a:extLst>
          </p:cNvPr>
          <p:cNvSpPr/>
          <p:nvPr/>
        </p:nvSpPr>
        <p:spPr>
          <a:xfrm>
            <a:off x="1854588" y="6117096"/>
            <a:ext cx="776068" cy="3376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DEPT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1E82AEDC-DD0F-4C79-AFC0-AC04A50573A5}"/>
              </a:ext>
            </a:extLst>
          </p:cNvPr>
          <p:cNvSpPr/>
          <p:nvPr/>
        </p:nvSpPr>
        <p:spPr>
          <a:xfrm>
            <a:off x="3176949" y="6103028"/>
            <a:ext cx="661182" cy="3376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ORD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="" xmlns:a16="http://schemas.microsoft.com/office/drawing/2014/main" id="{80632488-292E-4571-A9CF-23A6026E5EB9}"/>
              </a:ext>
            </a:extLst>
          </p:cNvPr>
          <p:cNvSpPr txBox="1"/>
          <p:nvPr/>
        </p:nvSpPr>
        <p:spPr>
          <a:xfrm>
            <a:off x="2757266" y="6103028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="" xmlns:a16="http://schemas.microsoft.com/office/drawing/2014/main" id="{EC518654-BDFC-480B-90A2-362441D9986B}"/>
              </a:ext>
            </a:extLst>
          </p:cNvPr>
          <p:cNvCxnSpPr>
            <a:cxnSpLocks/>
          </p:cNvCxnSpPr>
          <p:nvPr/>
        </p:nvCxnSpPr>
        <p:spPr>
          <a:xfrm>
            <a:off x="6276691" y="2574390"/>
            <a:ext cx="1206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="" xmlns:a16="http://schemas.microsoft.com/office/drawing/2014/main" id="{BA7713FB-7FF2-4E13-8C44-54813A3A5323}"/>
              </a:ext>
            </a:extLst>
          </p:cNvPr>
          <p:cNvSpPr txBox="1"/>
          <p:nvPr/>
        </p:nvSpPr>
        <p:spPr>
          <a:xfrm>
            <a:off x="6880184" y="1588772"/>
            <a:ext cx="489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 SELECT  EMPNO, ENAME, SAL, SAL*12 ANN_SAL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="" xmlns:a16="http://schemas.microsoft.com/office/drawing/2014/main" id="{675E6DE3-AB25-489C-B885-EE5EF7ADE35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218071" y="2839334"/>
            <a:ext cx="1228096" cy="1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="" xmlns:a16="http://schemas.microsoft.com/office/drawing/2014/main" id="{6B4451D6-AD9A-45B2-B343-C45BBAD55265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6232139" y="3147643"/>
            <a:ext cx="1211682" cy="1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="" xmlns:a16="http://schemas.microsoft.com/office/drawing/2014/main" id="{1D6753C3-A7D7-434D-A114-0E61124A519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15723" y="3413768"/>
            <a:ext cx="1228098" cy="3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="" xmlns:a16="http://schemas.microsoft.com/office/drawing/2014/main" id="{AF1CB987-7DB4-45CC-9EBD-E5C1C847408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6218071" y="3669321"/>
            <a:ext cx="1223402" cy="9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="" xmlns:a16="http://schemas.microsoft.com/office/drawing/2014/main" id="{BF407C5A-5896-43B5-A9C5-5BC12A79D11F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201655" y="3934265"/>
            <a:ext cx="1239818" cy="140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箭號: 向上 24">
            <a:extLst>
              <a:ext uri="{FF2B5EF4-FFF2-40B4-BE49-F238E27FC236}">
                <a16:creationId xmlns="" xmlns:a16="http://schemas.microsoft.com/office/drawing/2014/main" id="{D540521F-457E-479D-84D9-D3316C1B258B}"/>
              </a:ext>
            </a:extLst>
          </p:cNvPr>
          <p:cNvSpPr/>
          <p:nvPr/>
        </p:nvSpPr>
        <p:spPr>
          <a:xfrm>
            <a:off x="1058944" y="4307881"/>
            <a:ext cx="484632" cy="978408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="" xmlns:a16="http://schemas.microsoft.com/office/drawing/2014/main" id="{6ACFF40F-F96E-4B07-98CA-1F3A49B83CB5}"/>
              </a:ext>
            </a:extLst>
          </p:cNvPr>
          <p:cNvSpPr txBox="1"/>
          <p:nvPr/>
        </p:nvSpPr>
        <p:spPr>
          <a:xfrm>
            <a:off x="1347708" y="543944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預設存取的資料庫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="" xmlns:a16="http://schemas.microsoft.com/office/drawing/2014/main" id="{54D5F944-AD9D-471E-A132-B614384F5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52482312"/>
              </p:ext>
            </p:extLst>
          </p:nvPr>
        </p:nvGraphicFramePr>
        <p:xfrm>
          <a:off x="7462342" y="2125744"/>
          <a:ext cx="349850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625">
                  <a:extLst>
                    <a:ext uri="{9D8B030D-6E8A-4147-A177-3AD203B41FA5}">
                      <a16:colId xmlns="" xmlns:a16="http://schemas.microsoft.com/office/drawing/2014/main" val="3986533520"/>
                    </a:ext>
                  </a:extLst>
                </a:gridCol>
                <a:gridCol w="874625">
                  <a:extLst>
                    <a:ext uri="{9D8B030D-6E8A-4147-A177-3AD203B41FA5}">
                      <a16:colId xmlns="" xmlns:a16="http://schemas.microsoft.com/office/drawing/2014/main" val="1574472392"/>
                    </a:ext>
                  </a:extLst>
                </a:gridCol>
                <a:gridCol w="874625">
                  <a:extLst>
                    <a:ext uri="{9D8B030D-6E8A-4147-A177-3AD203B41FA5}">
                      <a16:colId xmlns="" xmlns:a16="http://schemas.microsoft.com/office/drawing/2014/main" val="1910100112"/>
                    </a:ext>
                  </a:extLst>
                </a:gridCol>
                <a:gridCol w="874625">
                  <a:extLst>
                    <a:ext uri="{9D8B030D-6E8A-4147-A177-3AD203B41FA5}">
                      <a16:colId xmlns="" xmlns:a16="http://schemas.microsoft.com/office/drawing/2014/main" val="645619397"/>
                    </a:ext>
                  </a:extLst>
                </a:gridCol>
              </a:tblGrid>
              <a:tr h="267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>
                          <a:solidFill>
                            <a:srgbClr val="FF0000"/>
                          </a:solidFill>
                        </a:rPr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>
                          <a:solidFill>
                            <a:srgbClr val="FF0000"/>
                          </a:solidFill>
                        </a:rPr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>
                          <a:solidFill>
                            <a:srgbClr val="FF0000"/>
                          </a:solidFill>
                        </a:rPr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ANN_SAL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24266504"/>
                  </a:ext>
                </a:extLst>
              </a:tr>
              <a:tr h="267531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21600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79156865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="" xmlns:a16="http://schemas.microsoft.com/office/drawing/2014/main" id="{E92D3AE1-085E-4F7E-9D6F-C4561D0E6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62294754"/>
              </p:ext>
            </p:extLst>
          </p:nvPr>
        </p:nvGraphicFramePr>
        <p:xfrm>
          <a:off x="7446167" y="2703338"/>
          <a:ext cx="34985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625">
                  <a:extLst>
                    <a:ext uri="{9D8B030D-6E8A-4147-A177-3AD203B41FA5}">
                      <a16:colId xmlns="" xmlns:a16="http://schemas.microsoft.com/office/drawing/2014/main" val="3774264969"/>
                    </a:ext>
                  </a:extLst>
                </a:gridCol>
                <a:gridCol w="874625">
                  <a:extLst>
                    <a:ext uri="{9D8B030D-6E8A-4147-A177-3AD203B41FA5}">
                      <a16:colId xmlns="" xmlns:a16="http://schemas.microsoft.com/office/drawing/2014/main" val="828153123"/>
                    </a:ext>
                  </a:extLst>
                </a:gridCol>
                <a:gridCol w="874625">
                  <a:extLst>
                    <a:ext uri="{9D8B030D-6E8A-4147-A177-3AD203B41FA5}">
                      <a16:colId xmlns="" xmlns:a16="http://schemas.microsoft.com/office/drawing/2014/main" val="2150050682"/>
                    </a:ext>
                  </a:extLst>
                </a:gridCol>
                <a:gridCol w="874625">
                  <a:extLst>
                    <a:ext uri="{9D8B030D-6E8A-4147-A177-3AD203B41FA5}">
                      <a16:colId xmlns="" xmlns:a16="http://schemas.microsoft.com/office/drawing/2014/main" val="1884204228"/>
                    </a:ext>
                  </a:extLst>
                </a:gridCol>
              </a:tblGrid>
              <a:tr h="247717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24000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8984564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="" xmlns:a16="http://schemas.microsoft.com/office/drawing/2014/main" id="{7056A467-6807-4182-8B3E-CAE845BC8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72828599"/>
              </p:ext>
            </p:extLst>
          </p:nvPr>
        </p:nvGraphicFramePr>
        <p:xfrm>
          <a:off x="7443821" y="3010483"/>
          <a:ext cx="34985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625">
                  <a:extLst>
                    <a:ext uri="{9D8B030D-6E8A-4147-A177-3AD203B41FA5}">
                      <a16:colId xmlns="" xmlns:a16="http://schemas.microsoft.com/office/drawing/2014/main" val="3774264969"/>
                    </a:ext>
                  </a:extLst>
                </a:gridCol>
                <a:gridCol w="874625">
                  <a:extLst>
                    <a:ext uri="{9D8B030D-6E8A-4147-A177-3AD203B41FA5}">
                      <a16:colId xmlns="" xmlns:a16="http://schemas.microsoft.com/office/drawing/2014/main" val="3006492640"/>
                    </a:ext>
                  </a:extLst>
                </a:gridCol>
                <a:gridCol w="874625">
                  <a:extLst>
                    <a:ext uri="{9D8B030D-6E8A-4147-A177-3AD203B41FA5}">
                      <a16:colId xmlns="" xmlns:a16="http://schemas.microsoft.com/office/drawing/2014/main" val="2150050682"/>
                    </a:ext>
                  </a:extLst>
                </a:gridCol>
                <a:gridCol w="874625">
                  <a:extLst>
                    <a:ext uri="{9D8B030D-6E8A-4147-A177-3AD203B41FA5}">
                      <a16:colId xmlns="" xmlns:a16="http://schemas.microsoft.com/office/drawing/2014/main" val="1884204228"/>
                    </a:ext>
                  </a:extLst>
                </a:gridCol>
              </a:tblGrid>
              <a:tr h="247717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28800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8984564"/>
                  </a:ext>
                </a:extLst>
              </a:tr>
            </a:tbl>
          </a:graphicData>
        </a:graphic>
      </p:graphicFrame>
      <p:graphicFrame>
        <p:nvGraphicFramePr>
          <p:cNvPr id="44" name="表格 43">
            <a:extLst>
              <a:ext uri="{FF2B5EF4-FFF2-40B4-BE49-F238E27FC236}">
                <a16:creationId xmlns="" xmlns:a16="http://schemas.microsoft.com/office/drawing/2014/main" id="{8247A1F4-B996-40F9-A0A4-ABC3FFA42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95691241"/>
              </p:ext>
            </p:extLst>
          </p:nvPr>
        </p:nvGraphicFramePr>
        <p:xfrm>
          <a:off x="7443821" y="3313416"/>
          <a:ext cx="34985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625">
                  <a:extLst>
                    <a:ext uri="{9D8B030D-6E8A-4147-A177-3AD203B41FA5}">
                      <a16:colId xmlns="" xmlns:a16="http://schemas.microsoft.com/office/drawing/2014/main" val="3774264969"/>
                    </a:ext>
                  </a:extLst>
                </a:gridCol>
                <a:gridCol w="874625">
                  <a:extLst>
                    <a:ext uri="{9D8B030D-6E8A-4147-A177-3AD203B41FA5}">
                      <a16:colId xmlns="" xmlns:a16="http://schemas.microsoft.com/office/drawing/2014/main" val="932872603"/>
                    </a:ext>
                  </a:extLst>
                </a:gridCol>
                <a:gridCol w="874625">
                  <a:extLst>
                    <a:ext uri="{9D8B030D-6E8A-4147-A177-3AD203B41FA5}">
                      <a16:colId xmlns="" xmlns:a16="http://schemas.microsoft.com/office/drawing/2014/main" val="2150050682"/>
                    </a:ext>
                  </a:extLst>
                </a:gridCol>
                <a:gridCol w="874625">
                  <a:extLst>
                    <a:ext uri="{9D8B030D-6E8A-4147-A177-3AD203B41FA5}">
                      <a16:colId xmlns="" xmlns:a16="http://schemas.microsoft.com/office/drawing/2014/main" val="1884204228"/>
                    </a:ext>
                  </a:extLst>
                </a:gridCol>
              </a:tblGrid>
              <a:tr h="247717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LUCY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21600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8984564"/>
                  </a:ext>
                </a:extLst>
              </a:tr>
            </a:tbl>
          </a:graphicData>
        </a:graphic>
      </p:graphicFrame>
      <p:graphicFrame>
        <p:nvGraphicFramePr>
          <p:cNvPr id="45" name="表格 44">
            <a:extLst>
              <a:ext uri="{FF2B5EF4-FFF2-40B4-BE49-F238E27FC236}">
                <a16:creationId xmlns="" xmlns:a16="http://schemas.microsoft.com/office/drawing/2014/main" id="{395131F6-7DC4-4764-A281-D793BBEFC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2782725"/>
              </p:ext>
            </p:extLst>
          </p:nvPr>
        </p:nvGraphicFramePr>
        <p:xfrm>
          <a:off x="7441473" y="3627933"/>
          <a:ext cx="34985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625">
                  <a:extLst>
                    <a:ext uri="{9D8B030D-6E8A-4147-A177-3AD203B41FA5}">
                      <a16:colId xmlns="" xmlns:a16="http://schemas.microsoft.com/office/drawing/2014/main" val="3774264969"/>
                    </a:ext>
                  </a:extLst>
                </a:gridCol>
                <a:gridCol w="874625">
                  <a:extLst>
                    <a:ext uri="{9D8B030D-6E8A-4147-A177-3AD203B41FA5}">
                      <a16:colId xmlns="" xmlns:a16="http://schemas.microsoft.com/office/drawing/2014/main" val="2147906949"/>
                    </a:ext>
                  </a:extLst>
                </a:gridCol>
                <a:gridCol w="874625">
                  <a:extLst>
                    <a:ext uri="{9D8B030D-6E8A-4147-A177-3AD203B41FA5}">
                      <a16:colId xmlns="" xmlns:a16="http://schemas.microsoft.com/office/drawing/2014/main" val="2150050682"/>
                    </a:ext>
                  </a:extLst>
                </a:gridCol>
                <a:gridCol w="874625">
                  <a:extLst>
                    <a:ext uri="{9D8B030D-6E8A-4147-A177-3AD203B41FA5}">
                      <a16:colId xmlns="" xmlns:a16="http://schemas.microsoft.com/office/drawing/2014/main" val="1884204228"/>
                    </a:ext>
                  </a:extLst>
                </a:gridCol>
              </a:tblGrid>
              <a:tr h="140336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28800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8984564"/>
                  </a:ext>
                </a:extLst>
              </a:tr>
            </a:tbl>
          </a:graphicData>
        </a:graphic>
      </p:graphicFrame>
      <p:graphicFrame>
        <p:nvGraphicFramePr>
          <p:cNvPr id="46" name="表格 45">
            <a:extLst>
              <a:ext uri="{FF2B5EF4-FFF2-40B4-BE49-F238E27FC236}">
                <a16:creationId xmlns="" xmlns:a16="http://schemas.microsoft.com/office/drawing/2014/main" id="{DD3CECA3-E897-478F-80A9-CF9742B56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77586236"/>
              </p:ext>
            </p:extLst>
          </p:nvPr>
        </p:nvGraphicFramePr>
        <p:xfrm>
          <a:off x="7441473" y="3937903"/>
          <a:ext cx="34985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625">
                  <a:extLst>
                    <a:ext uri="{9D8B030D-6E8A-4147-A177-3AD203B41FA5}">
                      <a16:colId xmlns="" xmlns:a16="http://schemas.microsoft.com/office/drawing/2014/main" val="3774264969"/>
                    </a:ext>
                  </a:extLst>
                </a:gridCol>
                <a:gridCol w="874625">
                  <a:extLst>
                    <a:ext uri="{9D8B030D-6E8A-4147-A177-3AD203B41FA5}">
                      <a16:colId xmlns="" xmlns:a16="http://schemas.microsoft.com/office/drawing/2014/main" val="1073659086"/>
                    </a:ext>
                  </a:extLst>
                </a:gridCol>
                <a:gridCol w="874625">
                  <a:extLst>
                    <a:ext uri="{9D8B030D-6E8A-4147-A177-3AD203B41FA5}">
                      <a16:colId xmlns="" xmlns:a16="http://schemas.microsoft.com/office/drawing/2014/main" val="2150050682"/>
                    </a:ext>
                  </a:extLst>
                </a:gridCol>
                <a:gridCol w="874625">
                  <a:extLst>
                    <a:ext uri="{9D8B030D-6E8A-4147-A177-3AD203B41FA5}">
                      <a16:colId xmlns="" xmlns:a16="http://schemas.microsoft.com/office/drawing/2014/main" val="1884204228"/>
                    </a:ext>
                  </a:extLst>
                </a:gridCol>
              </a:tblGrid>
              <a:tr h="140336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36000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8984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8603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3" grpId="0" animBg="1"/>
      <p:bldP spid="3" grpId="0" animBg="1"/>
      <p:bldP spid="5" grpId="0"/>
      <p:bldP spid="7" grpId="0" animBg="1"/>
      <p:bldP spid="9" grpId="0" animBg="1"/>
      <p:bldP spid="21" grpId="0" animBg="1"/>
      <p:bldP spid="22" grpId="0" animBg="1"/>
      <p:bldP spid="11" grpId="0"/>
      <p:bldP spid="24" grpId="0"/>
      <p:bldP spid="25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8F0A6BC-2F78-4D16-96A8-B48AB4DF5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WHERE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2FCFCB47-2B24-4F6E-9353-A43DE90C9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6687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788EA46B-F030-4494-A057-8D0BB5455164}"/>
              </a:ext>
            </a:extLst>
          </p:cNvPr>
          <p:cNvSpPr/>
          <p:nvPr/>
        </p:nvSpPr>
        <p:spPr>
          <a:xfrm>
            <a:off x="7989716" y="2059998"/>
            <a:ext cx="1029916" cy="1112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646853FA-121B-47E8-8218-2D2B6257D8D6}"/>
              </a:ext>
            </a:extLst>
          </p:cNvPr>
          <p:cNvSpPr/>
          <p:nvPr/>
        </p:nvSpPr>
        <p:spPr>
          <a:xfrm>
            <a:off x="10042394" y="2048045"/>
            <a:ext cx="1039882" cy="11249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7C30B5A4-5F57-4743-97CB-932612317EB9}"/>
              </a:ext>
            </a:extLst>
          </p:cNvPr>
          <p:cNvSpPr/>
          <p:nvPr/>
        </p:nvSpPr>
        <p:spPr>
          <a:xfrm>
            <a:off x="6963788" y="2048045"/>
            <a:ext cx="1042416" cy="11170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865923C7-610F-45F5-8961-89025BD9BC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1380" y="2081583"/>
          <a:ext cx="5294470" cy="1920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4199">
                  <a:extLst>
                    <a:ext uri="{9D8B030D-6E8A-4147-A177-3AD203B41FA5}">
                      <a16:colId xmlns="" xmlns:a16="http://schemas.microsoft.com/office/drawing/2014/main" val="2000528857"/>
                    </a:ext>
                  </a:extLst>
                </a:gridCol>
                <a:gridCol w="1343589">
                  <a:extLst>
                    <a:ext uri="{9D8B030D-6E8A-4147-A177-3AD203B41FA5}">
                      <a16:colId xmlns="" xmlns:a16="http://schemas.microsoft.com/office/drawing/2014/main" val="119410876"/>
                    </a:ext>
                  </a:extLst>
                </a:gridCol>
                <a:gridCol w="1058894">
                  <a:extLst>
                    <a:ext uri="{9D8B030D-6E8A-4147-A177-3AD203B41FA5}">
                      <a16:colId xmlns="" xmlns:a16="http://schemas.microsoft.com/office/drawing/2014/main" val="2175003285"/>
                    </a:ext>
                  </a:extLst>
                </a:gridCol>
                <a:gridCol w="1058894">
                  <a:extLst>
                    <a:ext uri="{9D8B030D-6E8A-4147-A177-3AD203B41FA5}">
                      <a16:colId xmlns="" xmlns:a16="http://schemas.microsoft.com/office/drawing/2014/main" val="459561209"/>
                    </a:ext>
                  </a:extLst>
                </a:gridCol>
                <a:gridCol w="1058894">
                  <a:extLst>
                    <a:ext uri="{9D8B030D-6E8A-4147-A177-3AD203B41FA5}">
                      <a16:colId xmlns="" xmlns:a16="http://schemas.microsoft.com/office/drawing/2014/main" val="2483918552"/>
                    </a:ext>
                  </a:extLst>
                </a:gridCol>
              </a:tblGrid>
              <a:tr h="270634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chemeClr val="tx1"/>
                          </a:solidFill>
                        </a:rPr>
                        <a:t>Empno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job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chemeClr val="tx1"/>
                          </a:solidFill>
                        </a:rPr>
                        <a:t>sal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chemeClr val="tx1"/>
                          </a:solidFill>
                        </a:rPr>
                        <a:t>deptno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94427158"/>
                  </a:ext>
                </a:extLst>
              </a:tr>
              <a:tr h="274609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9639308"/>
                  </a:ext>
                </a:extLst>
              </a:tr>
              <a:tr h="265044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17121597"/>
                  </a:ext>
                </a:extLst>
              </a:tr>
              <a:tr h="255767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7451751"/>
                  </a:ext>
                </a:extLst>
              </a:tr>
              <a:tr h="178905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LUCY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9584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05868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1634541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="" xmlns:a16="http://schemas.microsoft.com/office/drawing/2014/main" id="{C4059348-B052-462E-92CF-15DA347D904B}"/>
              </a:ext>
            </a:extLst>
          </p:cNvPr>
          <p:cNvSpPr txBox="1"/>
          <p:nvPr/>
        </p:nvSpPr>
        <p:spPr>
          <a:xfrm>
            <a:off x="556490" y="509820"/>
            <a:ext cx="4562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SELECT  EMPNO,ENAME,SAL, SAL*12 ANN_SAL</a:t>
            </a:r>
          </a:p>
          <a:p>
            <a:r>
              <a:rPr lang="en-US" altLang="zh-TW" dirty="0"/>
              <a:t>FROM EMP</a:t>
            </a:r>
          </a:p>
          <a:p>
            <a:r>
              <a:rPr lang="en-US" altLang="zh-TW" dirty="0"/>
              <a:t>WHERE SAL&gt;2000;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1693B97B-1E0A-4464-A035-B277B9D352D9}"/>
              </a:ext>
            </a:extLst>
          </p:cNvPr>
          <p:cNvSpPr txBox="1"/>
          <p:nvPr/>
        </p:nvSpPr>
        <p:spPr>
          <a:xfrm>
            <a:off x="391380" y="1645915"/>
            <a:ext cx="147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 FROM EMP</a:t>
            </a:r>
            <a:endParaRPr lang="zh-TW" altLang="en-US" dirty="0"/>
          </a:p>
        </p:txBody>
      </p:sp>
      <p:sp>
        <p:nvSpPr>
          <p:cNvPr id="7" name="圓柱形 6">
            <a:extLst>
              <a:ext uri="{FF2B5EF4-FFF2-40B4-BE49-F238E27FC236}">
                <a16:creationId xmlns="" xmlns:a16="http://schemas.microsoft.com/office/drawing/2014/main" id="{AE759A93-FB10-4E5C-86F4-A54F68ECE38D}"/>
              </a:ext>
            </a:extLst>
          </p:cNvPr>
          <p:cNvSpPr/>
          <p:nvPr/>
        </p:nvSpPr>
        <p:spPr>
          <a:xfrm>
            <a:off x="759655" y="5500465"/>
            <a:ext cx="3207433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29BC6F3-80B4-46EA-8ABD-D606ABDD6D2D}"/>
              </a:ext>
            </a:extLst>
          </p:cNvPr>
          <p:cNvSpPr/>
          <p:nvPr/>
        </p:nvSpPr>
        <p:spPr>
          <a:xfrm>
            <a:off x="970669" y="6105376"/>
            <a:ext cx="661182" cy="3376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EMP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8A108377-5F01-4ABD-AE7A-E7CDDBBDFAE1}"/>
              </a:ext>
            </a:extLst>
          </p:cNvPr>
          <p:cNvSpPr/>
          <p:nvPr/>
        </p:nvSpPr>
        <p:spPr>
          <a:xfrm>
            <a:off x="1854588" y="6117096"/>
            <a:ext cx="776068" cy="3376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DEPT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1E82AEDC-DD0F-4C79-AFC0-AC04A50573A5}"/>
              </a:ext>
            </a:extLst>
          </p:cNvPr>
          <p:cNvSpPr/>
          <p:nvPr/>
        </p:nvSpPr>
        <p:spPr>
          <a:xfrm>
            <a:off x="3176949" y="6103028"/>
            <a:ext cx="661182" cy="3376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ORD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="" xmlns:a16="http://schemas.microsoft.com/office/drawing/2014/main" id="{80632488-292E-4571-A9CF-23A6026E5EB9}"/>
              </a:ext>
            </a:extLst>
          </p:cNvPr>
          <p:cNvSpPr txBox="1"/>
          <p:nvPr/>
        </p:nvSpPr>
        <p:spPr>
          <a:xfrm>
            <a:off x="2757266" y="6103028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="" xmlns:a16="http://schemas.microsoft.com/office/drawing/2014/main" id="{BA7713FB-7FF2-4E13-8C44-54813A3A5323}"/>
              </a:ext>
            </a:extLst>
          </p:cNvPr>
          <p:cNvSpPr txBox="1"/>
          <p:nvPr/>
        </p:nvSpPr>
        <p:spPr>
          <a:xfrm>
            <a:off x="6897530" y="1645915"/>
            <a:ext cx="213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 WHERE  SAL&gt;2000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="" xmlns:a16="http://schemas.microsoft.com/office/drawing/2014/main" id="{6B4451D6-AD9A-45B2-B343-C45BBAD5526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653017" y="2470613"/>
            <a:ext cx="1313937" cy="60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="" xmlns:a16="http://schemas.microsoft.com/office/drawing/2014/main" id="{AF1CB987-7DB4-45CC-9EBD-E5C1C847408A}"/>
              </a:ext>
            </a:extLst>
          </p:cNvPr>
          <p:cNvCxnSpPr>
            <a:cxnSpLocks/>
          </p:cNvCxnSpPr>
          <p:nvPr/>
        </p:nvCxnSpPr>
        <p:spPr>
          <a:xfrm flipV="1">
            <a:off x="5669434" y="2771617"/>
            <a:ext cx="1294354" cy="79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="" xmlns:a16="http://schemas.microsoft.com/office/drawing/2014/main" id="{BF407C5A-5896-43B5-A9C5-5BC12A79D11F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5653018" y="3027979"/>
            <a:ext cx="1310771" cy="807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箭號: 向上 24">
            <a:extLst>
              <a:ext uri="{FF2B5EF4-FFF2-40B4-BE49-F238E27FC236}">
                <a16:creationId xmlns="" xmlns:a16="http://schemas.microsoft.com/office/drawing/2014/main" id="{D540521F-457E-479D-84D9-D3316C1B258B}"/>
              </a:ext>
            </a:extLst>
          </p:cNvPr>
          <p:cNvSpPr/>
          <p:nvPr/>
        </p:nvSpPr>
        <p:spPr>
          <a:xfrm>
            <a:off x="1147219" y="4335309"/>
            <a:ext cx="880364" cy="978408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="" xmlns:a16="http://schemas.microsoft.com/office/drawing/2014/main" id="{6ACFF40F-F96E-4B07-98CA-1F3A49B83CB5}"/>
              </a:ext>
            </a:extLst>
          </p:cNvPr>
          <p:cNvSpPr txBox="1"/>
          <p:nvPr/>
        </p:nvSpPr>
        <p:spPr>
          <a:xfrm>
            <a:off x="1347708" y="543944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預設存取的資料庫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="" xmlns:a16="http://schemas.microsoft.com/office/drawing/2014/main" id="{FB7D15C3-A3B3-44B0-A5E6-3AA92E397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45908336"/>
              </p:ext>
            </p:extLst>
          </p:nvPr>
        </p:nvGraphicFramePr>
        <p:xfrm>
          <a:off x="6966954" y="2333453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319228252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82182519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720561552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40283613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577761092"/>
                    </a:ext>
                  </a:extLst>
                </a:gridCol>
              </a:tblGrid>
              <a:tr h="254289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89550972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="" xmlns:a16="http://schemas.microsoft.com/office/drawing/2014/main" id="{58A6A423-E0E7-4F47-A946-C4C9B728E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73783716"/>
              </p:ext>
            </p:extLst>
          </p:nvPr>
        </p:nvGraphicFramePr>
        <p:xfrm>
          <a:off x="6963790" y="2616233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319228252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82182519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720561552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40283613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577761092"/>
                    </a:ext>
                  </a:extLst>
                </a:gridCol>
              </a:tblGrid>
              <a:tr h="254289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89550972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="" xmlns:a16="http://schemas.microsoft.com/office/drawing/2014/main" id="{0CAA561E-039B-43B5-9F2E-D0754F4C7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09854782"/>
              </p:ext>
            </p:extLst>
          </p:nvPr>
        </p:nvGraphicFramePr>
        <p:xfrm>
          <a:off x="6963789" y="2890819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319228252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82182519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720561552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40283613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577761092"/>
                    </a:ext>
                  </a:extLst>
                </a:gridCol>
              </a:tblGrid>
              <a:tr h="254289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89550972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="" xmlns:a16="http://schemas.microsoft.com/office/drawing/2014/main" id="{B2ADF08D-1C6C-4FDC-B132-9C3924E73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89243681"/>
              </p:ext>
            </p:extLst>
          </p:nvPr>
        </p:nvGraphicFramePr>
        <p:xfrm>
          <a:off x="6963788" y="2048045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319228252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82182519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720561552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40283613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577761092"/>
                    </a:ext>
                  </a:extLst>
                </a:gridCol>
              </a:tblGrid>
              <a:tr h="254289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rgbClr val="FF0000"/>
                          </a:solidFill>
                        </a:rPr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rgbClr val="FF0000"/>
                          </a:solidFill>
                        </a:rPr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rgbClr val="FF0000"/>
                          </a:solidFill>
                        </a:rPr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rgbClr val="FF0000"/>
                          </a:solidFill>
                        </a:rPr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89550972"/>
                  </a:ext>
                </a:extLst>
              </a:tr>
            </a:tbl>
          </a:graphicData>
        </a:graphic>
      </p:graphicFrame>
      <p:cxnSp>
        <p:nvCxnSpPr>
          <p:cNvPr id="19" name="直線接點 18">
            <a:extLst>
              <a:ext uri="{FF2B5EF4-FFF2-40B4-BE49-F238E27FC236}">
                <a16:creationId xmlns="" xmlns:a16="http://schemas.microsoft.com/office/drawing/2014/main" id="{0671A61B-E982-417A-9FC4-4D7CE8A264CC}"/>
              </a:ext>
            </a:extLst>
          </p:cNvPr>
          <p:cNvCxnSpPr/>
          <p:nvPr/>
        </p:nvCxnSpPr>
        <p:spPr>
          <a:xfrm>
            <a:off x="238539" y="2470613"/>
            <a:ext cx="568518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="" xmlns:a16="http://schemas.microsoft.com/office/drawing/2014/main" id="{D8362519-F323-4185-88E1-97CD29BA6CD7}"/>
              </a:ext>
            </a:extLst>
          </p:cNvPr>
          <p:cNvCxnSpPr/>
          <p:nvPr/>
        </p:nvCxnSpPr>
        <p:spPr>
          <a:xfrm>
            <a:off x="236191" y="2763693"/>
            <a:ext cx="568518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="" xmlns:a16="http://schemas.microsoft.com/office/drawing/2014/main" id="{DAF84659-C5F8-477C-A269-F17C8776207E}"/>
              </a:ext>
            </a:extLst>
          </p:cNvPr>
          <p:cNvCxnSpPr/>
          <p:nvPr/>
        </p:nvCxnSpPr>
        <p:spPr>
          <a:xfrm>
            <a:off x="196023" y="3312330"/>
            <a:ext cx="568518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="" xmlns:a16="http://schemas.microsoft.com/office/drawing/2014/main" id="{37166905-50DB-40DE-87E8-0C7F0F4F324E}"/>
              </a:ext>
            </a:extLst>
          </p:cNvPr>
          <p:cNvSpPr txBox="1"/>
          <p:nvPr/>
        </p:nvSpPr>
        <p:spPr>
          <a:xfrm>
            <a:off x="6963788" y="4248446"/>
            <a:ext cx="478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 SELECT  EMPNO,ENAME,SAL, SAL*12 ANN_SAL</a:t>
            </a:r>
          </a:p>
        </p:txBody>
      </p:sp>
      <p:graphicFrame>
        <p:nvGraphicFramePr>
          <p:cNvPr id="41" name="表格 40">
            <a:extLst>
              <a:ext uri="{FF2B5EF4-FFF2-40B4-BE49-F238E27FC236}">
                <a16:creationId xmlns="" xmlns:a16="http://schemas.microsoft.com/office/drawing/2014/main" id="{86F355EA-AA9F-43DE-BF49-59E964365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06245260"/>
              </p:ext>
            </p:extLst>
          </p:nvPr>
        </p:nvGraphicFramePr>
        <p:xfrm>
          <a:off x="6963788" y="4843828"/>
          <a:ext cx="5131300" cy="29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825">
                  <a:extLst>
                    <a:ext uri="{9D8B030D-6E8A-4147-A177-3AD203B41FA5}">
                      <a16:colId xmlns="" xmlns:a16="http://schemas.microsoft.com/office/drawing/2014/main" val="4047960292"/>
                    </a:ext>
                  </a:extLst>
                </a:gridCol>
                <a:gridCol w="1282825">
                  <a:extLst>
                    <a:ext uri="{9D8B030D-6E8A-4147-A177-3AD203B41FA5}">
                      <a16:colId xmlns="" xmlns:a16="http://schemas.microsoft.com/office/drawing/2014/main" val="2524140382"/>
                    </a:ext>
                  </a:extLst>
                </a:gridCol>
                <a:gridCol w="1282825">
                  <a:extLst>
                    <a:ext uri="{9D8B030D-6E8A-4147-A177-3AD203B41FA5}">
                      <a16:colId xmlns="" xmlns:a16="http://schemas.microsoft.com/office/drawing/2014/main" val="684928506"/>
                    </a:ext>
                  </a:extLst>
                </a:gridCol>
                <a:gridCol w="1282825">
                  <a:extLst>
                    <a:ext uri="{9D8B030D-6E8A-4147-A177-3AD203B41FA5}">
                      <a16:colId xmlns="" xmlns:a16="http://schemas.microsoft.com/office/drawing/2014/main" val="3074999130"/>
                    </a:ext>
                  </a:extLst>
                </a:gridCol>
              </a:tblGrid>
              <a:tr h="290880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rgbClr val="FF0000"/>
                          </a:solidFill>
                        </a:rPr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rgbClr val="FF0000"/>
                          </a:solidFill>
                        </a:rPr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rgbClr val="FF0000"/>
                          </a:solidFill>
                        </a:rPr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ANN_SAL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6522647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="" xmlns:a16="http://schemas.microsoft.com/office/drawing/2014/main" id="{116DD292-E79A-4297-9D1C-601E88C6B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21249761"/>
              </p:ext>
            </p:extLst>
          </p:nvPr>
        </p:nvGraphicFramePr>
        <p:xfrm>
          <a:off x="6959092" y="5168277"/>
          <a:ext cx="5131300" cy="29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825">
                  <a:extLst>
                    <a:ext uri="{9D8B030D-6E8A-4147-A177-3AD203B41FA5}">
                      <a16:colId xmlns="" xmlns:a16="http://schemas.microsoft.com/office/drawing/2014/main" val="4047960292"/>
                    </a:ext>
                  </a:extLst>
                </a:gridCol>
                <a:gridCol w="1282825">
                  <a:extLst>
                    <a:ext uri="{9D8B030D-6E8A-4147-A177-3AD203B41FA5}">
                      <a16:colId xmlns="" xmlns:a16="http://schemas.microsoft.com/office/drawing/2014/main" val="2524140382"/>
                    </a:ext>
                  </a:extLst>
                </a:gridCol>
                <a:gridCol w="1282825">
                  <a:extLst>
                    <a:ext uri="{9D8B030D-6E8A-4147-A177-3AD203B41FA5}">
                      <a16:colId xmlns="" xmlns:a16="http://schemas.microsoft.com/office/drawing/2014/main" val="684928506"/>
                    </a:ext>
                  </a:extLst>
                </a:gridCol>
                <a:gridCol w="1282825">
                  <a:extLst>
                    <a:ext uri="{9D8B030D-6E8A-4147-A177-3AD203B41FA5}">
                      <a16:colId xmlns="" xmlns:a16="http://schemas.microsoft.com/office/drawing/2014/main" val="3074999130"/>
                    </a:ext>
                  </a:extLst>
                </a:gridCol>
              </a:tblGrid>
              <a:tr h="29088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28800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6522647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="" xmlns:a16="http://schemas.microsoft.com/office/drawing/2014/main" id="{D87EEAE8-9208-4643-91E9-DF1C82296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26419511"/>
              </p:ext>
            </p:extLst>
          </p:nvPr>
        </p:nvGraphicFramePr>
        <p:xfrm>
          <a:off x="6961122" y="5783211"/>
          <a:ext cx="5131300" cy="3221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825">
                  <a:extLst>
                    <a:ext uri="{9D8B030D-6E8A-4147-A177-3AD203B41FA5}">
                      <a16:colId xmlns="" xmlns:a16="http://schemas.microsoft.com/office/drawing/2014/main" val="4047960292"/>
                    </a:ext>
                  </a:extLst>
                </a:gridCol>
                <a:gridCol w="1282825">
                  <a:extLst>
                    <a:ext uri="{9D8B030D-6E8A-4147-A177-3AD203B41FA5}">
                      <a16:colId xmlns="" xmlns:a16="http://schemas.microsoft.com/office/drawing/2014/main" val="2524140382"/>
                    </a:ext>
                  </a:extLst>
                </a:gridCol>
                <a:gridCol w="1282825">
                  <a:extLst>
                    <a:ext uri="{9D8B030D-6E8A-4147-A177-3AD203B41FA5}">
                      <a16:colId xmlns="" xmlns:a16="http://schemas.microsoft.com/office/drawing/2014/main" val="684928506"/>
                    </a:ext>
                  </a:extLst>
                </a:gridCol>
                <a:gridCol w="1282825">
                  <a:extLst>
                    <a:ext uri="{9D8B030D-6E8A-4147-A177-3AD203B41FA5}">
                      <a16:colId xmlns="" xmlns:a16="http://schemas.microsoft.com/office/drawing/2014/main" val="3074999130"/>
                    </a:ext>
                  </a:extLst>
                </a:gridCol>
              </a:tblGrid>
              <a:tr h="322167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36000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6522647"/>
                  </a:ext>
                </a:extLst>
              </a:tr>
            </a:tbl>
          </a:graphicData>
        </a:graphic>
      </p:graphicFrame>
      <p:graphicFrame>
        <p:nvGraphicFramePr>
          <p:cNvPr id="44" name="表格 43">
            <a:extLst>
              <a:ext uri="{FF2B5EF4-FFF2-40B4-BE49-F238E27FC236}">
                <a16:creationId xmlns="" xmlns:a16="http://schemas.microsoft.com/office/drawing/2014/main" id="{A0965C28-BBBA-478D-AA0E-61BB27D4E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3265640"/>
              </p:ext>
            </p:extLst>
          </p:nvPr>
        </p:nvGraphicFramePr>
        <p:xfrm>
          <a:off x="6959092" y="5486955"/>
          <a:ext cx="51313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825">
                  <a:extLst>
                    <a:ext uri="{9D8B030D-6E8A-4147-A177-3AD203B41FA5}">
                      <a16:colId xmlns="" xmlns:a16="http://schemas.microsoft.com/office/drawing/2014/main" val="4047960292"/>
                    </a:ext>
                  </a:extLst>
                </a:gridCol>
                <a:gridCol w="1282825">
                  <a:extLst>
                    <a:ext uri="{9D8B030D-6E8A-4147-A177-3AD203B41FA5}">
                      <a16:colId xmlns="" xmlns:a16="http://schemas.microsoft.com/office/drawing/2014/main" val="2524140382"/>
                    </a:ext>
                  </a:extLst>
                </a:gridCol>
                <a:gridCol w="1282825">
                  <a:extLst>
                    <a:ext uri="{9D8B030D-6E8A-4147-A177-3AD203B41FA5}">
                      <a16:colId xmlns="" xmlns:a16="http://schemas.microsoft.com/office/drawing/2014/main" val="684928506"/>
                    </a:ext>
                  </a:extLst>
                </a:gridCol>
                <a:gridCol w="1282825">
                  <a:extLst>
                    <a:ext uri="{9D8B030D-6E8A-4147-A177-3AD203B41FA5}">
                      <a16:colId xmlns="" xmlns:a16="http://schemas.microsoft.com/office/drawing/2014/main" val="3074999130"/>
                    </a:ext>
                  </a:extLst>
                </a:gridCol>
              </a:tblGrid>
              <a:tr h="140822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28800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6522647"/>
                  </a:ext>
                </a:extLst>
              </a:tr>
            </a:tbl>
          </a:graphicData>
        </a:graphic>
      </p:graphicFrame>
      <p:sp>
        <p:nvSpPr>
          <p:cNvPr id="45" name="箭號: 向下 44">
            <a:extLst>
              <a:ext uri="{FF2B5EF4-FFF2-40B4-BE49-F238E27FC236}">
                <a16:creationId xmlns="" xmlns:a16="http://schemas.microsoft.com/office/drawing/2014/main" id="{D415FAC8-3449-49F8-BE81-EFA7F150E5E7}"/>
              </a:ext>
            </a:extLst>
          </p:cNvPr>
          <p:cNvSpPr/>
          <p:nvPr/>
        </p:nvSpPr>
        <p:spPr>
          <a:xfrm>
            <a:off x="8904438" y="3190664"/>
            <a:ext cx="1137956" cy="97840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1706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5" grpId="0"/>
      <p:bldP spid="24" grpId="0"/>
      <p:bldP spid="25" grpId="0" animBg="1"/>
      <p:bldP spid="26" grpId="0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A2D950C8-0F87-4B89-81F1-128BBCFBA3F4}"/>
              </a:ext>
            </a:extLst>
          </p:cNvPr>
          <p:cNvSpPr/>
          <p:nvPr/>
        </p:nvSpPr>
        <p:spPr>
          <a:xfrm>
            <a:off x="8282796" y="4872302"/>
            <a:ext cx="1226964" cy="254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788EA46B-F030-4494-A057-8D0BB5455164}"/>
              </a:ext>
            </a:extLst>
          </p:cNvPr>
          <p:cNvSpPr/>
          <p:nvPr/>
        </p:nvSpPr>
        <p:spPr>
          <a:xfrm>
            <a:off x="7989716" y="2059998"/>
            <a:ext cx="1029916" cy="1112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646853FA-121B-47E8-8218-2D2B6257D8D6}"/>
              </a:ext>
            </a:extLst>
          </p:cNvPr>
          <p:cNvSpPr/>
          <p:nvPr/>
        </p:nvSpPr>
        <p:spPr>
          <a:xfrm>
            <a:off x="10042394" y="2048045"/>
            <a:ext cx="1039882" cy="11249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7C30B5A4-5F57-4743-97CB-932612317EB9}"/>
              </a:ext>
            </a:extLst>
          </p:cNvPr>
          <p:cNvSpPr/>
          <p:nvPr/>
        </p:nvSpPr>
        <p:spPr>
          <a:xfrm>
            <a:off x="6963788" y="2048045"/>
            <a:ext cx="1042416" cy="11170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865923C7-610F-45F5-8961-89025BD9BC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1380" y="2081583"/>
          <a:ext cx="5294470" cy="1920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4199">
                  <a:extLst>
                    <a:ext uri="{9D8B030D-6E8A-4147-A177-3AD203B41FA5}">
                      <a16:colId xmlns="" xmlns:a16="http://schemas.microsoft.com/office/drawing/2014/main" val="2000528857"/>
                    </a:ext>
                  </a:extLst>
                </a:gridCol>
                <a:gridCol w="1343589">
                  <a:extLst>
                    <a:ext uri="{9D8B030D-6E8A-4147-A177-3AD203B41FA5}">
                      <a16:colId xmlns="" xmlns:a16="http://schemas.microsoft.com/office/drawing/2014/main" val="119410876"/>
                    </a:ext>
                  </a:extLst>
                </a:gridCol>
                <a:gridCol w="1058894">
                  <a:extLst>
                    <a:ext uri="{9D8B030D-6E8A-4147-A177-3AD203B41FA5}">
                      <a16:colId xmlns="" xmlns:a16="http://schemas.microsoft.com/office/drawing/2014/main" val="2175003285"/>
                    </a:ext>
                  </a:extLst>
                </a:gridCol>
                <a:gridCol w="1058894">
                  <a:extLst>
                    <a:ext uri="{9D8B030D-6E8A-4147-A177-3AD203B41FA5}">
                      <a16:colId xmlns="" xmlns:a16="http://schemas.microsoft.com/office/drawing/2014/main" val="459561209"/>
                    </a:ext>
                  </a:extLst>
                </a:gridCol>
                <a:gridCol w="1058894">
                  <a:extLst>
                    <a:ext uri="{9D8B030D-6E8A-4147-A177-3AD203B41FA5}">
                      <a16:colId xmlns="" xmlns:a16="http://schemas.microsoft.com/office/drawing/2014/main" val="2483918552"/>
                    </a:ext>
                  </a:extLst>
                </a:gridCol>
              </a:tblGrid>
              <a:tr h="270634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chemeClr val="tx1"/>
                          </a:solidFill>
                        </a:rPr>
                        <a:t>Empno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job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chemeClr val="tx1"/>
                          </a:solidFill>
                        </a:rPr>
                        <a:t>sal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chemeClr val="tx1"/>
                          </a:solidFill>
                        </a:rPr>
                        <a:t>deptno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94427158"/>
                  </a:ext>
                </a:extLst>
              </a:tr>
              <a:tr h="274609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9639308"/>
                  </a:ext>
                </a:extLst>
              </a:tr>
              <a:tr h="265044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17121597"/>
                  </a:ext>
                </a:extLst>
              </a:tr>
              <a:tr h="255767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7451751"/>
                  </a:ext>
                </a:extLst>
              </a:tr>
              <a:tr h="178905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LUCY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9584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05868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1634541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="" xmlns:a16="http://schemas.microsoft.com/office/drawing/2014/main" id="{C4059348-B052-462E-92CF-15DA347D904B}"/>
              </a:ext>
            </a:extLst>
          </p:cNvPr>
          <p:cNvSpPr txBox="1"/>
          <p:nvPr/>
        </p:nvSpPr>
        <p:spPr>
          <a:xfrm>
            <a:off x="476224" y="217903"/>
            <a:ext cx="45620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SELECT  EMPNO,ENAME,SAL, SAL*12 ANN_SAL</a:t>
            </a:r>
          </a:p>
          <a:p>
            <a:r>
              <a:rPr lang="en-US" altLang="zh-TW" dirty="0"/>
              <a:t>FROM EMP</a:t>
            </a:r>
          </a:p>
          <a:p>
            <a:r>
              <a:rPr lang="en-US" altLang="zh-TW" dirty="0"/>
              <a:t>WHERE SAL&gt;2000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ORDER BY ENAME;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1693B97B-1E0A-4464-A035-B277B9D352D9}"/>
              </a:ext>
            </a:extLst>
          </p:cNvPr>
          <p:cNvSpPr txBox="1"/>
          <p:nvPr/>
        </p:nvSpPr>
        <p:spPr>
          <a:xfrm>
            <a:off x="391380" y="1645915"/>
            <a:ext cx="147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 FROM EMP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="" xmlns:a16="http://schemas.microsoft.com/office/drawing/2014/main" id="{BA7713FB-7FF2-4E13-8C44-54813A3A5323}"/>
              </a:ext>
            </a:extLst>
          </p:cNvPr>
          <p:cNvSpPr txBox="1"/>
          <p:nvPr/>
        </p:nvSpPr>
        <p:spPr>
          <a:xfrm>
            <a:off x="6897530" y="1645915"/>
            <a:ext cx="213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 WHERE  SAL&gt;2000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="" xmlns:a16="http://schemas.microsoft.com/office/drawing/2014/main" id="{6B4451D6-AD9A-45B2-B343-C45BBAD5526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653017" y="2470613"/>
            <a:ext cx="1313937" cy="60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="" xmlns:a16="http://schemas.microsoft.com/office/drawing/2014/main" id="{AF1CB987-7DB4-45CC-9EBD-E5C1C847408A}"/>
              </a:ext>
            </a:extLst>
          </p:cNvPr>
          <p:cNvCxnSpPr>
            <a:cxnSpLocks/>
          </p:cNvCxnSpPr>
          <p:nvPr/>
        </p:nvCxnSpPr>
        <p:spPr>
          <a:xfrm flipV="1">
            <a:off x="5669434" y="2771617"/>
            <a:ext cx="1294354" cy="79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="" xmlns:a16="http://schemas.microsoft.com/office/drawing/2014/main" id="{BF407C5A-5896-43B5-A9C5-5BC12A79D11F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5653018" y="3027979"/>
            <a:ext cx="1310771" cy="807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>
            <a:extLst>
              <a:ext uri="{FF2B5EF4-FFF2-40B4-BE49-F238E27FC236}">
                <a16:creationId xmlns="" xmlns:a16="http://schemas.microsoft.com/office/drawing/2014/main" id="{FB7D15C3-A3B3-44B0-A5E6-3AA92E397B03}"/>
              </a:ext>
            </a:extLst>
          </p:cNvPr>
          <p:cNvGraphicFramePr>
            <a:graphicFrameLocks noGrp="1"/>
          </p:cNvGraphicFramePr>
          <p:nvPr/>
        </p:nvGraphicFramePr>
        <p:xfrm>
          <a:off x="6966954" y="2333453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319228252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82182519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720561552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40283613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577761092"/>
                    </a:ext>
                  </a:extLst>
                </a:gridCol>
              </a:tblGrid>
              <a:tr h="254289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89550972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="" xmlns:a16="http://schemas.microsoft.com/office/drawing/2014/main" id="{58A6A423-E0E7-4F47-A946-C4C9B728E0E9}"/>
              </a:ext>
            </a:extLst>
          </p:cNvPr>
          <p:cNvGraphicFramePr>
            <a:graphicFrameLocks noGrp="1"/>
          </p:cNvGraphicFramePr>
          <p:nvPr/>
        </p:nvGraphicFramePr>
        <p:xfrm>
          <a:off x="6963790" y="2616233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319228252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82182519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720561552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40283613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577761092"/>
                    </a:ext>
                  </a:extLst>
                </a:gridCol>
              </a:tblGrid>
              <a:tr h="254289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89550972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="" xmlns:a16="http://schemas.microsoft.com/office/drawing/2014/main" id="{0CAA561E-039B-43B5-9F2E-D0754F4C70FF}"/>
              </a:ext>
            </a:extLst>
          </p:cNvPr>
          <p:cNvGraphicFramePr>
            <a:graphicFrameLocks noGrp="1"/>
          </p:cNvGraphicFramePr>
          <p:nvPr/>
        </p:nvGraphicFramePr>
        <p:xfrm>
          <a:off x="6963789" y="2890819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319228252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82182519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720561552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40283613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577761092"/>
                    </a:ext>
                  </a:extLst>
                </a:gridCol>
              </a:tblGrid>
              <a:tr h="254289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89550972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="" xmlns:a16="http://schemas.microsoft.com/office/drawing/2014/main" id="{B2ADF08D-1C6C-4FDC-B132-9C3924E731F2}"/>
              </a:ext>
            </a:extLst>
          </p:cNvPr>
          <p:cNvGraphicFramePr>
            <a:graphicFrameLocks noGrp="1"/>
          </p:cNvGraphicFramePr>
          <p:nvPr/>
        </p:nvGraphicFramePr>
        <p:xfrm>
          <a:off x="6963788" y="2048045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319228252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82182519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720561552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40283613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577761092"/>
                    </a:ext>
                  </a:extLst>
                </a:gridCol>
              </a:tblGrid>
              <a:tr h="254289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rgbClr val="FF0000"/>
                          </a:solidFill>
                        </a:rPr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rgbClr val="FF0000"/>
                          </a:solidFill>
                        </a:rPr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rgbClr val="FF0000"/>
                          </a:solidFill>
                        </a:rPr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rgbClr val="FF0000"/>
                          </a:solidFill>
                        </a:rPr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89550972"/>
                  </a:ext>
                </a:extLst>
              </a:tr>
            </a:tbl>
          </a:graphicData>
        </a:graphic>
      </p:graphicFrame>
      <p:cxnSp>
        <p:nvCxnSpPr>
          <p:cNvPr id="19" name="直線接點 18">
            <a:extLst>
              <a:ext uri="{FF2B5EF4-FFF2-40B4-BE49-F238E27FC236}">
                <a16:creationId xmlns="" xmlns:a16="http://schemas.microsoft.com/office/drawing/2014/main" id="{0671A61B-E982-417A-9FC4-4D7CE8A264CC}"/>
              </a:ext>
            </a:extLst>
          </p:cNvPr>
          <p:cNvCxnSpPr/>
          <p:nvPr/>
        </p:nvCxnSpPr>
        <p:spPr>
          <a:xfrm>
            <a:off x="238539" y="2470613"/>
            <a:ext cx="568518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="" xmlns:a16="http://schemas.microsoft.com/office/drawing/2014/main" id="{D8362519-F323-4185-88E1-97CD29BA6CD7}"/>
              </a:ext>
            </a:extLst>
          </p:cNvPr>
          <p:cNvCxnSpPr/>
          <p:nvPr/>
        </p:nvCxnSpPr>
        <p:spPr>
          <a:xfrm>
            <a:off x="236191" y="2763693"/>
            <a:ext cx="568518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="" xmlns:a16="http://schemas.microsoft.com/office/drawing/2014/main" id="{DAF84659-C5F8-477C-A269-F17C8776207E}"/>
              </a:ext>
            </a:extLst>
          </p:cNvPr>
          <p:cNvCxnSpPr/>
          <p:nvPr/>
        </p:nvCxnSpPr>
        <p:spPr>
          <a:xfrm>
            <a:off x="391380" y="3325766"/>
            <a:ext cx="568518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="" xmlns:a16="http://schemas.microsoft.com/office/drawing/2014/main" id="{37166905-50DB-40DE-87E8-0C7F0F4F324E}"/>
              </a:ext>
            </a:extLst>
          </p:cNvPr>
          <p:cNvSpPr txBox="1"/>
          <p:nvPr/>
        </p:nvSpPr>
        <p:spPr>
          <a:xfrm>
            <a:off x="6963788" y="4135902"/>
            <a:ext cx="478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 SELECT  EMPNO,ENAME,SAL, SAL*12 ANN_SAL</a:t>
            </a:r>
          </a:p>
        </p:txBody>
      </p:sp>
      <p:graphicFrame>
        <p:nvGraphicFramePr>
          <p:cNvPr id="41" name="表格 40">
            <a:extLst>
              <a:ext uri="{FF2B5EF4-FFF2-40B4-BE49-F238E27FC236}">
                <a16:creationId xmlns="" xmlns:a16="http://schemas.microsoft.com/office/drawing/2014/main" id="{86F355EA-AA9F-43DE-BF49-59E964365CE3}"/>
              </a:ext>
            </a:extLst>
          </p:cNvPr>
          <p:cNvGraphicFramePr>
            <a:graphicFrameLocks noGrp="1"/>
          </p:cNvGraphicFramePr>
          <p:nvPr/>
        </p:nvGraphicFramePr>
        <p:xfrm>
          <a:off x="6963788" y="4843828"/>
          <a:ext cx="5131300" cy="29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825">
                  <a:extLst>
                    <a:ext uri="{9D8B030D-6E8A-4147-A177-3AD203B41FA5}">
                      <a16:colId xmlns="" xmlns:a16="http://schemas.microsoft.com/office/drawing/2014/main" val="4047960292"/>
                    </a:ext>
                  </a:extLst>
                </a:gridCol>
                <a:gridCol w="1282825">
                  <a:extLst>
                    <a:ext uri="{9D8B030D-6E8A-4147-A177-3AD203B41FA5}">
                      <a16:colId xmlns="" xmlns:a16="http://schemas.microsoft.com/office/drawing/2014/main" val="2524140382"/>
                    </a:ext>
                  </a:extLst>
                </a:gridCol>
                <a:gridCol w="1282825">
                  <a:extLst>
                    <a:ext uri="{9D8B030D-6E8A-4147-A177-3AD203B41FA5}">
                      <a16:colId xmlns="" xmlns:a16="http://schemas.microsoft.com/office/drawing/2014/main" val="684928506"/>
                    </a:ext>
                  </a:extLst>
                </a:gridCol>
                <a:gridCol w="1282825">
                  <a:extLst>
                    <a:ext uri="{9D8B030D-6E8A-4147-A177-3AD203B41FA5}">
                      <a16:colId xmlns="" xmlns:a16="http://schemas.microsoft.com/office/drawing/2014/main" val="3074999130"/>
                    </a:ext>
                  </a:extLst>
                </a:gridCol>
              </a:tblGrid>
              <a:tr h="290880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rgbClr val="FF0000"/>
                          </a:solidFill>
                        </a:rPr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rgbClr val="FF0000"/>
                          </a:solidFill>
                        </a:rPr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rgbClr val="FF0000"/>
                          </a:solidFill>
                        </a:rPr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ANN_SAL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6522647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="" xmlns:a16="http://schemas.microsoft.com/office/drawing/2014/main" id="{116DD292-E79A-4297-9D1C-601E88C6BCAB}"/>
              </a:ext>
            </a:extLst>
          </p:cNvPr>
          <p:cNvGraphicFramePr>
            <a:graphicFrameLocks noGrp="1"/>
          </p:cNvGraphicFramePr>
          <p:nvPr/>
        </p:nvGraphicFramePr>
        <p:xfrm>
          <a:off x="6959092" y="5168277"/>
          <a:ext cx="5131300" cy="29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825">
                  <a:extLst>
                    <a:ext uri="{9D8B030D-6E8A-4147-A177-3AD203B41FA5}">
                      <a16:colId xmlns="" xmlns:a16="http://schemas.microsoft.com/office/drawing/2014/main" val="4047960292"/>
                    </a:ext>
                  </a:extLst>
                </a:gridCol>
                <a:gridCol w="1282825">
                  <a:extLst>
                    <a:ext uri="{9D8B030D-6E8A-4147-A177-3AD203B41FA5}">
                      <a16:colId xmlns="" xmlns:a16="http://schemas.microsoft.com/office/drawing/2014/main" val="2524140382"/>
                    </a:ext>
                  </a:extLst>
                </a:gridCol>
                <a:gridCol w="1282825">
                  <a:extLst>
                    <a:ext uri="{9D8B030D-6E8A-4147-A177-3AD203B41FA5}">
                      <a16:colId xmlns="" xmlns:a16="http://schemas.microsoft.com/office/drawing/2014/main" val="684928506"/>
                    </a:ext>
                  </a:extLst>
                </a:gridCol>
                <a:gridCol w="1282825">
                  <a:extLst>
                    <a:ext uri="{9D8B030D-6E8A-4147-A177-3AD203B41FA5}">
                      <a16:colId xmlns="" xmlns:a16="http://schemas.microsoft.com/office/drawing/2014/main" val="3074999130"/>
                    </a:ext>
                  </a:extLst>
                </a:gridCol>
              </a:tblGrid>
              <a:tr h="29088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28800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6522647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="" xmlns:a16="http://schemas.microsoft.com/office/drawing/2014/main" id="{D87EEAE8-9208-4643-91E9-DF1C82296D7E}"/>
              </a:ext>
            </a:extLst>
          </p:cNvPr>
          <p:cNvGraphicFramePr>
            <a:graphicFrameLocks noGrp="1"/>
          </p:cNvGraphicFramePr>
          <p:nvPr/>
        </p:nvGraphicFramePr>
        <p:xfrm>
          <a:off x="6961122" y="5783211"/>
          <a:ext cx="5131300" cy="3221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825">
                  <a:extLst>
                    <a:ext uri="{9D8B030D-6E8A-4147-A177-3AD203B41FA5}">
                      <a16:colId xmlns="" xmlns:a16="http://schemas.microsoft.com/office/drawing/2014/main" val="4047960292"/>
                    </a:ext>
                  </a:extLst>
                </a:gridCol>
                <a:gridCol w="1282825">
                  <a:extLst>
                    <a:ext uri="{9D8B030D-6E8A-4147-A177-3AD203B41FA5}">
                      <a16:colId xmlns="" xmlns:a16="http://schemas.microsoft.com/office/drawing/2014/main" val="2524140382"/>
                    </a:ext>
                  </a:extLst>
                </a:gridCol>
                <a:gridCol w="1282825">
                  <a:extLst>
                    <a:ext uri="{9D8B030D-6E8A-4147-A177-3AD203B41FA5}">
                      <a16:colId xmlns="" xmlns:a16="http://schemas.microsoft.com/office/drawing/2014/main" val="684928506"/>
                    </a:ext>
                  </a:extLst>
                </a:gridCol>
                <a:gridCol w="1282825">
                  <a:extLst>
                    <a:ext uri="{9D8B030D-6E8A-4147-A177-3AD203B41FA5}">
                      <a16:colId xmlns="" xmlns:a16="http://schemas.microsoft.com/office/drawing/2014/main" val="3074999130"/>
                    </a:ext>
                  </a:extLst>
                </a:gridCol>
              </a:tblGrid>
              <a:tr h="322167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36000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6522647"/>
                  </a:ext>
                </a:extLst>
              </a:tr>
            </a:tbl>
          </a:graphicData>
        </a:graphic>
      </p:graphicFrame>
      <p:graphicFrame>
        <p:nvGraphicFramePr>
          <p:cNvPr id="44" name="表格 43">
            <a:extLst>
              <a:ext uri="{FF2B5EF4-FFF2-40B4-BE49-F238E27FC236}">
                <a16:creationId xmlns="" xmlns:a16="http://schemas.microsoft.com/office/drawing/2014/main" id="{A0965C28-BBBA-478D-AA0E-61BB27D4E2DB}"/>
              </a:ext>
            </a:extLst>
          </p:cNvPr>
          <p:cNvGraphicFramePr>
            <a:graphicFrameLocks noGrp="1"/>
          </p:cNvGraphicFramePr>
          <p:nvPr/>
        </p:nvGraphicFramePr>
        <p:xfrm>
          <a:off x="6959092" y="5486955"/>
          <a:ext cx="51313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825">
                  <a:extLst>
                    <a:ext uri="{9D8B030D-6E8A-4147-A177-3AD203B41FA5}">
                      <a16:colId xmlns="" xmlns:a16="http://schemas.microsoft.com/office/drawing/2014/main" val="4047960292"/>
                    </a:ext>
                  </a:extLst>
                </a:gridCol>
                <a:gridCol w="1282825">
                  <a:extLst>
                    <a:ext uri="{9D8B030D-6E8A-4147-A177-3AD203B41FA5}">
                      <a16:colId xmlns="" xmlns:a16="http://schemas.microsoft.com/office/drawing/2014/main" val="2524140382"/>
                    </a:ext>
                  </a:extLst>
                </a:gridCol>
                <a:gridCol w="1282825">
                  <a:extLst>
                    <a:ext uri="{9D8B030D-6E8A-4147-A177-3AD203B41FA5}">
                      <a16:colId xmlns="" xmlns:a16="http://schemas.microsoft.com/office/drawing/2014/main" val="684928506"/>
                    </a:ext>
                  </a:extLst>
                </a:gridCol>
                <a:gridCol w="1282825">
                  <a:extLst>
                    <a:ext uri="{9D8B030D-6E8A-4147-A177-3AD203B41FA5}">
                      <a16:colId xmlns="" xmlns:a16="http://schemas.microsoft.com/office/drawing/2014/main" val="3074999130"/>
                    </a:ext>
                  </a:extLst>
                </a:gridCol>
              </a:tblGrid>
              <a:tr h="140822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28800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6522647"/>
                  </a:ext>
                </a:extLst>
              </a:tr>
            </a:tbl>
          </a:graphicData>
        </a:graphic>
      </p:graphicFrame>
      <p:sp>
        <p:nvSpPr>
          <p:cNvPr id="45" name="箭號: 向下 44">
            <a:extLst>
              <a:ext uri="{FF2B5EF4-FFF2-40B4-BE49-F238E27FC236}">
                <a16:creationId xmlns="" xmlns:a16="http://schemas.microsoft.com/office/drawing/2014/main" id="{D415FAC8-3449-49F8-BE81-EFA7F150E5E7}"/>
              </a:ext>
            </a:extLst>
          </p:cNvPr>
          <p:cNvSpPr/>
          <p:nvPr/>
        </p:nvSpPr>
        <p:spPr>
          <a:xfrm>
            <a:off x="8904438" y="3190664"/>
            <a:ext cx="1137956" cy="97840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6FA88F16-10C4-4CEF-AB57-6D223B9FDFE8}"/>
              </a:ext>
            </a:extLst>
          </p:cNvPr>
          <p:cNvSpPr txBox="1"/>
          <p:nvPr/>
        </p:nvSpPr>
        <p:spPr>
          <a:xfrm>
            <a:off x="368926" y="4353481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4. ORDER BY ENAME;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箭號: 向左 7">
            <a:extLst>
              <a:ext uri="{FF2B5EF4-FFF2-40B4-BE49-F238E27FC236}">
                <a16:creationId xmlns="" xmlns:a16="http://schemas.microsoft.com/office/drawing/2014/main" id="{6E4FC75F-BC49-45EF-B52D-37AAF901A4A4}"/>
              </a:ext>
            </a:extLst>
          </p:cNvPr>
          <p:cNvSpPr/>
          <p:nvPr/>
        </p:nvSpPr>
        <p:spPr>
          <a:xfrm>
            <a:off x="5827407" y="5000822"/>
            <a:ext cx="978408" cy="8118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7" name="表格 46">
            <a:extLst>
              <a:ext uri="{FF2B5EF4-FFF2-40B4-BE49-F238E27FC236}">
                <a16:creationId xmlns="" xmlns:a16="http://schemas.microsoft.com/office/drawing/2014/main" id="{BEC35FCD-DCC4-4DA6-9404-D987D7507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37291289"/>
              </p:ext>
            </p:extLst>
          </p:nvPr>
        </p:nvGraphicFramePr>
        <p:xfrm>
          <a:off x="588774" y="4869616"/>
          <a:ext cx="5131300" cy="29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825">
                  <a:extLst>
                    <a:ext uri="{9D8B030D-6E8A-4147-A177-3AD203B41FA5}">
                      <a16:colId xmlns="" xmlns:a16="http://schemas.microsoft.com/office/drawing/2014/main" val="4047960292"/>
                    </a:ext>
                  </a:extLst>
                </a:gridCol>
                <a:gridCol w="1282825">
                  <a:extLst>
                    <a:ext uri="{9D8B030D-6E8A-4147-A177-3AD203B41FA5}">
                      <a16:colId xmlns="" xmlns:a16="http://schemas.microsoft.com/office/drawing/2014/main" val="2524140382"/>
                    </a:ext>
                  </a:extLst>
                </a:gridCol>
                <a:gridCol w="1282825">
                  <a:extLst>
                    <a:ext uri="{9D8B030D-6E8A-4147-A177-3AD203B41FA5}">
                      <a16:colId xmlns="" xmlns:a16="http://schemas.microsoft.com/office/drawing/2014/main" val="684928506"/>
                    </a:ext>
                  </a:extLst>
                </a:gridCol>
                <a:gridCol w="1282825">
                  <a:extLst>
                    <a:ext uri="{9D8B030D-6E8A-4147-A177-3AD203B41FA5}">
                      <a16:colId xmlns="" xmlns:a16="http://schemas.microsoft.com/office/drawing/2014/main" val="3074999130"/>
                    </a:ext>
                  </a:extLst>
                </a:gridCol>
              </a:tblGrid>
              <a:tr h="290880"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rgbClr val="FF0000"/>
                          </a:solidFill>
                        </a:rPr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rgbClr val="FF0000"/>
                          </a:solidFill>
                        </a:rPr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>
                          <a:solidFill>
                            <a:srgbClr val="FF0000"/>
                          </a:solidFill>
                        </a:rPr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ANN_SAL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6522647"/>
                  </a:ext>
                </a:extLst>
              </a:tr>
            </a:tbl>
          </a:graphicData>
        </a:graphic>
      </p:graphicFrame>
      <p:graphicFrame>
        <p:nvGraphicFramePr>
          <p:cNvPr id="48" name="表格 47">
            <a:extLst>
              <a:ext uri="{FF2B5EF4-FFF2-40B4-BE49-F238E27FC236}">
                <a16:creationId xmlns="" xmlns:a16="http://schemas.microsoft.com/office/drawing/2014/main" id="{6153FCF6-DB35-4362-853E-9E533D6D2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43283122"/>
              </p:ext>
            </p:extLst>
          </p:nvPr>
        </p:nvGraphicFramePr>
        <p:xfrm>
          <a:off x="584078" y="5798979"/>
          <a:ext cx="5131300" cy="29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825">
                  <a:extLst>
                    <a:ext uri="{9D8B030D-6E8A-4147-A177-3AD203B41FA5}">
                      <a16:colId xmlns="" xmlns:a16="http://schemas.microsoft.com/office/drawing/2014/main" val="4047960292"/>
                    </a:ext>
                  </a:extLst>
                </a:gridCol>
                <a:gridCol w="1282825">
                  <a:extLst>
                    <a:ext uri="{9D8B030D-6E8A-4147-A177-3AD203B41FA5}">
                      <a16:colId xmlns="" xmlns:a16="http://schemas.microsoft.com/office/drawing/2014/main" val="2524140382"/>
                    </a:ext>
                  </a:extLst>
                </a:gridCol>
                <a:gridCol w="1282825">
                  <a:extLst>
                    <a:ext uri="{9D8B030D-6E8A-4147-A177-3AD203B41FA5}">
                      <a16:colId xmlns="" xmlns:a16="http://schemas.microsoft.com/office/drawing/2014/main" val="684928506"/>
                    </a:ext>
                  </a:extLst>
                </a:gridCol>
                <a:gridCol w="1282825">
                  <a:extLst>
                    <a:ext uri="{9D8B030D-6E8A-4147-A177-3AD203B41FA5}">
                      <a16:colId xmlns="" xmlns:a16="http://schemas.microsoft.com/office/drawing/2014/main" val="3074999130"/>
                    </a:ext>
                  </a:extLst>
                </a:gridCol>
              </a:tblGrid>
              <a:tr h="29088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28800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6522647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="" xmlns:a16="http://schemas.microsoft.com/office/drawing/2014/main" id="{031A1614-E065-45AA-84DD-D0A92FABE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23138397"/>
              </p:ext>
            </p:extLst>
          </p:nvPr>
        </p:nvGraphicFramePr>
        <p:xfrm>
          <a:off x="586108" y="5175949"/>
          <a:ext cx="5131300" cy="3221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825">
                  <a:extLst>
                    <a:ext uri="{9D8B030D-6E8A-4147-A177-3AD203B41FA5}">
                      <a16:colId xmlns="" xmlns:a16="http://schemas.microsoft.com/office/drawing/2014/main" val="4047960292"/>
                    </a:ext>
                  </a:extLst>
                </a:gridCol>
                <a:gridCol w="1282825">
                  <a:extLst>
                    <a:ext uri="{9D8B030D-6E8A-4147-A177-3AD203B41FA5}">
                      <a16:colId xmlns="" xmlns:a16="http://schemas.microsoft.com/office/drawing/2014/main" val="2524140382"/>
                    </a:ext>
                  </a:extLst>
                </a:gridCol>
                <a:gridCol w="1282825">
                  <a:extLst>
                    <a:ext uri="{9D8B030D-6E8A-4147-A177-3AD203B41FA5}">
                      <a16:colId xmlns="" xmlns:a16="http://schemas.microsoft.com/office/drawing/2014/main" val="684928506"/>
                    </a:ext>
                  </a:extLst>
                </a:gridCol>
                <a:gridCol w="1282825">
                  <a:extLst>
                    <a:ext uri="{9D8B030D-6E8A-4147-A177-3AD203B41FA5}">
                      <a16:colId xmlns="" xmlns:a16="http://schemas.microsoft.com/office/drawing/2014/main" val="3074999130"/>
                    </a:ext>
                  </a:extLst>
                </a:gridCol>
              </a:tblGrid>
              <a:tr h="322167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36000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6522647"/>
                  </a:ext>
                </a:extLst>
              </a:tr>
            </a:tbl>
          </a:graphicData>
        </a:graphic>
      </p:graphicFrame>
      <p:graphicFrame>
        <p:nvGraphicFramePr>
          <p:cNvPr id="50" name="表格 49">
            <a:extLst>
              <a:ext uri="{FF2B5EF4-FFF2-40B4-BE49-F238E27FC236}">
                <a16:creationId xmlns="" xmlns:a16="http://schemas.microsoft.com/office/drawing/2014/main" id="{73A6602D-9A12-40CC-8325-93C0D2206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7624691"/>
              </p:ext>
            </p:extLst>
          </p:nvPr>
        </p:nvGraphicFramePr>
        <p:xfrm>
          <a:off x="584078" y="5512743"/>
          <a:ext cx="51313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825">
                  <a:extLst>
                    <a:ext uri="{9D8B030D-6E8A-4147-A177-3AD203B41FA5}">
                      <a16:colId xmlns="" xmlns:a16="http://schemas.microsoft.com/office/drawing/2014/main" val="4047960292"/>
                    </a:ext>
                  </a:extLst>
                </a:gridCol>
                <a:gridCol w="1282825">
                  <a:extLst>
                    <a:ext uri="{9D8B030D-6E8A-4147-A177-3AD203B41FA5}">
                      <a16:colId xmlns="" xmlns:a16="http://schemas.microsoft.com/office/drawing/2014/main" val="2524140382"/>
                    </a:ext>
                  </a:extLst>
                </a:gridCol>
                <a:gridCol w="1282825">
                  <a:extLst>
                    <a:ext uri="{9D8B030D-6E8A-4147-A177-3AD203B41FA5}">
                      <a16:colId xmlns="" xmlns:a16="http://schemas.microsoft.com/office/drawing/2014/main" val="684928506"/>
                    </a:ext>
                  </a:extLst>
                </a:gridCol>
                <a:gridCol w="1282825">
                  <a:extLst>
                    <a:ext uri="{9D8B030D-6E8A-4147-A177-3AD203B41FA5}">
                      <a16:colId xmlns="" xmlns:a16="http://schemas.microsoft.com/office/drawing/2014/main" val="3074999130"/>
                    </a:ext>
                  </a:extLst>
                </a:gridCol>
              </a:tblGrid>
              <a:tr h="140822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28800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6522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9688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6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69954BC-B011-4BB9-B1F0-0D63BDA6D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JOIN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4040E489-4422-4B5D-85B3-18B283550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61332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單箭頭接點 7">
            <a:extLst>
              <a:ext uri="{FF2B5EF4-FFF2-40B4-BE49-F238E27FC236}">
                <a16:creationId xmlns="" xmlns:a16="http://schemas.microsoft.com/office/drawing/2014/main" id="{80D1233C-8613-42F3-9279-EF3189D0709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493547" y="954354"/>
            <a:ext cx="2682042" cy="26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="" xmlns:a16="http://schemas.microsoft.com/office/drawing/2014/main" id="{A659449E-5FFC-45CC-A9AE-7B818E1BD74E}"/>
              </a:ext>
            </a:extLst>
          </p:cNvPr>
          <p:cNvCxnSpPr>
            <a:cxnSpLocks/>
            <a:stCxn id="30" idx="3"/>
            <a:endCxn id="38" idx="1"/>
          </p:cNvCxnSpPr>
          <p:nvPr/>
        </p:nvCxnSpPr>
        <p:spPr>
          <a:xfrm>
            <a:off x="3493547" y="954354"/>
            <a:ext cx="2685916" cy="26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="" xmlns:a16="http://schemas.microsoft.com/office/drawing/2014/main" id="{CA3E4A5F-1A1B-4F01-9A3B-DB82870041E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493547" y="954354"/>
            <a:ext cx="2690192" cy="570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="" xmlns:a16="http://schemas.microsoft.com/office/drawing/2014/main" id="{B22F0BF1-4412-42C1-83F1-AC8B053190A2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3493547" y="954354"/>
            <a:ext cx="2683569" cy="84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="" xmlns:a16="http://schemas.microsoft.com/office/drawing/2014/main" id="{D5516B89-D766-4811-8125-F91A8742D73C}"/>
              </a:ext>
            </a:extLst>
          </p:cNvPr>
          <p:cNvCxnSpPr>
            <a:cxnSpLocks/>
            <a:stCxn id="30" idx="3"/>
            <a:endCxn id="41" idx="1"/>
          </p:cNvCxnSpPr>
          <p:nvPr/>
        </p:nvCxnSpPr>
        <p:spPr>
          <a:xfrm>
            <a:off x="3493547" y="954354"/>
            <a:ext cx="2682042" cy="1126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="" xmlns:a16="http://schemas.microsoft.com/office/drawing/2014/main" id="{0BDD6384-9213-4CD4-8515-F1DE21755580}"/>
              </a:ext>
            </a:extLst>
          </p:cNvPr>
          <p:cNvCxnSpPr>
            <a:cxnSpLocks/>
            <a:stCxn id="30" idx="3"/>
            <a:endCxn id="42" idx="1"/>
          </p:cNvCxnSpPr>
          <p:nvPr/>
        </p:nvCxnSpPr>
        <p:spPr>
          <a:xfrm>
            <a:off x="3493547" y="954354"/>
            <a:ext cx="2683567" cy="141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圓角 22">
            <a:extLst>
              <a:ext uri="{FF2B5EF4-FFF2-40B4-BE49-F238E27FC236}">
                <a16:creationId xmlns="" xmlns:a16="http://schemas.microsoft.com/office/drawing/2014/main" id="{2003134E-AF74-4812-B0E8-B4EE7D37BDA9}"/>
              </a:ext>
            </a:extLst>
          </p:cNvPr>
          <p:cNvSpPr/>
          <p:nvPr/>
        </p:nvSpPr>
        <p:spPr>
          <a:xfrm>
            <a:off x="3108762" y="2865568"/>
            <a:ext cx="2993266" cy="391835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="" xmlns:a16="http://schemas.microsoft.com/office/drawing/2014/main" id="{84D2D234-B539-4B2B-82E0-B9B9EDC9400D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2560084" y="837462"/>
            <a:ext cx="2098069" cy="20934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="" xmlns:a16="http://schemas.microsoft.com/office/drawing/2014/main" id="{A8FE8BA7-E9FD-4FF7-A184-60428B0D9D83}"/>
              </a:ext>
            </a:extLst>
          </p:cNvPr>
          <p:cNvSpPr/>
          <p:nvPr/>
        </p:nvSpPr>
        <p:spPr>
          <a:xfrm>
            <a:off x="6116932" y="471415"/>
            <a:ext cx="5346197" cy="391835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="" xmlns:a16="http://schemas.microsoft.com/office/drawing/2014/main" id="{7BF04EDC-C6A1-48C6-A727-EDC9E35432F2}"/>
              </a:ext>
            </a:extLst>
          </p:cNvPr>
          <p:cNvSpPr/>
          <p:nvPr/>
        </p:nvSpPr>
        <p:spPr>
          <a:xfrm>
            <a:off x="6107861" y="2849215"/>
            <a:ext cx="5248465" cy="40818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="" xmlns:a16="http://schemas.microsoft.com/office/drawing/2014/main" id="{D8E83C61-BCA4-4C71-86FE-EB1EC6C8F142}"/>
              </a:ext>
            </a:extLst>
          </p:cNvPr>
          <p:cNvCxnSpPr>
            <a:cxnSpLocks/>
            <a:stCxn id="43" idx="0"/>
            <a:endCxn id="27" idx="0"/>
          </p:cNvCxnSpPr>
          <p:nvPr/>
        </p:nvCxnSpPr>
        <p:spPr>
          <a:xfrm flipH="1">
            <a:off x="8732094" y="807999"/>
            <a:ext cx="31051" cy="204121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="" xmlns:a16="http://schemas.microsoft.com/office/drawing/2014/main" id="{F0E52D5A-250C-4BF7-BDFC-DBBC41D0F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40464559"/>
              </p:ext>
            </p:extLst>
          </p:nvPr>
        </p:nvGraphicFramePr>
        <p:xfrm>
          <a:off x="3247595" y="2930920"/>
          <a:ext cx="282111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88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82987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56247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loc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="" xmlns:a16="http://schemas.microsoft.com/office/drawing/2014/main" id="{95D93B7B-3D49-4876-BD84-C23C07F35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65794979"/>
              </p:ext>
            </p:extLst>
          </p:nvPr>
        </p:nvGraphicFramePr>
        <p:xfrm>
          <a:off x="6085912" y="2921718"/>
          <a:ext cx="5154105" cy="2767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76728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613450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="" xmlns:a16="http://schemas.microsoft.com/office/drawing/2014/main" id="{41BB79EB-DC30-4FEB-9061-FCA460D35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20552704"/>
              </p:ext>
            </p:extLst>
          </p:nvPr>
        </p:nvGraphicFramePr>
        <p:xfrm>
          <a:off x="690709" y="558778"/>
          <a:ext cx="282111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88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82987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56247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loc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="" xmlns:a16="http://schemas.microsoft.com/office/drawing/2014/main" id="{F9800070-4C5F-4D0C-8C40-0E3E718C0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62072680"/>
              </p:ext>
            </p:extLst>
          </p:nvPr>
        </p:nvGraphicFramePr>
        <p:xfrm>
          <a:off x="697337" y="817194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ACCOUNTING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NEW YORK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="" xmlns:a16="http://schemas.microsoft.com/office/drawing/2014/main" id="{D8F109C6-2C0F-4C67-886B-96D1C10A9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10386602"/>
              </p:ext>
            </p:extLst>
          </p:nvPr>
        </p:nvGraphicFramePr>
        <p:xfrm>
          <a:off x="690711" y="1102114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RESEARCH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DALLAS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="" xmlns:a16="http://schemas.microsoft.com/office/drawing/2014/main" id="{01B722F0-3B28-477B-A074-F9DA5E163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45666028"/>
              </p:ext>
            </p:extLst>
          </p:nvPr>
        </p:nvGraphicFramePr>
        <p:xfrm>
          <a:off x="690713" y="1393661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SALES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CHIGAGO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="" xmlns:a16="http://schemas.microsoft.com/office/drawing/2014/main" id="{CCE82D48-FBE7-42ED-AC97-470687541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6665615"/>
              </p:ext>
            </p:extLst>
          </p:nvPr>
        </p:nvGraphicFramePr>
        <p:xfrm>
          <a:off x="690713" y="1685215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40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OPERATIONS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BOSTON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sp>
        <p:nvSpPr>
          <p:cNvPr id="17" name="矩形: 圓角 16">
            <a:extLst>
              <a:ext uri="{FF2B5EF4-FFF2-40B4-BE49-F238E27FC236}">
                <a16:creationId xmlns="" xmlns:a16="http://schemas.microsoft.com/office/drawing/2014/main" id="{B34D2401-E164-42F1-A73A-FD20B781EBE3}"/>
              </a:ext>
            </a:extLst>
          </p:cNvPr>
          <p:cNvSpPr/>
          <p:nvPr/>
        </p:nvSpPr>
        <p:spPr>
          <a:xfrm>
            <a:off x="622852" y="505893"/>
            <a:ext cx="2968486" cy="33156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6" name="表格 35">
            <a:extLst>
              <a:ext uri="{FF2B5EF4-FFF2-40B4-BE49-F238E27FC236}">
                <a16:creationId xmlns="" xmlns:a16="http://schemas.microsoft.com/office/drawing/2014/main" id="{35576428-C820-451A-AEBB-EA3587D10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69382347"/>
              </p:ext>
            </p:extLst>
          </p:nvPr>
        </p:nvGraphicFramePr>
        <p:xfrm>
          <a:off x="6179460" y="509820"/>
          <a:ext cx="5173990" cy="27672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34798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4798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76728"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Empno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ename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job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sal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/>
                        <a:t>deptno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7613450"/>
                  </a:ext>
                </a:extLst>
              </a:tr>
            </a:tbl>
          </a:graphicData>
        </a:graphic>
      </p:graphicFrame>
      <p:graphicFrame>
        <p:nvGraphicFramePr>
          <p:cNvPr id="38" name="表格 37">
            <a:extLst>
              <a:ext uri="{FF2B5EF4-FFF2-40B4-BE49-F238E27FC236}">
                <a16:creationId xmlns="" xmlns:a16="http://schemas.microsoft.com/office/drawing/2014/main" id="{55E9C774-6A62-419A-B183-45F9EF887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18819577"/>
              </p:ext>
            </p:extLst>
          </p:nvPr>
        </p:nvGraphicFramePr>
        <p:xfrm>
          <a:off x="6179463" y="1081727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="" xmlns:a16="http://schemas.microsoft.com/office/drawing/2014/main" id="{45E6D339-A665-4E61-8563-1136FA626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20862782"/>
              </p:ext>
            </p:extLst>
          </p:nvPr>
        </p:nvGraphicFramePr>
        <p:xfrm>
          <a:off x="6177115" y="1374803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="" xmlns:a16="http://schemas.microsoft.com/office/drawing/2014/main" id="{F991C8D2-CD3D-4573-A713-65D58E78F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21397327"/>
              </p:ext>
            </p:extLst>
          </p:nvPr>
        </p:nvGraphicFramePr>
        <p:xfrm>
          <a:off x="6177116" y="1661501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LUCY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41" name="表格 40">
            <a:extLst>
              <a:ext uri="{FF2B5EF4-FFF2-40B4-BE49-F238E27FC236}">
                <a16:creationId xmlns="" xmlns:a16="http://schemas.microsoft.com/office/drawing/2014/main" id="{04A4BC08-90AE-4112-88F0-AF354DBEA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37298544"/>
              </p:ext>
            </p:extLst>
          </p:nvPr>
        </p:nvGraphicFramePr>
        <p:xfrm>
          <a:off x="6175589" y="1943426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="" xmlns:a16="http://schemas.microsoft.com/office/drawing/2014/main" id="{9D6931D4-844E-4A50-963F-3A81BBA50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15208641"/>
              </p:ext>
            </p:extLst>
          </p:nvPr>
        </p:nvGraphicFramePr>
        <p:xfrm>
          <a:off x="6177114" y="2236502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="" xmlns:a16="http://schemas.microsoft.com/office/drawing/2014/main" id="{853C31CA-F701-4A2D-9DB7-8F608D05B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16949530"/>
              </p:ext>
            </p:extLst>
          </p:nvPr>
        </p:nvGraphicFramePr>
        <p:xfrm>
          <a:off x="6186093" y="807999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53008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372026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158C6E47-5177-44DC-AA75-F2F41357CAB4}"/>
              </a:ext>
            </a:extLst>
          </p:cNvPr>
          <p:cNvSpPr txBox="1"/>
          <p:nvPr/>
        </p:nvSpPr>
        <p:spPr>
          <a:xfrm>
            <a:off x="690709" y="172279"/>
            <a:ext cx="66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DEPT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="" xmlns:a16="http://schemas.microsoft.com/office/drawing/2014/main" id="{8FEF6319-513E-4AFE-ACEC-FFAF1A63B7A6}"/>
              </a:ext>
            </a:extLst>
          </p:cNvPr>
          <p:cNvSpPr txBox="1"/>
          <p:nvPr/>
        </p:nvSpPr>
        <p:spPr>
          <a:xfrm>
            <a:off x="6186093" y="17227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EMP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="" xmlns:a16="http://schemas.microsoft.com/office/drawing/2014/main" id="{9270817C-6DB4-4716-A144-05C82083BB6F}"/>
              </a:ext>
            </a:extLst>
          </p:cNvPr>
          <p:cNvSpPr txBox="1"/>
          <p:nvPr/>
        </p:nvSpPr>
        <p:spPr>
          <a:xfrm>
            <a:off x="4161183" y="223561"/>
            <a:ext cx="128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CROSS JOIN</a:t>
            </a:r>
            <a:endParaRPr lang="zh-TW" altLang="en-US" dirty="0"/>
          </a:p>
        </p:txBody>
      </p:sp>
      <p:sp>
        <p:nvSpPr>
          <p:cNvPr id="21" name="箭號: 向右 20">
            <a:extLst>
              <a:ext uri="{FF2B5EF4-FFF2-40B4-BE49-F238E27FC236}">
                <a16:creationId xmlns="" xmlns:a16="http://schemas.microsoft.com/office/drawing/2014/main" id="{FCA882DA-D2D4-45ED-9ACC-3F779F15809B}"/>
              </a:ext>
            </a:extLst>
          </p:cNvPr>
          <p:cNvSpPr/>
          <p:nvPr/>
        </p:nvSpPr>
        <p:spPr>
          <a:xfrm>
            <a:off x="172278" y="795133"/>
            <a:ext cx="395502" cy="291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5" name="表格 44">
            <a:extLst>
              <a:ext uri="{FF2B5EF4-FFF2-40B4-BE49-F238E27FC236}">
                <a16:creationId xmlns="" xmlns:a16="http://schemas.microsoft.com/office/drawing/2014/main" id="{D38AF619-D617-4C24-8AED-166A43AFC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60759461"/>
              </p:ext>
            </p:extLst>
          </p:nvPr>
        </p:nvGraphicFramePr>
        <p:xfrm>
          <a:off x="3260848" y="3195962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ACCOUNTING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NEW YORK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46" name="表格 45">
            <a:extLst>
              <a:ext uri="{FF2B5EF4-FFF2-40B4-BE49-F238E27FC236}">
                <a16:creationId xmlns="" xmlns:a16="http://schemas.microsoft.com/office/drawing/2014/main" id="{58935917-B39C-43E5-B427-56A7AAFEC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28487562"/>
              </p:ext>
            </p:extLst>
          </p:nvPr>
        </p:nvGraphicFramePr>
        <p:xfrm>
          <a:off x="6059410" y="3213269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53008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3720261"/>
                  </a:ext>
                </a:extLst>
              </a:tr>
            </a:tbl>
          </a:graphicData>
        </a:graphic>
      </p:graphicFrame>
      <p:graphicFrame>
        <p:nvGraphicFramePr>
          <p:cNvPr id="50" name="表格 49">
            <a:extLst>
              <a:ext uri="{FF2B5EF4-FFF2-40B4-BE49-F238E27FC236}">
                <a16:creationId xmlns="" xmlns:a16="http://schemas.microsoft.com/office/drawing/2014/main" id="{FD37D2F4-A8B7-42AE-A312-1286D9F03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85841091"/>
              </p:ext>
            </p:extLst>
          </p:nvPr>
        </p:nvGraphicFramePr>
        <p:xfrm>
          <a:off x="3267476" y="3467630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ACCOUNTING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NEW YORK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51" name="表格 50">
            <a:extLst>
              <a:ext uri="{FF2B5EF4-FFF2-40B4-BE49-F238E27FC236}">
                <a16:creationId xmlns="" xmlns:a16="http://schemas.microsoft.com/office/drawing/2014/main" id="{1A8A3801-D82E-493A-9F94-001852633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97664434"/>
              </p:ext>
            </p:extLst>
          </p:nvPr>
        </p:nvGraphicFramePr>
        <p:xfrm>
          <a:off x="6059408" y="3467119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2" name="表格 51">
            <a:extLst>
              <a:ext uri="{FF2B5EF4-FFF2-40B4-BE49-F238E27FC236}">
                <a16:creationId xmlns="" xmlns:a16="http://schemas.microsoft.com/office/drawing/2014/main" id="{55832687-8D44-4188-AD3B-E4DD74E79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91672875"/>
              </p:ext>
            </p:extLst>
          </p:nvPr>
        </p:nvGraphicFramePr>
        <p:xfrm>
          <a:off x="6057059" y="3746943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3" name="表格 52">
            <a:extLst>
              <a:ext uri="{FF2B5EF4-FFF2-40B4-BE49-F238E27FC236}">
                <a16:creationId xmlns="" xmlns:a16="http://schemas.microsoft.com/office/drawing/2014/main" id="{98037A49-11A4-4E85-8994-EA1231487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8012942"/>
              </p:ext>
            </p:extLst>
          </p:nvPr>
        </p:nvGraphicFramePr>
        <p:xfrm>
          <a:off x="6057060" y="4020389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LUCY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4" name="表格 53">
            <a:extLst>
              <a:ext uri="{FF2B5EF4-FFF2-40B4-BE49-F238E27FC236}">
                <a16:creationId xmlns="" xmlns:a16="http://schemas.microsoft.com/office/drawing/2014/main" id="{FF6E14C7-BCA7-4590-88EB-F3E8D36C3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23231472"/>
              </p:ext>
            </p:extLst>
          </p:nvPr>
        </p:nvGraphicFramePr>
        <p:xfrm>
          <a:off x="6055535" y="4289058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5" name="表格 54">
            <a:extLst>
              <a:ext uri="{FF2B5EF4-FFF2-40B4-BE49-F238E27FC236}">
                <a16:creationId xmlns="" xmlns:a16="http://schemas.microsoft.com/office/drawing/2014/main" id="{9E1A118D-D84F-4F93-8D64-BC6D4BB04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25308355"/>
              </p:ext>
            </p:extLst>
          </p:nvPr>
        </p:nvGraphicFramePr>
        <p:xfrm>
          <a:off x="6055534" y="4570292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56" name="表格 55">
            <a:extLst>
              <a:ext uri="{FF2B5EF4-FFF2-40B4-BE49-F238E27FC236}">
                <a16:creationId xmlns="" xmlns:a16="http://schemas.microsoft.com/office/drawing/2014/main" id="{BE26FFDD-DDAC-4695-A5ED-883AAB76D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849725"/>
              </p:ext>
            </p:extLst>
          </p:nvPr>
        </p:nvGraphicFramePr>
        <p:xfrm>
          <a:off x="3275816" y="3733940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509417537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3037256725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21611316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ACCOUNTING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NEW YORK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7701614"/>
                  </a:ext>
                </a:extLst>
              </a:tr>
            </a:tbl>
          </a:graphicData>
        </a:graphic>
      </p:graphicFrame>
      <p:graphicFrame>
        <p:nvGraphicFramePr>
          <p:cNvPr id="59" name="表格 58">
            <a:extLst>
              <a:ext uri="{FF2B5EF4-FFF2-40B4-BE49-F238E27FC236}">
                <a16:creationId xmlns="" xmlns:a16="http://schemas.microsoft.com/office/drawing/2014/main" id="{552BC413-67F4-4372-9E29-DD9047783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00920710"/>
              </p:ext>
            </p:extLst>
          </p:nvPr>
        </p:nvGraphicFramePr>
        <p:xfrm>
          <a:off x="3274099" y="4001035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2092685313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195211259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254727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ACCOUNTING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NEW YORK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64081822"/>
                  </a:ext>
                </a:extLst>
              </a:tr>
            </a:tbl>
          </a:graphicData>
        </a:graphic>
      </p:graphicFrame>
      <p:graphicFrame>
        <p:nvGraphicFramePr>
          <p:cNvPr id="60" name="表格 59">
            <a:extLst>
              <a:ext uri="{FF2B5EF4-FFF2-40B4-BE49-F238E27FC236}">
                <a16:creationId xmlns="" xmlns:a16="http://schemas.microsoft.com/office/drawing/2014/main" id="{F0C2598F-F728-414F-BBB0-730A7A472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93275559"/>
              </p:ext>
            </p:extLst>
          </p:nvPr>
        </p:nvGraphicFramePr>
        <p:xfrm>
          <a:off x="3272385" y="4279994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2092685313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195211259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254727009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ACCOUNTING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NEW YORK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64081822"/>
                  </a:ext>
                </a:extLst>
              </a:tr>
            </a:tbl>
          </a:graphicData>
        </a:graphic>
      </p:graphicFrame>
      <p:graphicFrame>
        <p:nvGraphicFramePr>
          <p:cNvPr id="61" name="表格 60">
            <a:extLst>
              <a:ext uri="{FF2B5EF4-FFF2-40B4-BE49-F238E27FC236}">
                <a16:creationId xmlns="" xmlns:a16="http://schemas.microsoft.com/office/drawing/2014/main" id="{725B4661-9AC0-4EB1-B136-6338C6740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60137813"/>
              </p:ext>
            </p:extLst>
          </p:nvPr>
        </p:nvGraphicFramePr>
        <p:xfrm>
          <a:off x="3267476" y="4558163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2092685313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195211259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254727009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ACCOUNTING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NEW YORK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64081822"/>
                  </a:ext>
                </a:extLst>
              </a:tr>
            </a:tbl>
          </a:graphicData>
        </a:graphic>
      </p:graphicFrame>
      <p:cxnSp>
        <p:nvCxnSpPr>
          <p:cNvPr id="69" name="直線單箭頭接點 68">
            <a:extLst>
              <a:ext uri="{FF2B5EF4-FFF2-40B4-BE49-F238E27FC236}">
                <a16:creationId xmlns="" xmlns:a16="http://schemas.microsoft.com/office/drawing/2014/main" id="{EA878DEA-7CD7-49B6-A510-C6F1CA5AE53A}"/>
              </a:ext>
            </a:extLst>
          </p:cNvPr>
          <p:cNvCxnSpPr>
            <a:cxnSpLocks/>
            <a:stCxn id="32" idx="3"/>
            <a:endCxn id="43" idx="1"/>
          </p:cNvCxnSpPr>
          <p:nvPr/>
        </p:nvCxnSpPr>
        <p:spPr>
          <a:xfrm flipV="1">
            <a:off x="3486921" y="945159"/>
            <a:ext cx="2699172" cy="29411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表格 72">
            <a:extLst>
              <a:ext uri="{FF2B5EF4-FFF2-40B4-BE49-F238E27FC236}">
                <a16:creationId xmlns="" xmlns:a16="http://schemas.microsoft.com/office/drawing/2014/main" id="{D986EEBB-F87A-4545-A8D3-74E96F598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74496561"/>
              </p:ext>
            </p:extLst>
          </p:nvPr>
        </p:nvGraphicFramePr>
        <p:xfrm>
          <a:off x="3256166" y="4843127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RESEARCH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DALLAS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74" name="表格 73">
            <a:extLst>
              <a:ext uri="{FF2B5EF4-FFF2-40B4-BE49-F238E27FC236}">
                <a16:creationId xmlns="" xmlns:a16="http://schemas.microsoft.com/office/drawing/2014/main" id="{F146B938-5F9E-4CC5-8F06-7FD6315F9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63419679"/>
              </p:ext>
            </p:extLst>
          </p:nvPr>
        </p:nvGraphicFramePr>
        <p:xfrm>
          <a:off x="3265133" y="5121030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RESEARCH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DALLAS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75" name="表格 74">
            <a:extLst>
              <a:ext uri="{FF2B5EF4-FFF2-40B4-BE49-F238E27FC236}">
                <a16:creationId xmlns="" xmlns:a16="http://schemas.microsoft.com/office/drawing/2014/main" id="{8578010D-C869-4AE9-84B0-B5F81C2BC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91193080"/>
              </p:ext>
            </p:extLst>
          </p:nvPr>
        </p:nvGraphicFramePr>
        <p:xfrm>
          <a:off x="3265134" y="5407898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RESEARCH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DALLAS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76" name="表格 75">
            <a:extLst>
              <a:ext uri="{FF2B5EF4-FFF2-40B4-BE49-F238E27FC236}">
                <a16:creationId xmlns="" xmlns:a16="http://schemas.microsoft.com/office/drawing/2014/main" id="{1ABE71C6-DC73-4BC9-B808-270B50299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02604247"/>
              </p:ext>
            </p:extLst>
          </p:nvPr>
        </p:nvGraphicFramePr>
        <p:xfrm>
          <a:off x="3274101" y="5685801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RESEARCH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DALLAS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77" name="表格 76">
            <a:extLst>
              <a:ext uri="{FF2B5EF4-FFF2-40B4-BE49-F238E27FC236}">
                <a16:creationId xmlns="" xmlns:a16="http://schemas.microsoft.com/office/drawing/2014/main" id="{A23CC9C7-DD2F-4434-AF10-E03848B03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00492329"/>
              </p:ext>
            </p:extLst>
          </p:nvPr>
        </p:nvGraphicFramePr>
        <p:xfrm>
          <a:off x="3265132" y="5945782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RESEARCH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DALLAS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78" name="表格 77">
            <a:extLst>
              <a:ext uri="{FF2B5EF4-FFF2-40B4-BE49-F238E27FC236}">
                <a16:creationId xmlns="" xmlns:a16="http://schemas.microsoft.com/office/drawing/2014/main" id="{23A2C4CB-765F-45DB-A521-B101ADE13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51115135"/>
              </p:ext>
            </p:extLst>
          </p:nvPr>
        </p:nvGraphicFramePr>
        <p:xfrm>
          <a:off x="3274099" y="6205756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RESEARCH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DALLAS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79" name="表格 78">
            <a:extLst>
              <a:ext uri="{FF2B5EF4-FFF2-40B4-BE49-F238E27FC236}">
                <a16:creationId xmlns="" xmlns:a16="http://schemas.microsoft.com/office/drawing/2014/main" id="{0BF23092-35F3-4278-81AA-8ED472DB4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90481248"/>
              </p:ext>
            </p:extLst>
          </p:nvPr>
        </p:nvGraphicFramePr>
        <p:xfrm>
          <a:off x="6054748" y="5117371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MARY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2000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80" name="表格 79">
            <a:extLst>
              <a:ext uri="{FF2B5EF4-FFF2-40B4-BE49-F238E27FC236}">
                <a16:creationId xmlns="" xmlns:a16="http://schemas.microsoft.com/office/drawing/2014/main" id="{B6174E6A-4FF1-4040-BA8F-28B75DDA8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13586438"/>
              </p:ext>
            </p:extLst>
          </p:nvPr>
        </p:nvGraphicFramePr>
        <p:xfrm>
          <a:off x="6052400" y="5392518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PETER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81" name="表格 80">
            <a:extLst>
              <a:ext uri="{FF2B5EF4-FFF2-40B4-BE49-F238E27FC236}">
                <a16:creationId xmlns="" xmlns:a16="http://schemas.microsoft.com/office/drawing/2014/main" id="{453EC317-43D9-4E12-94BA-F43338874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11848389"/>
              </p:ext>
            </p:extLst>
          </p:nvPr>
        </p:nvGraphicFramePr>
        <p:xfrm>
          <a:off x="6052401" y="5643358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LUCY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CLERK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82" name="表格 81">
            <a:extLst>
              <a:ext uri="{FF2B5EF4-FFF2-40B4-BE49-F238E27FC236}">
                <a16:creationId xmlns="" xmlns:a16="http://schemas.microsoft.com/office/drawing/2014/main" id="{8F282DDB-DD6A-448D-818D-225E0B290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51359893"/>
              </p:ext>
            </p:extLst>
          </p:nvPr>
        </p:nvGraphicFramePr>
        <p:xfrm>
          <a:off x="6064126" y="5907354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KEN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2400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83" name="表格 82">
            <a:extLst>
              <a:ext uri="{FF2B5EF4-FFF2-40B4-BE49-F238E27FC236}">
                <a16:creationId xmlns="" xmlns:a16="http://schemas.microsoft.com/office/drawing/2014/main" id="{8D3B8F5D-6A61-4B79-8C0E-A64035B3B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67952527"/>
              </p:ext>
            </p:extLst>
          </p:nvPr>
        </p:nvGraphicFramePr>
        <p:xfrm>
          <a:off x="6052399" y="6200430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1525503858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761687031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024265255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998530356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132686853"/>
                    </a:ext>
                  </a:extLst>
                </a:gridCol>
              </a:tblGrid>
              <a:tr h="207373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ALLEN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MANAGER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2951111"/>
                  </a:ext>
                </a:extLst>
              </a:tr>
            </a:tbl>
          </a:graphicData>
        </a:graphic>
      </p:graphicFrame>
      <p:graphicFrame>
        <p:nvGraphicFramePr>
          <p:cNvPr id="84" name="表格 83">
            <a:extLst>
              <a:ext uri="{FF2B5EF4-FFF2-40B4-BE49-F238E27FC236}">
                <a16:creationId xmlns="" xmlns:a16="http://schemas.microsoft.com/office/drawing/2014/main" id="{DB3C7727-A03C-4C42-AA11-E134E9B5D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84833383"/>
              </p:ext>
            </p:extLst>
          </p:nvPr>
        </p:nvGraphicFramePr>
        <p:xfrm>
          <a:off x="6061378" y="4839745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53008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3720261"/>
                  </a:ext>
                </a:extLst>
              </a:tr>
            </a:tbl>
          </a:graphicData>
        </a:graphic>
      </p:graphicFrame>
      <p:cxnSp>
        <p:nvCxnSpPr>
          <p:cNvPr id="86" name="直線單箭頭接點 85">
            <a:extLst>
              <a:ext uri="{FF2B5EF4-FFF2-40B4-BE49-F238E27FC236}">
                <a16:creationId xmlns="" xmlns:a16="http://schemas.microsoft.com/office/drawing/2014/main" id="{3B3533D5-8DBA-4E8E-8688-370D2C95C832}"/>
              </a:ext>
            </a:extLst>
          </p:cNvPr>
          <p:cNvCxnSpPr>
            <a:cxnSpLocks/>
          </p:cNvCxnSpPr>
          <p:nvPr/>
        </p:nvCxnSpPr>
        <p:spPr>
          <a:xfrm>
            <a:off x="3486921" y="1239274"/>
            <a:ext cx="269681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="" xmlns:a16="http://schemas.microsoft.com/office/drawing/2014/main" id="{83F491A7-13A8-4FD0-823C-E4721D09ED06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3486921" y="1239274"/>
            <a:ext cx="2726362" cy="86006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="" xmlns:a16="http://schemas.microsoft.com/office/drawing/2014/main" id="{8D383CDB-EB71-43E7-8C71-4AC4C68ED3FB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3486921" y="1239274"/>
            <a:ext cx="2695635" cy="28513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="" xmlns:a16="http://schemas.microsoft.com/office/drawing/2014/main" id="{F5E29DC5-2772-4E4D-826D-A72241B047FD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3486921" y="1239274"/>
            <a:ext cx="2726362" cy="5368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="" xmlns:a16="http://schemas.microsoft.com/office/drawing/2014/main" id="{780CD457-16F5-41F5-8C72-ECDD57AE7ABB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>
            <a:off x="3486921" y="1239274"/>
            <a:ext cx="2690193" cy="11343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表格 102">
            <a:extLst>
              <a:ext uri="{FF2B5EF4-FFF2-40B4-BE49-F238E27FC236}">
                <a16:creationId xmlns="" xmlns:a16="http://schemas.microsoft.com/office/drawing/2014/main" id="{F884624B-0701-4BC2-BB0D-858DBC0D6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64072685"/>
              </p:ext>
            </p:extLst>
          </p:nvPr>
        </p:nvGraphicFramePr>
        <p:xfrm>
          <a:off x="3272385" y="6496214"/>
          <a:ext cx="279621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62">
                  <a:extLst>
                    <a:ext uri="{9D8B030D-6E8A-4147-A177-3AD203B41FA5}">
                      <a16:colId xmlns="" xmlns:a16="http://schemas.microsoft.com/office/drawing/2014/main" val="1001914164"/>
                    </a:ext>
                  </a:extLst>
                </a:gridCol>
                <a:gridCol w="1073426">
                  <a:extLst>
                    <a:ext uri="{9D8B030D-6E8A-4147-A177-3AD203B41FA5}">
                      <a16:colId xmlns="" xmlns:a16="http://schemas.microsoft.com/office/drawing/2014/main" val="2748071342"/>
                    </a:ext>
                  </a:extLst>
                </a:gridCol>
                <a:gridCol w="1046922">
                  <a:extLst>
                    <a:ext uri="{9D8B030D-6E8A-4147-A177-3AD203B41FA5}">
                      <a16:colId xmlns="" xmlns:a16="http://schemas.microsoft.com/office/drawing/2014/main" val="2302702206"/>
                    </a:ext>
                  </a:extLst>
                </a:gridCol>
              </a:tblGrid>
              <a:tr h="26840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SALES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CHIGAGO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4116459"/>
                  </a:ext>
                </a:extLst>
              </a:tr>
            </a:tbl>
          </a:graphicData>
        </a:graphic>
      </p:graphicFrame>
      <p:graphicFrame>
        <p:nvGraphicFramePr>
          <p:cNvPr id="104" name="表格 103">
            <a:extLst>
              <a:ext uri="{FF2B5EF4-FFF2-40B4-BE49-F238E27FC236}">
                <a16:creationId xmlns="" xmlns:a16="http://schemas.microsoft.com/office/drawing/2014/main" id="{F884E56B-3A9F-437E-B84F-7678CAB8A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32377182"/>
              </p:ext>
            </p:extLst>
          </p:nvPr>
        </p:nvGraphicFramePr>
        <p:xfrm>
          <a:off x="6052376" y="6488419"/>
          <a:ext cx="515410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821">
                  <a:extLst>
                    <a:ext uri="{9D8B030D-6E8A-4147-A177-3AD203B41FA5}">
                      <a16:colId xmlns="" xmlns:a16="http://schemas.microsoft.com/office/drawing/2014/main" val="622418189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2808992804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4236506717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3430662703"/>
                    </a:ext>
                  </a:extLst>
                </a:gridCol>
                <a:gridCol w="1030821">
                  <a:extLst>
                    <a:ext uri="{9D8B030D-6E8A-4147-A177-3AD203B41FA5}">
                      <a16:colId xmlns="" xmlns:a16="http://schemas.microsoft.com/office/drawing/2014/main" val="1677848372"/>
                    </a:ext>
                  </a:extLst>
                </a:gridCol>
              </a:tblGrid>
              <a:tr h="253008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JACK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SALESMAN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1800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3720261"/>
                  </a:ext>
                </a:extLst>
              </a:tr>
            </a:tbl>
          </a:graphicData>
        </a:graphic>
      </p:graphicFrame>
      <p:sp>
        <p:nvSpPr>
          <p:cNvPr id="106" name="文字方塊 105">
            <a:extLst>
              <a:ext uri="{FF2B5EF4-FFF2-40B4-BE49-F238E27FC236}">
                <a16:creationId xmlns="" xmlns:a16="http://schemas.microsoft.com/office/drawing/2014/main" id="{A45E0F1B-72DE-4DC8-A25E-CFFCCA3D34F0}"/>
              </a:ext>
            </a:extLst>
          </p:cNvPr>
          <p:cNvSpPr txBox="1"/>
          <p:nvPr/>
        </p:nvSpPr>
        <p:spPr>
          <a:xfrm>
            <a:off x="1495210" y="2981097"/>
            <a:ext cx="133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Virtual table</a:t>
            </a:r>
            <a:endParaRPr lang="zh-TW" altLang="en-US" dirty="0"/>
          </a:p>
        </p:txBody>
      </p:sp>
      <p:sp>
        <p:nvSpPr>
          <p:cNvPr id="108" name="文字方塊 107">
            <a:extLst>
              <a:ext uri="{FF2B5EF4-FFF2-40B4-BE49-F238E27FC236}">
                <a16:creationId xmlns="" xmlns:a16="http://schemas.microsoft.com/office/drawing/2014/main" id="{3E719E4B-5C5E-424E-8D6D-4A32E69562D6}"/>
              </a:ext>
            </a:extLst>
          </p:cNvPr>
          <p:cNvSpPr txBox="1"/>
          <p:nvPr/>
        </p:nvSpPr>
        <p:spPr>
          <a:xfrm>
            <a:off x="255173" y="2128275"/>
            <a:ext cx="3329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② SELECT *</a:t>
            </a:r>
          </a:p>
          <a:p>
            <a:r>
              <a:rPr lang="en-US" altLang="zh-TW" dirty="0"/>
              <a:t>① FROM DEPT CROSS JOIN EMP;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8440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0.00221 0.04051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7" grpId="0" animBg="1"/>
      <p:bldP spid="17" grpId="0" animBg="1"/>
      <p:bldP spid="9" grpId="0"/>
      <p:bldP spid="21" grpId="0" animBg="1"/>
      <p:bldP spid="21" grpId="1" animBg="1"/>
      <p:bldP spid="10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3663</Words>
  <Application>Microsoft Office PowerPoint</Application>
  <PresentationFormat>自訂</PresentationFormat>
  <Paragraphs>2709</Paragraphs>
  <Slides>29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0" baseType="lpstr">
      <vt:lpstr>Office 佈景主題</vt:lpstr>
      <vt:lpstr>SELECT</vt:lpstr>
      <vt:lpstr>投影片 2</vt:lpstr>
      <vt:lpstr>投影片 3</vt:lpstr>
      <vt:lpstr>投影片 4</vt:lpstr>
      <vt:lpstr>WHERE</vt:lpstr>
      <vt:lpstr>投影片 6</vt:lpstr>
      <vt:lpstr>投影片 7</vt:lpstr>
      <vt:lpstr>JOIN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Sub-Queries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台灣創新材料股份有限公司</dc:creator>
  <cp:lastModifiedBy>lucy1220</cp:lastModifiedBy>
  <cp:revision>88</cp:revision>
  <dcterms:created xsi:type="dcterms:W3CDTF">2017-10-16T04:08:00Z</dcterms:created>
  <dcterms:modified xsi:type="dcterms:W3CDTF">2018-01-20T04:45:16Z</dcterms:modified>
</cp:coreProperties>
</file>