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60" r:id="rId6"/>
    <p:sldId id="261" r:id="rId7"/>
    <p:sldId id="262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746"/>
  </p:normalViewPr>
  <p:slideViewPr>
    <p:cSldViewPr snapToGrid="0" snapToObjects="1">
      <p:cViewPr varScale="1">
        <p:scale>
          <a:sx n="84" d="100"/>
          <a:sy n="84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3D6AB-95D8-7145-B52D-69AED755C71F}" type="datetimeFigureOut">
              <a:rPr lang="en-US" smtClean="0"/>
              <a:t>2/27/20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CC79D-A121-E646-B6DC-3E322C0A5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32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CC79D-A121-E646-B6DC-3E322C0A5B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87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C3820-338C-144F-9CFB-79C19206C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CE62F-2428-FC4C-A501-DFDFBE28D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ED9A2-1769-264C-9401-CD8FCB54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3878-77B4-424E-AEBF-5B74295AE375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9E2B8-3CC3-0442-B6EE-52419B8F8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C5BB-5D08-B44A-B9BE-F86449EA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855D-7A6F-264B-AC6C-F309B1FE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9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B261-F913-7848-9D3B-C2D36814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9A986-6AD7-1842-BBD5-501A1C8D5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32CDD-4504-8448-B509-E14436B7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3878-77B4-424E-AEBF-5B74295AE375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A598A-EFA4-7B40-95AA-32E9FED1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0B110-C311-B341-9F7B-153572C1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855D-7A6F-264B-AC6C-F309B1FE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5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C72C6A-38A9-F240-936F-DC6B0BCDB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94AFF-8FF4-8147-B106-614146804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9927B-75C4-3D47-BCDD-E3956CDF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3878-77B4-424E-AEBF-5B74295AE375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36C47-6AC9-FB4D-98FF-A2ABC3AD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206B6-5999-FD4B-B865-C5186BA3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855D-7A6F-264B-AC6C-F309B1FE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5F8C-BA3D-1B47-A484-306AE2E8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1B9B5-0024-8C48-B508-62060E898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6AA96-B9B0-0F49-9B35-EC18D001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3878-77B4-424E-AEBF-5B74295AE375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CA7EA-B845-A241-A09F-5EC9835A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BE6B6-D499-3F4F-9F11-0EB4B409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855D-7A6F-264B-AC6C-F309B1FE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7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594E-7867-1648-99A3-26BC99138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00C36-E84E-EF43-8067-14813BC7C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8A9E1-F320-AB49-A0BE-BFB6CF801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3878-77B4-424E-AEBF-5B74295AE375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DBFB5-4280-0F4B-9C41-07F68CF6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68711-17BE-F944-8444-4DC201AF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855D-7A6F-264B-AC6C-F309B1FE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8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21DD-7DD9-D143-AF6B-1D79D73D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E17D1-0B00-E549-8985-46F03D743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AE92E-414F-AD45-B58B-E26D151BD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F3C18-4A38-BE40-B46C-CAC0D1A7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3878-77B4-424E-AEBF-5B74295AE375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791DF-0B05-7843-80C0-6FCF3462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8BC68-0085-6F4E-9CAE-4C43C891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855D-7A6F-264B-AC6C-F309B1FE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5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2FD9-A654-9749-B7D1-48D033799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65213-8DAA-2341-B67E-F868C0288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CD4B4-6176-7147-A20A-08D3BF205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4D3C5-07AF-BE4D-BA65-821D505DA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D81AD-D7D5-1C48-9962-D36A41B94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944FE-4AAC-7B4A-9F4F-79D0A0F8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3878-77B4-424E-AEBF-5B74295AE375}" type="datetimeFigureOut">
              <a:rPr lang="en-US" smtClean="0"/>
              <a:t>2/27/20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E6D137-2EA8-A049-A15A-1A1E3F42D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FAA0B-F823-C74B-A469-EBB952AE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855D-7A6F-264B-AC6C-F309B1FE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9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8F03-800A-CC40-9CE9-07B19AE8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8FA71-6EF7-D647-8200-25678C950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3878-77B4-424E-AEBF-5B74295AE375}" type="datetimeFigureOut">
              <a:rPr lang="en-US" smtClean="0"/>
              <a:t>2/27/20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BCB07-A7C2-934F-886A-0762D11A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06DEE-0C42-CE4E-89A3-BBD1FF78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855D-7A6F-264B-AC6C-F309B1FE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1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07535C-98D6-444C-9D10-EB2DA9B1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3878-77B4-424E-AEBF-5B74295AE375}" type="datetimeFigureOut">
              <a:rPr lang="en-US" smtClean="0"/>
              <a:t>2/27/20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D9C94-E296-BE42-A8EF-8F1687B56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DF79E-E152-684C-BBCA-B9DE90C1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855D-7A6F-264B-AC6C-F309B1FE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7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59A2-A839-3140-AB5B-6F7AEFD43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400E-1932-784A-B9C3-EC04F459A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99E72-336B-BE49-8B83-902D44C13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7E1E8-0174-5743-BC1A-524658139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3878-77B4-424E-AEBF-5B74295AE375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D749A-C579-C248-9E91-99354F55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8258B-59A6-4C44-8278-3CBF4F6B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855D-7A6F-264B-AC6C-F309B1FE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6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44E9-3784-A64E-876F-120BCFCB4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22EB7-39D3-4848-86CC-7CAB0F0A5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18B5-3557-7043-9683-D9A7AE9C2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7AD8E-5C93-024B-8938-27BDC8E2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3878-77B4-424E-AEBF-5B74295AE375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1CF3D-5F35-704E-B30C-1D449767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B1771-D66C-7A4A-BD9B-A43CA17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855D-7A6F-264B-AC6C-F309B1FE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3114C-8545-2A47-92F1-54551B3FE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FCFC8-F83C-044F-AEE4-5E1D8FA73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0A7E5-EE57-2D41-8864-6685260F0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73878-77B4-424E-AEBF-5B74295AE375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2C093-76A3-2242-85BD-12E44D3DB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9D22D-C14A-B645-BC21-2C6A3164F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855D-7A6F-264B-AC6C-F309B1FE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9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api_docs/python/tf/keras/callbacks/Callbac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api_docs/python/tf/keras/layers/Lay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2B0A2-F137-E249-831B-A137769AB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 7</a:t>
            </a:r>
            <a:br>
              <a:rPr lang="en-US" dirty="0"/>
            </a:br>
            <a:r>
              <a:rPr lang="en-US" dirty="0"/>
              <a:t>More on </a:t>
            </a:r>
            <a:r>
              <a:rPr lang="en-US" dirty="0" err="1"/>
              <a:t>Tensorflow.Keras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ED96A-2086-E94F-B1B0-7C71222A5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919191"/>
                </a:solidFill>
              </a:defRPr>
            </a:pPr>
            <a:r>
              <a:rPr lang="en-US" dirty="0"/>
              <a:t>EE599 Deep Learning</a:t>
            </a:r>
          </a:p>
          <a:p>
            <a:pPr>
              <a:defRPr>
                <a:solidFill>
                  <a:srgbClr val="919191"/>
                </a:solidFill>
              </a:defRPr>
            </a:pPr>
            <a:r>
              <a:rPr lang="en-US" dirty="0" err="1"/>
              <a:t>Kuan</a:t>
            </a:r>
            <a:r>
              <a:rPr lang="en-US" dirty="0"/>
              <a:t>-Wen (James) Huang</a:t>
            </a:r>
          </a:p>
          <a:p>
            <a:pPr>
              <a:defRPr>
                <a:solidFill>
                  <a:srgbClr val="919191"/>
                </a:solidFill>
              </a:defRPr>
            </a:pPr>
            <a:r>
              <a:rPr lang="en-US" dirty="0"/>
              <a:t>Spring 2020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0AEAE8-6C97-CD49-87A5-7C80940D2E9D}"/>
              </a:ext>
            </a:extLst>
          </p:cNvPr>
          <p:cNvSpPr/>
          <p:nvPr/>
        </p:nvSpPr>
        <p:spPr>
          <a:xfrm>
            <a:off x="9132810" y="6605517"/>
            <a:ext cx="23230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Contributors: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Kuan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-Wen Huang , Arindam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Jati</a:t>
            </a:r>
            <a:endParaRPr 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282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71EB-D2B7-5044-BBDA-BA574579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Loss and Custom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1F185-9294-9242-B3DC-F53529718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3300" cy="4918075"/>
          </a:xfrm>
        </p:spPr>
        <p:txBody>
          <a:bodyPr>
            <a:normAutofit/>
          </a:bodyPr>
          <a:lstStyle/>
          <a:p>
            <a:r>
              <a:rPr lang="en-US" dirty="0"/>
              <a:t>Utilize </a:t>
            </a:r>
            <a:r>
              <a:rPr lang="en-US" sz="2400" dirty="0" err="1">
                <a:solidFill>
                  <a:schemeClr val="accent2"/>
                </a:solidFill>
                <a:latin typeface="Courier" pitchFamily="2" charset="0"/>
              </a:rPr>
              <a:t>tensorflow.keras.backend</a:t>
            </a:r>
            <a:r>
              <a:rPr lang="en-US" sz="2400" dirty="0">
                <a:solidFill>
                  <a:schemeClr val="accent2"/>
                </a:solidFill>
                <a:latin typeface="Courier" pitchFamily="2" charset="0"/>
              </a:rPr>
              <a:t> </a:t>
            </a:r>
            <a:r>
              <a:rPr lang="en-US" dirty="0"/>
              <a:t>module, it helps us handle low-level math operations (convolution, correlation, product, exponential, </a:t>
            </a:r>
            <a:r>
              <a:rPr lang="en-US" dirty="0" err="1"/>
              <a:t>etc</a:t>
            </a:r>
            <a:r>
              <a:rPr lang="en-US" dirty="0"/>
              <a:t> on Tensor objects) and return a Tensor object.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from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tensorflow.keras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import backend as K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# Custom Loss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urier" pitchFamily="2" charset="0"/>
              </a:rPr>
              <a:t>class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ourier" pitchFamily="2" charset="0"/>
              </a:rPr>
              <a:t>WeightedCCE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keras.losses.Loss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): 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# Inherit from </a:t>
            </a: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keras.losses.Loss</a:t>
            </a:r>
            <a:endParaRPr lang="en-US" sz="1800" dirty="0">
              <a:solidFill>
                <a:srgbClr val="FF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</a:t>
            </a:r>
            <a:r>
              <a:rPr lang="en-US" sz="1800" dirty="0">
                <a:solidFill>
                  <a:schemeClr val="accent6"/>
                </a:solidFill>
                <a:latin typeface="Courier" pitchFamily="2" charset="0"/>
              </a:rPr>
              <a:t>def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800" dirty="0" err="1">
                <a:solidFill>
                  <a:schemeClr val="accent1"/>
                </a:solidFill>
                <a:latin typeface="Courier" pitchFamily="2" charset="0"/>
              </a:rPr>
              <a:t>init</a:t>
            </a:r>
            <a:r>
              <a:rPr lang="en-US" sz="1800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(self, weights):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  super(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WeightedCCE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, self).__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init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__()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 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self.weights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= weights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</a:t>
            </a:r>
            <a:r>
              <a:rPr lang="en-US" sz="1800" dirty="0">
                <a:solidFill>
                  <a:schemeClr val="accent6"/>
                </a:solidFill>
                <a:latin typeface="Courier" pitchFamily="2" charset="0"/>
              </a:rPr>
              <a:t>def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urier" pitchFamily="2" charset="0"/>
              </a:rPr>
              <a:t>call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(self,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y_true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,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y_pred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):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  </a:t>
            </a:r>
            <a:r>
              <a:rPr lang="en-US" sz="1800" dirty="0">
                <a:solidFill>
                  <a:schemeClr val="accent6"/>
                </a:solidFill>
                <a:latin typeface="Courier" pitchFamily="2" charset="0"/>
              </a:rPr>
              <a:t>return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-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K.mean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K.sum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y_true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*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K.log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y_pred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) *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self.weights,axis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= 1))</a:t>
            </a:r>
          </a:p>
        </p:txBody>
      </p:sp>
    </p:spTree>
    <p:extLst>
      <p:ext uri="{BB962C8B-B14F-4D97-AF65-F5344CB8AC3E}">
        <p14:creationId xmlns:p14="http://schemas.microsoft.com/office/powerpoint/2010/main" val="403136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BDC7-7C67-234F-820A-C8278DC0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Loss and Custom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0300E-9AD7-E943-B42D-9B42EFE47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# Custom Metric to log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urier" pitchFamily="2" charset="0"/>
              </a:rPr>
              <a:t>def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ourier" pitchFamily="2" charset="0"/>
              </a:rPr>
              <a:t>max_y_predict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y_true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,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y_pred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</a:t>
            </a:r>
            <a:r>
              <a:rPr lang="en-US" sz="1800" dirty="0">
                <a:solidFill>
                  <a:schemeClr val="accent6"/>
                </a:solidFill>
                <a:latin typeface="Courier" pitchFamily="2" charset="0"/>
              </a:rPr>
              <a:t>return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K.max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y_pred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# Custom Loss Object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wcce3 =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WeightedCCE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([20, 20, 1, 1, 1, 2, 3, 4, 5, 6])</a:t>
            </a:r>
          </a:p>
          <a:p>
            <a:pPr marL="0" indent="0"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model.compile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(optimizer='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sgd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',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        loss=wcce3, # Custom loss object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        metrics=['accuracy',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max_y_predict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])  # Custom metric</a:t>
            </a:r>
          </a:p>
          <a:p>
            <a:pPr marL="0" indent="0"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US" dirty="0"/>
              <a:t>See </a:t>
            </a:r>
            <a:r>
              <a:rPr lang="en-US" dirty="0">
                <a:solidFill>
                  <a:schemeClr val="accent1"/>
                </a:solidFill>
              </a:rPr>
              <a:t>discussion7_custom_layer_loss_metric.ipynb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71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A079-556C-8944-8189-600BDCDF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91440-9F6F-0E48-B3B6-ADCBD55DF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Sequential vs. function API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After you build the model with </a:t>
            </a:r>
            <a:r>
              <a:rPr lang="en-US" dirty="0" err="1"/>
              <a:t>keras.Layers</a:t>
            </a:r>
            <a:r>
              <a:rPr lang="en-US" dirty="0"/>
              <a:t> objects, you have to .compile() it with optimizer and loss function. Common optimizers: SGD, Adam, </a:t>
            </a:r>
            <a:r>
              <a:rPr lang="en-US" dirty="0" err="1"/>
              <a:t>RMSprop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Loss functions: </a:t>
            </a:r>
            <a:r>
              <a:rPr lang="en-US" dirty="0" err="1"/>
              <a:t>SparseCategoricalCrossentropy</a:t>
            </a:r>
            <a:r>
              <a:rPr lang="en-US" dirty="0"/>
              <a:t> handles true labels as integers while </a:t>
            </a:r>
            <a:r>
              <a:rPr lang="en-US" dirty="0" err="1"/>
              <a:t>CategoricalCrossentropy</a:t>
            </a:r>
            <a:r>
              <a:rPr lang="en-US" dirty="0"/>
              <a:t> expect true label to be one-hot vectors.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After you compile your model, you use .fit() to train the net with 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 and selected </a:t>
            </a:r>
            <a:r>
              <a:rPr lang="en-US" dirty="0" err="1"/>
              <a:t>batch_size</a:t>
            </a:r>
            <a:r>
              <a:rPr lang="en-US" dirty="0"/>
              <a:t> and number of epochs to train. You can specify the validation split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8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DB47-5046-C34F-AF21-F792249D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E031D-7B65-7D49-806C-0374903B2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>
            <a:normAutofit/>
          </a:bodyPr>
          <a:lstStyle/>
          <a:p>
            <a:r>
              <a:rPr lang="en-US" dirty="0"/>
              <a:t>Gives us ability to save model at certain stage of training, log loss and other statistics of the model, etc.</a:t>
            </a:r>
          </a:p>
          <a:p>
            <a:r>
              <a:rPr lang="en-US" dirty="0"/>
              <a:t>You may use classes provided by </a:t>
            </a:r>
            <a:r>
              <a:rPr lang="en-US" dirty="0" err="1"/>
              <a:t>keras.callbacks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mcp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=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keras.callbacks.ModelCheckpoint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filepath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=‘models/weights.hdf5', verbose=1,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save_best_only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=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True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)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model.fit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train_images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,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train_labels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,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batch_size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=32, epochs=25,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validation_split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=0.1, callbacks=[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mcp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])</a:t>
            </a:r>
          </a:p>
          <a:p>
            <a:r>
              <a:rPr lang="en-US" dirty="0"/>
              <a:t>See </a:t>
            </a:r>
            <a:r>
              <a:rPr lang="en-US" dirty="0">
                <a:solidFill>
                  <a:schemeClr val="accent1"/>
                </a:solidFill>
              </a:rPr>
              <a:t>discussion7_callbacks.ipynb</a:t>
            </a:r>
          </a:p>
          <a:p>
            <a:r>
              <a:rPr lang="en-US" dirty="0">
                <a:hlinkClick r:id="rId2"/>
              </a:rPr>
              <a:t>https://www.tensorflow.org/api_docs/python/tf/keras/callbacks/Callback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7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9C2C-8E02-4044-BA46-79787FDD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62718-9266-504D-BC91-8315676BD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6818"/>
          </a:xfrm>
        </p:spPr>
        <p:txBody>
          <a:bodyPr/>
          <a:lstStyle/>
          <a:p>
            <a:r>
              <a:rPr lang="en-US" dirty="0"/>
              <a:t>What if things given in the module </a:t>
            </a:r>
            <a:r>
              <a:rPr lang="en-US" sz="2400" dirty="0" err="1">
                <a:solidFill>
                  <a:schemeClr val="accent2"/>
                </a:solidFill>
                <a:latin typeface="Courier" pitchFamily="2" charset="0"/>
              </a:rPr>
              <a:t>keras.callbacks</a:t>
            </a:r>
            <a:r>
              <a:rPr lang="en-US" dirty="0"/>
              <a:t> do not meet our requirement?</a:t>
            </a:r>
          </a:p>
          <a:p>
            <a:pPr lvl="1"/>
            <a:r>
              <a:rPr lang="en-US" dirty="0"/>
              <a:t>E.g. we want to save results including model, loss, accuracy at some given stages of training procedure.</a:t>
            </a:r>
          </a:p>
          <a:p>
            <a:endParaRPr lang="en-US" dirty="0"/>
          </a:p>
          <a:p>
            <a:r>
              <a:rPr lang="en-US" dirty="0"/>
              <a:t>We want to customize a set of function to be applied during training.</a:t>
            </a:r>
          </a:p>
          <a:p>
            <a:endParaRPr lang="en-US" dirty="0"/>
          </a:p>
          <a:p>
            <a:r>
              <a:rPr lang="en-US" dirty="0"/>
              <a:t>We can do it by inheriting </a:t>
            </a:r>
            <a:r>
              <a:rPr lang="en-US" sz="2400" dirty="0" err="1">
                <a:solidFill>
                  <a:schemeClr val="accent2"/>
                </a:solidFill>
                <a:latin typeface="Courier" pitchFamily="2" charset="0"/>
              </a:rPr>
              <a:t>keras.callbacks.Callback</a:t>
            </a:r>
            <a:r>
              <a:rPr lang="en-US" sz="2400" dirty="0">
                <a:solidFill>
                  <a:schemeClr val="accent2"/>
                </a:solidFill>
                <a:latin typeface="Courier" pitchFamily="2" charset="0"/>
              </a:rPr>
              <a:t> </a:t>
            </a:r>
            <a:r>
              <a:rPr lang="en-US" dirty="0"/>
              <a:t>and overloading its methods, e.g. </a:t>
            </a:r>
            <a:r>
              <a:rPr lang="en-US" sz="2400" dirty="0" err="1">
                <a:solidFill>
                  <a:schemeClr val="accent1"/>
                </a:solidFill>
                <a:latin typeface="Courier" pitchFamily="2" charset="0"/>
              </a:rPr>
              <a:t>on_batch_begin</a:t>
            </a:r>
            <a:r>
              <a:rPr lang="en-US" sz="2400" dirty="0">
                <a:solidFill>
                  <a:schemeClr val="accent1"/>
                </a:solidFill>
                <a:latin typeface="Courier" pitchFamily="2" charset="0"/>
              </a:rPr>
              <a:t>, </a:t>
            </a:r>
            <a:r>
              <a:rPr lang="en-US" sz="2400" dirty="0" err="1">
                <a:solidFill>
                  <a:schemeClr val="accent1"/>
                </a:solidFill>
                <a:latin typeface="Courier" pitchFamily="2" charset="0"/>
              </a:rPr>
              <a:t>on_batch_end</a:t>
            </a:r>
            <a:r>
              <a:rPr lang="en-US" sz="2400" dirty="0">
                <a:solidFill>
                  <a:schemeClr val="accent1"/>
                </a:solidFill>
                <a:latin typeface="Courier" pitchFamily="2" charset="0"/>
              </a:rPr>
              <a:t>, </a:t>
            </a:r>
            <a:r>
              <a:rPr lang="en-US" sz="2400" dirty="0" err="1">
                <a:solidFill>
                  <a:schemeClr val="accent1"/>
                </a:solidFill>
                <a:latin typeface="Courier" pitchFamily="2" charset="0"/>
              </a:rPr>
              <a:t>on_epoch_begin</a:t>
            </a:r>
            <a:r>
              <a:rPr lang="en-US" sz="2400" dirty="0">
                <a:solidFill>
                  <a:schemeClr val="accent1"/>
                </a:solidFill>
                <a:latin typeface="Courier" pitchFamily="2" charset="0"/>
              </a:rPr>
              <a:t>, </a:t>
            </a:r>
            <a:r>
              <a:rPr lang="en-US" sz="2400" dirty="0" err="1">
                <a:solidFill>
                  <a:schemeClr val="accent1"/>
                </a:solidFill>
                <a:latin typeface="Courier" pitchFamily="2" charset="0"/>
              </a:rPr>
              <a:t>on_epoch_end</a:t>
            </a:r>
            <a:r>
              <a:rPr lang="en-US" dirty="0"/>
              <a:t>, etc.</a:t>
            </a:r>
          </a:p>
          <a:p>
            <a:endParaRPr lang="en-US" dirty="0"/>
          </a:p>
          <a:p>
            <a:endParaRPr lang="en-US" sz="24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1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9C2C-8E02-4044-BA46-79787FDD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62718-9266-504D-BC91-8315676BD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0586"/>
            <a:ext cx="11130643" cy="556804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# Define Custom Callback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class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</a:t>
            </a:r>
            <a:r>
              <a:rPr lang="en-US" sz="2600" dirty="0" err="1">
                <a:solidFill>
                  <a:schemeClr val="accent1"/>
                </a:solidFill>
                <a:latin typeface="Courier" pitchFamily="2" charset="0"/>
              </a:rPr>
              <a:t>AccuracyLogger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</a:t>
            </a:r>
            <a:r>
              <a:rPr lang="en-US" sz="26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keras.callbacks.Callback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): </a:t>
            </a:r>
            <a:r>
              <a:rPr lang="en-US" sz="2600" dirty="0">
                <a:solidFill>
                  <a:srgbClr val="FF0000"/>
                </a:solidFill>
                <a:latin typeface="Courier" pitchFamily="2" charset="0"/>
              </a:rPr>
              <a:t># Inherit from base class</a:t>
            </a:r>
            <a:endParaRPr lang="en-US" sz="26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def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</a:t>
            </a:r>
            <a:r>
              <a:rPr lang="en-US" sz="2600" dirty="0" err="1">
                <a:solidFill>
                  <a:schemeClr val="accent1"/>
                </a:solidFill>
                <a:latin typeface="Courier" pitchFamily="2" charset="0"/>
              </a:rPr>
              <a:t>on_train_begin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(self, logs={}):          </a:t>
            </a:r>
            <a:r>
              <a:rPr lang="en-US" sz="2600" dirty="0">
                <a:solidFill>
                  <a:srgbClr val="FF0000"/>
                </a:solidFill>
                <a:latin typeface="Courier" pitchFamily="2" charset="0"/>
              </a:rPr>
              <a:t># Overload method</a:t>
            </a:r>
            <a:endParaRPr lang="en-US" sz="26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 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print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('Creating a log directory’)       </a:t>
            </a:r>
            <a:r>
              <a:rPr lang="en-US" sz="2600" dirty="0">
                <a:solidFill>
                  <a:srgbClr val="FF0000"/>
                </a:solidFill>
                <a:latin typeface="Courier" pitchFamily="2" charset="0"/>
              </a:rPr>
              <a:t># Do </a:t>
            </a:r>
            <a:r>
              <a:rPr lang="en-US" sz="2600" dirty="0" err="1">
                <a:solidFill>
                  <a:srgbClr val="FF0000"/>
                </a:solidFill>
                <a:latin typeface="Courier" pitchFamily="2" charset="0"/>
              </a:rPr>
              <a:t>sth</a:t>
            </a:r>
            <a:r>
              <a:rPr lang="en-US" sz="2600" dirty="0">
                <a:solidFill>
                  <a:srgbClr val="FF0000"/>
                </a:solidFill>
                <a:latin typeface="Courier" pitchFamily="2" charset="0"/>
              </a:rPr>
              <a:t> at the beginning of  </a:t>
            </a:r>
            <a:endParaRPr lang="en-US" sz="26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  </a:t>
            </a:r>
            <a:r>
              <a:rPr lang="en-US" sz="26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os.system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('</a:t>
            </a:r>
            <a:r>
              <a:rPr lang="en-US" sz="26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mkdir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-p logs’)</a:t>
            </a:r>
            <a:r>
              <a:rPr lang="en-US" sz="2600" dirty="0">
                <a:solidFill>
                  <a:srgbClr val="FF0000"/>
                </a:solidFill>
                <a:latin typeface="Courier" pitchFamily="2" charset="0"/>
              </a:rPr>
              <a:t>              # the entire training procedure</a:t>
            </a:r>
            <a:endParaRPr lang="en-US" sz="26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  with open('logs/</a:t>
            </a:r>
            <a:r>
              <a:rPr lang="en-US" sz="26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train_acc.txt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', 'w') as f: 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      </a:t>
            </a:r>
            <a:r>
              <a:rPr lang="en-US" sz="26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f.write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('')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  with open('logs/</a:t>
            </a:r>
            <a:r>
              <a:rPr lang="en-US" sz="26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val_acc.txt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', 'w') as f: 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      </a:t>
            </a:r>
            <a:r>
              <a:rPr lang="en-US" sz="26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f.write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(’’)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def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</a:t>
            </a:r>
            <a:r>
              <a:rPr lang="en-US" sz="2600" dirty="0" err="1">
                <a:solidFill>
                  <a:schemeClr val="accent1"/>
                </a:solidFill>
                <a:latin typeface="Courier" pitchFamily="2" charset="0"/>
              </a:rPr>
              <a:t>on_epoch_end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(self, epoch, logs={}):     </a:t>
            </a:r>
            <a:r>
              <a:rPr lang="en-US" sz="2600" dirty="0">
                <a:solidFill>
                  <a:srgbClr val="FF0000"/>
                </a:solidFill>
                <a:latin typeface="Courier" pitchFamily="2" charset="0"/>
              </a:rPr>
              <a:t># Overload method</a:t>
            </a:r>
            <a:endParaRPr lang="en-US" sz="26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 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print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('Inside callback: epoch = ', epoch, 'logs = ', logs)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  </a:t>
            </a:r>
            <a:r>
              <a:rPr lang="en-US" sz="26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train_acc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= logs['accuracy’]</a:t>
            </a:r>
            <a:r>
              <a:rPr lang="en-US" sz="2600" dirty="0">
                <a:solidFill>
                  <a:srgbClr val="FF0000"/>
                </a:solidFill>
                <a:latin typeface="Courier" pitchFamily="2" charset="0"/>
              </a:rPr>
              <a:t>            # Do </a:t>
            </a:r>
            <a:r>
              <a:rPr lang="en-US" sz="2600" dirty="0" err="1">
                <a:solidFill>
                  <a:srgbClr val="FF0000"/>
                </a:solidFill>
                <a:latin typeface="Courier" pitchFamily="2" charset="0"/>
              </a:rPr>
              <a:t>sth</a:t>
            </a:r>
            <a:r>
              <a:rPr lang="en-US" sz="2600" dirty="0">
                <a:solidFill>
                  <a:srgbClr val="FF0000"/>
                </a:solidFill>
                <a:latin typeface="Courier" pitchFamily="2" charset="0"/>
              </a:rPr>
              <a:t> at the end of epoch </a:t>
            </a:r>
            <a:endParaRPr lang="en-US" sz="26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  </a:t>
            </a:r>
            <a:r>
              <a:rPr lang="en-US" sz="26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val_acc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= logs['</a:t>
            </a:r>
            <a:r>
              <a:rPr lang="en-US" sz="26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val_accuracy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']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  with open('logs/</a:t>
            </a:r>
            <a:r>
              <a:rPr lang="en-US" sz="26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train_acc.txt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', 'a') as f: # open in append mode 'a'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      </a:t>
            </a:r>
            <a:r>
              <a:rPr lang="en-US" sz="26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f.write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('Epoch {}: {}\</a:t>
            </a:r>
            <a:r>
              <a:rPr lang="en-US" sz="26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n'.format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(epoch, </a:t>
            </a:r>
            <a:r>
              <a:rPr lang="en-US" sz="26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train_acc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))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  with open('logs/</a:t>
            </a:r>
            <a:r>
              <a:rPr lang="en-US" sz="26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val_acc.txt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', 'a') as f: # open in append mode 'a'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      </a:t>
            </a:r>
            <a:r>
              <a:rPr lang="en-US" sz="26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f.write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('Epoch {}: {}\</a:t>
            </a:r>
            <a:r>
              <a:rPr lang="en-US" sz="26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n'.format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(epoch, </a:t>
            </a:r>
            <a:r>
              <a:rPr lang="en-US" sz="26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val_acc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51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6169C-B126-8A4F-BF3A-1095A05D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B36FD-307D-024F-9B72-EA8CE4A0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>
                <a:solidFill>
                  <a:schemeClr val="accent1"/>
                </a:solidFill>
              </a:rPr>
              <a:t>discussion7_custom_callbacks.ipynb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8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AFF7-5A11-6A46-BA5B-877AE3DB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685D-43AE-4A43-98A3-9667C1296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There are already tons of layer classes you can use, including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keras.layers.Dense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,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keras.layers.Dropuout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,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keras.layers.Concatenate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, keras.layers.Conv2D,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keras.layers.LeakyReLU</a:t>
            </a:r>
            <a:r>
              <a:rPr lang="en-US" dirty="0"/>
              <a:t>, etc.</a:t>
            </a:r>
          </a:p>
          <a:p>
            <a:endParaRPr lang="en-US" dirty="0"/>
          </a:p>
          <a:p>
            <a:r>
              <a:rPr lang="en-US" dirty="0"/>
              <a:t>In case you are not satisfied, you can write your own custom layer by inheriting </a:t>
            </a:r>
            <a:r>
              <a:rPr lang="en-US" sz="2400" dirty="0" err="1">
                <a:solidFill>
                  <a:schemeClr val="accent2"/>
                </a:solidFill>
                <a:latin typeface="Courier" pitchFamily="2" charset="0"/>
              </a:rPr>
              <a:t>keras.layers.Layer</a:t>
            </a:r>
            <a:endParaRPr lang="en-US" sz="2400" dirty="0"/>
          </a:p>
          <a:p>
            <a:endParaRPr lang="en-US" dirty="0"/>
          </a:p>
          <a:p>
            <a:r>
              <a:rPr lang="en-US" dirty="0"/>
              <a:t>Two usual methods to overload: </a:t>
            </a:r>
            <a:r>
              <a:rPr lang="en-US" sz="2400" dirty="0">
                <a:solidFill>
                  <a:schemeClr val="accent1"/>
                </a:solidFill>
                <a:latin typeface="Courier" pitchFamily="2" charset="0"/>
              </a:rPr>
              <a:t>build() </a:t>
            </a:r>
            <a:r>
              <a:rPr lang="en-US" dirty="0"/>
              <a:t>and </a:t>
            </a:r>
            <a:r>
              <a:rPr lang="en-US" sz="2400" dirty="0">
                <a:solidFill>
                  <a:schemeClr val="accent1"/>
                </a:solidFill>
                <a:latin typeface="Courier" pitchFamily="2" charset="0"/>
              </a:rPr>
              <a:t>call()</a:t>
            </a:r>
            <a:r>
              <a:rPr lang="en-US" dirty="0"/>
              <a:t>.</a:t>
            </a:r>
          </a:p>
          <a:p>
            <a:r>
              <a:rPr lang="en-US" sz="2400" dirty="0">
                <a:solidFill>
                  <a:schemeClr val="accent1"/>
                </a:solidFill>
                <a:latin typeface="Courier" pitchFamily="2" charset="0"/>
              </a:rPr>
              <a:t>build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()</a:t>
            </a:r>
            <a:r>
              <a:rPr lang="en-US" dirty="0"/>
              <a:t>is called once after it knows the input shape and </a:t>
            </a:r>
            <a:r>
              <a:rPr lang="en-US" dirty="0" err="1"/>
              <a:t>dtype</a:t>
            </a:r>
            <a:r>
              <a:rPr lang="en-US" dirty="0"/>
              <a:t>.</a:t>
            </a:r>
          </a:p>
          <a:p>
            <a:r>
              <a:rPr lang="en-US" sz="2400" dirty="0">
                <a:solidFill>
                  <a:schemeClr val="accent1"/>
                </a:solidFill>
                <a:latin typeface="Courier" pitchFamily="2" charset="0"/>
              </a:rPr>
              <a:t>call()</a:t>
            </a:r>
            <a:r>
              <a:rPr lang="en-US" dirty="0"/>
              <a:t>is called when applying the layer to input tensors.</a:t>
            </a:r>
          </a:p>
        </p:txBody>
      </p:sp>
    </p:spTree>
    <p:extLst>
      <p:ext uri="{BB962C8B-B14F-4D97-AF65-F5344CB8AC3E}">
        <p14:creationId xmlns:p14="http://schemas.microsoft.com/office/powerpoint/2010/main" val="592146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AFF7-5A11-6A46-BA5B-877AE3DB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r>
              <a:rPr lang="en-US" dirty="0"/>
              <a:t>Custom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685D-43AE-4A43-98A3-9667C1296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2230"/>
            <a:ext cx="12828815" cy="53557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urier" pitchFamily="2" charset="0"/>
              </a:rPr>
              <a:t>class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Courier" pitchFamily="2" charset="0"/>
              </a:rPr>
              <a:t>Weird</a:t>
            </a:r>
            <a:r>
              <a:rPr lang="en-US" sz="18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(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keras.layers.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Layer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):</a:t>
            </a:r>
            <a:b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</a:br>
            <a:b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</a:b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  </a:t>
            </a:r>
            <a:r>
              <a:rPr lang="en-US" sz="1800" dirty="0">
                <a:solidFill>
                  <a:schemeClr val="accent6"/>
                </a:solidFill>
                <a:latin typeface="Courier" pitchFamily="2" charset="0"/>
              </a:rPr>
              <a:t>def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effectLst/>
                <a:latin typeface="Courier" pitchFamily="2" charset="0"/>
              </a:rPr>
              <a:t>__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Courier" pitchFamily="2" charset="0"/>
              </a:rPr>
              <a:t>init</a:t>
            </a:r>
            <a:r>
              <a:rPr lang="en-US" sz="1800" dirty="0">
                <a:solidFill>
                  <a:schemeClr val="accent1"/>
                </a:solidFill>
                <a:effectLst/>
                <a:latin typeface="Courier" pitchFamily="2" charset="0"/>
              </a:rPr>
              <a:t>__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(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self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, units=10):</a:t>
            </a:r>
            <a:b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</a:b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   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super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(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Weird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Linear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,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self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).__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init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__() </a:t>
            </a:r>
            <a:r>
              <a:rPr lang="en-US" sz="1800" dirty="0">
                <a:solidFill>
                  <a:srgbClr val="FF0000"/>
                </a:solidFill>
                <a:effectLst/>
                <a:latin typeface="Courier" pitchFamily="2" charset="0"/>
              </a:rPr>
              <a:t># same as keras.layers.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Layer</a:t>
            </a:r>
            <a:r>
              <a:rPr lang="en-US" sz="1800" dirty="0">
                <a:solidFill>
                  <a:srgbClr val="FF0000"/>
                </a:solidFill>
                <a:effectLst/>
                <a:latin typeface="Courier" pitchFamily="2" charset="0"/>
              </a:rPr>
              <a:t>.__</a:t>
            </a:r>
            <a:r>
              <a:rPr lang="en-US" sz="1800" dirty="0" err="1">
                <a:solidFill>
                  <a:srgbClr val="FF0000"/>
                </a:solidFill>
                <a:effectLst/>
                <a:latin typeface="Courier" pitchFamily="2" charset="0"/>
              </a:rPr>
              <a:t>init</a:t>
            </a:r>
            <a:r>
              <a:rPr lang="en-US" sz="1800" dirty="0">
                <a:solidFill>
                  <a:srgbClr val="FF0000"/>
                </a:solidFill>
                <a:effectLst/>
                <a:latin typeface="Courier" pitchFamily="2" charset="0"/>
              </a:rPr>
              <a:t>__() </a:t>
            </a:r>
            <a:b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</a:b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   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self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. units= units</a:t>
            </a:r>
            <a:b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</a:br>
            <a:b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</a:b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  </a:t>
            </a:r>
            <a:r>
              <a:rPr lang="en-US" sz="1800" dirty="0">
                <a:solidFill>
                  <a:schemeClr val="accent6"/>
                </a:solidFill>
                <a:latin typeface="Courier" pitchFamily="2" charset="0"/>
              </a:rPr>
              <a:t>def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effectLst/>
                <a:latin typeface="Courier" pitchFamily="2" charset="0"/>
              </a:rPr>
              <a:t>build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(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self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,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input_shape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):</a:t>
            </a:r>
            <a:b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</a:b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   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self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.w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=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self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.add_weight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(shape=(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input_shape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[-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1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],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self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.units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),</a:t>
            </a:r>
            <a:b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</a:b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                             name = ’w’, initializer=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'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random_normal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'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,</a:t>
            </a:r>
            <a:b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</a:b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                             trainable=</a:t>
            </a:r>
            <a:r>
              <a:rPr lang="en-US" sz="1800" dirty="0">
                <a:solidFill>
                  <a:schemeClr val="accent6"/>
                </a:solidFill>
                <a:latin typeface="Courier" pitchFamily="2" charset="0"/>
              </a:rPr>
              <a:t>False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)</a:t>
            </a:r>
            <a:b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</a:b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   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self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.b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=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self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.add_weight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(shape=(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self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.units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,),</a:t>
            </a:r>
            <a:b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</a:b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                             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name = ‘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b’,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initializer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=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'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random_normal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'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,</a:t>
            </a:r>
            <a:b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</a:b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                             trainable=</a:t>
            </a:r>
            <a:r>
              <a:rPr lang="en-US" sz="1800" dirty="0">
                <a:solidFill>
                  <a:schemeClr val="accent6"/>
                </a:solidFill>
                <a:latin typeface="Courier" pitchFamily="2" charset="0"/>
              </a:rPr>
              <a:t>True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)</a:t>
            </a:r>
            <a:b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</a:br>
            <a:b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</a:b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  </a:t>
            </a:r>
            <a:r>
              <a:rPr lang="en-US" sz="1800" dirty="0">
                <a:solidFill>
                  <a:schemeClr val="accent6"/>
                </a:solidFill>
                <a:latin typeface="Courier" pitchFamily="2" charset="0"/>
              </a:rPr>
              <a:t>def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effectLst/>
                <a:latin typeface="Courier" pitchFamily="2" charset="0"/>
              </a:rPr>
              <a:t>call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(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self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, inputs):</a:t>
            </a:r>
            <a:b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</a:b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   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return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inputs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@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self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.w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+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self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.b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  </a:t>
            </a:r>
            <a:r>
              <a:rPr lang="en-US" sz="1800" dirty="0">
                <a:solidFill>
                  <a:srgbClr val="FF0000"/>
                </a:solidFill>
                <a:effectLst/>
                <a:latin typeface="Courier" pitchFamily="2" charset="0"/>
              </a:rPr>
              <a:t># shape of </a:t>
            </a:r>
            <a:r>
              <a:rPr lang="en-US" sz="1800" dirty="0" err="1">
                <a:solidFill>
                  <a:srgbClr val="FF0000"/>
                </a:solidFill>
                <a:effectLst/>
                <a:latin typeface="Courier" pitchFamily="2" charset="0"/>
              </a:rPr>
              <a:t>self.b</a:t>
            </a:r>
            <a:r>
              <a:rPr lang="en-US" sz="1800" dirty="0">
                <a:solidFill>
                  <a:srgbClr val="FF0000"/>
                </a:solidFill>
                <a:effectLst/>
                <a:latin typeface="Courier" pitchFamily="2" charset="0"/>
              </a:rPr>
              <a:t> broadcasting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# create an instance of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WeirdLinear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as the first hidden layer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wl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=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WeirdLinear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(100)(inputs)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 </a:t>
            </a:r>
            <a:endParaRPr lang="en-US" sz="18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26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AFF7-5A11-6A46-BA5B-877AE3DB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685D-43AE-4A43-98A3-9667C1296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>
                <a:solidFill>
                  <a:schemeClr val="accent1"/>
                </a:solidFill>
              </a:rPr>
              <a:t>discussion7_custom_layer_loss_metric.ipynb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A good practice when writing custom layer is to check </a:t>
            </a:r>
            <a:r>
              <a:rPr lang="en-US" dirty="0">
                <a:hlinkClick r:id="rId2"/>
              </a:rPr>
              <a:t>https://www.tensorflow.org/api_docs/python/tf/keras/layers/Layer</a:t>
            </a:r>
            <a:r>
              <a:rPr lang="en-US" dirty="0"/>
              <a:t> first to see whether there are similar layer class defined.</a:t>
            </a:r>
          </a:p>
        </p:txBody>
      </p:sp>
    </p:spTree>
    <p:extLst>
      <p:ext uri="{BB962C8B-B14F-4D97-AF65-F5344CB8AC3E}">
        <p14:creationId xmlns:p14="http://schemas.microsoft.com/office/powerpoint/2010/main" val="4017682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1024</Words>
  <Application>Microsoft Macintosh PowerPoint</Application>
  <PresentationFormat>Widescreen</PresentationFormat>
  <Paragraphs>88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</vt:lpstr>
      <vt:lpstr>Office Theme</vt:lpstr>
      <vt:lpstr>Discussion 7 More on Tensorflow.Keras</vt:lpstr>
      <vt:lpstr>Last time</vt:lpstr>
      <vt:lpstr>Keras callbacks</vt:lpstr>
      <vt:lpstr>Custom callbacks</vt:lpstr>
      <vt:lpstr>Custom callbacks</vt:lpstr>
      <vt:lpstr>Custom callbacks</vt:lpstr>
      <vt:lpstr>Custom Layer</vt:lpstr>
      <vt:lpstr>Custom Layer</vt:lpstr>
      <vt:lpstr>Custom Layer</vt:lpstr>
      <vt:lpstr>Custom Loss and Custom Metric</vt:lpstr>
      <vt:lpstr>Custom Loss and Custom Metric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7 More on Tensorflow.Keras</dc:title>
  <dc:creator>Microsoft Office User</dc:creator>
  <cp:lastModifiedBy>Microsoft Office User</cp:lastModifiedBy>
  <cp:revision>19</cp:revision>
  <cp:lastPrinted>2020-02-27T10:49:23Z</cp:lastPrinted>
  <dcterms:created xsi:type="dcterms:W3CDTF">2020-02-27T01:54:28Z</dcterms:created>
  <dcterms:modified xsi:type="dcterms:W3CDTF">2020-02-27T11:19:39Z</dcterms:modified>
</cp:coreProperties>
</file>