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58" r:id="rId14"/>
    <p:sldId id="259" r:id="rId15"/>
    <p:sldId id="260" r:id="rId16"/>
    <p:sldId id="276" r:id="rId17"/>
    <p:sldId id="261" r:id="rId18"/>
    <p:sldId id="262" r:id="rId19"/>
    <p:sldId id="263" r:id="rId20"/>
    <p:sldId id="277" r:id="rId21"/>
    <p:sldId id="264" r:id="rId22"/>
    <p:sldId id="278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30"/>
    <p:restoredTop sz="94617"/>
  </p:normalViewPr>
  <p:slideViewPr>
    <p:cSldViewPr snapToGrid="0" snapToObjects="1">
      <p:cViewPr varScale="1">
        <p:scale>
          <a:sx n="89" d="100"/>
          <a:sy n="89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D1F6-FBE5-9345-A8F7-BAE8FA8F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630AA-DF5B-084B-ACB4-25C6F129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C0FF-66CC-434C-8687-8ED55ED7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B018-5264-1F4D-AF19-1A90EF47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CA2F-18CF-A54B-97F7-B4DD5A16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8742-3821-F44C-9D4F-85B0F3EC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D4A0-E771-1E48-A6D7-C73E0C4C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A519-D645-8444-A6EC-DCC62CFE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3546-6792-9047-AE5E-38709DE7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0630-1B94-544F-88AE-CEF3140C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5F481-8ABE-BA45-BFAA-1BECA83F0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6ECC6-EB67-EC47-A911-B4786322F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E707-DB38-D84C-8440-3A03FAC3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E253-7FF2-524D-A969-65AE2D30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DF31-2437-354B-A0E5-2B5A3410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1F3B-830A-054A-B939-540C42F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CC0A-D85E-6641-B471-7982FDBCA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2E1A-631F-D94D-8CAC-1B1E7E6D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141A-AD3C-C343-80B5-ED34350A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9237-EF6C-E44C-A549-9CC6E39A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ED99-F95A-C14B-8D94-F984E9B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6E072-74D8-2B48-B80F-2DCF06C2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C5089-1C4D-EF4E-A899-FFADCBD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89A4-61BA-6242-A6C5-A8CEF482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BF2C-4FF4-D04A-97D2-C20ABA65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1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10AA-8187-A849-9032-B8F9E905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563C-BDF0-0849-9FAB-04F988123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6D3FB-48B1-9B4C-877A-55B60E5E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69B2C-1FAB-BB45-A625-83A30C3D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7F5A7-BE7E-4E4A-9BF6-3227ECEE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4135-028F-4145-98E2-1F559670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F71-7CFE-E642-AD7F-9AF4DE34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7D637-A0D9-6940-A9DD-1DBB7B6D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1629-950F-A54F-A1D4-CCE8E3D09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0A4FF-ADDA-1A4D-9ADE-198543435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6E82D-AA95-6641-A8D4-298A74731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ADE92-1C69-6F40-B086-A4A169DE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C3681-6484-CE4F-8B3E-16323D15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C2968-4AEE-F34F-BB5A-562865C8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4B3F-6078-CA4A-8C2B-081FBC29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6A47-00EE-A14F-AC2E-B2D3B2BC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A0D76-361A-364C-89A7-034EE03A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D637D-A70A-8041-91E4-CA315FA5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42F36-4A25-CD4B-AB99-DE6052FA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C34C3-7F29-CA4C-912E-A9797569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9632-B7C6-4B4C-AF78-3B9E2161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F0C9-9679-864C-8F8E-2EADB27A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4B560-CE24-884F-8476-C67AEEEE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E3D9D-B4AF-6240-B8EB-51290A0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E412A-051E-D84C-BA6C-BCE0A62A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054C7-F2B1-8D48-8201-E4ABB5DE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87F2D-097E-7243-AD1D-23B3881D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0217-BFE2-6F47-8963-13E534D9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6003A-9E31-F443-BABE-B0ECDA853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CD77-274C-BD4E-A9CE-2C81FCF3C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5CB25-8FA2-8D40-A434-29ED7DA6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0AE7-9C18-334E-87ED-F71FCB4F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89882-EDD7-EF43-AB8E-3F73AAD1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F86BB-2B04-3647-A858-4756C9D6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E431-4A4D-D041-B335-B474DF23A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5F9F-3423-4A43-A825-3C1AFA100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4763-3B8B-0D47-8A8A-A2C11D9AD22B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9DD7-1711-364D-82D6-B843DC9C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2717-0B43-C44C-898F-231A1F75C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7B10-7FB7-D342-A120-F561F519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2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pricing/on-demand/" TargetMode="External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yberduck.io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muxcheatshee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contact-us/ec2-request" TargetMode="External"/><Relationship Id="rId2" Type="http://schemas.openxmlformats.org/officeDocument/2006/relationships/hyperlink" Target="https://aws.amazon.com/consol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must-know-linux-commands.html" TargetMode="External"/><Relationship Id="rId2" Type="http://schemas.openxmlformats.org/officeDocument/2006/relationships/hyperlink" Target="https://www.unixtutorial.org/basic-unix-comman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lly.stanford.edu/~sr/computing/basic-unix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rnlinux.org.za/courses/build/shell-scripting/ch01s0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0434-8162-1F4F-8032-F21BB6A3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8:</a:t>
            </a:r>
            <a:br>
              <a:rPr lang="en-US" dirty="0"/>
            </a:br>
            <a:r>
              <a:rPr lang="en-US" dirty="0"/>
              <a:t>Introduction to AWS and 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843A1-C931-E644-A552-E0BA8CCAB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919191"/>
                </a:solidFill>
              </a:defRPr>
            </a:pPr>
            <a:r>
              <a:rPr lang="en-US" dirty="0"/>
              <a:t>EE599 Deep Learning</a:t>
            </a:r>
          </a:p>
          <a:p>
            <a:pPr>
              <a:defRPr>
                <a:solidFill>
                  <a:srgbClr val="919191"/>
                </a:solidFill>
              </a:defRPr>
            </a:pPr>
            <a:r>
              <a:rPr lang="en-US" dirty="0" err="1"/>
              <a:t>Kuan</a:t>
            </a:r>
            <a:r>
              <a:rPr lang="en-US" dirty="0"/>
              <a:t>-Wen (James) Huang</a:t>
            </a:r>
          </a:p>
          <a:p>
            <a:pPr>
              <a:defRPr>
                <a:solidFill>
                  <a:srgbClr val="919191"/>
                </a:solidFill>
              </a:defRPr>
            </a:pPr>
            <a:r>
              <a:rPr lang="en-US" dirty="0"/>
              <a:t>Spring 2020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D6F956-F8EA-844A-8F47-14E6BCB5E69C}"/>
              </a:ext>
            </a:extLst>
          </p:cNvPr>
          <p:cNvSpPr/>
          <p:nvPr/>
        </p:nvSpPr>
        <p:spPr>
          <a:xfrm>
            <a:off x="9132810" y="6605517"/>
            <a:ext cx="23230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Contributors: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Kuan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-Wen Huang , Arindam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</a:rPr>
              <a:t>Jati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6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EB75-D64F-294B-84DC-A758DB1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59A98-6C6C-DB48-8453-DDABAEDC6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14" y="1690688"/>
            <a:ext cx="11346572" cy="4396902"/>
          </a:xfrm>
        </p:spPr>
      </p:pic>
    </p:spTree>
    <p:extLst>
      <p:ext uri="{BB962C8B-B14F-4D97-AF65-F5344CB8AC3E}">
        <p14:creationId xmlns:p14="http://schemas.microsoft.com/office/powerpoint/2010/main" val="417617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EB75-D64F-294B-84DC-A758DB1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A122DA-BDCA-9441-B3A4-1D1B7C7F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33" y="794492"/>
            <a:ext cx="6907876" cy="5747907"/>
          </a:xfrm>
        </p:spPr>
      </p:pic>
    </p:spTree>
    <p:extLst>
      <p:ext uri="{BB962C8B-B14F-4D97-AF65-F5344CB8AC3E}">
        <p14:creationId xmlns:p14="http://schemas.microsoft.com/office/powerpoint/2010/main" val="285335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ABF-ABF6-5D45-B50E-AA057824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DB5C-C7EE-0F46-9DB8-23ED6B39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EC2 instance types</a:t>
            </a:r>
            <a:br>
              <a:rPr lang="en-US" dirty="0"/>
            </a:br>
            <a:r>
              <a:rPr lang="en-US" dirty="0">
                <a:hlinkClick r:id="rId2"/>
              </a:rPr>
              <a:t>https://aws.amazon.com/ec2/instance-types/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Pricing</a:t>
            </a:r>
            <a:br>
              <a:rPr lang="en-US" dirty="0"/>
            </a:br>
            <a:r>
              <a:rPr lang="en-US" dirty="0">
                <a:hlinkClick r:id="rId3"/>
              </a:rPr>
              <a:t>https://aws.amazon.com/ec2/pricing/on-demand/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1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B621-0125-A94A-9B26-A075320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and SCP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4188-D9C9-1447-9894-5BA2AA78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5014" cy="4351338"/>
          </a:xfrm>
        </p:spPr>
        <p:txBody>
          <a:bodyPr/>
          <a:lstStyle/>
          <a:p>
            <a:r>
              <a:rPr lang="en-US" dirty="0"/>
              <a:t>SSH (Secure Shell) is a protocol that allows secure connections between computers.</a:t>
            </a:r>
          </a:p>
          <a:p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&lt;key&gt; </a:t>
            </a:r>
            <a:r>
              <a:rPr lang="en-US" dirty="0" err="1"/>
              <a:t>username@ip_address</a:t>
            </a:r>
            <a:endParaRPr lang="en-US" dirty="0"/>
          </a:p>
          <a:p>
            <a:r>
              <a:rPr lang="en-US" dirty="0"/>
              <a:t>SCP (Secure Copy Protocol) is a means of securely transferring computer files between computers.</a:t>
            </a:r>
          </a:p>
          <a:p>
            <a:r>
              <a:rPr lang="en-US" dirty="0" err="1"/>
              <a:t>scp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&lt;key&gt; </a:t>
            </a:r>
            <a:r>
              <a:rPr lang="en-US" dirty="0" err="1"/>
              <a:t>local_file</a:t>
            </a:r>
            <a:r>
              <a:rPr lang="en-US" dirty="0"/>
              <a:t> </a:t>
            </a:r>
            <a:r>
              <a:rPr lang="en-US" dirty="0" err="1"/>
              <a:t>username@ip_address:remote_destination</a:t>
            </a:r>
            <a:endParaRPr lang="en-US" dirty="0"/>
          </a:p>
          <a:p>
            <a:r>
              <a:rPr lang="en-US" dirty="0" err="1"/>
              <a:t>scp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&lt;key&gt; -r </a:t>
            </a:r>
            <a:r>
              <a:rPr lang="en-US" dirty="0" err="1"/>
              <a:t>local_folder</a:t>
            </a:r>
            <a:r>
              <a:rPr lang="en-US" dirty="0"/>
              <a:t> </a:t>
            </a:r>
            <a:r>
              <a:rPr lang="en-US" dirty="0" err="1"/>
              <a:t>username@ip_address:remote_destination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A8FF-796B-7C47-80ED-81D4FDCE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Cyberduck</a:t>
            </a:r>
            <a:r>
              <a:rPr lang="en-US" dirty="0"/>
              <a:t> (cloud storage browser)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BE12-D463-8042-A5E0-5776A806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GUI for </a:t>
            </a:r>
            <a:r>
              <a:rPr lang="en-US" dirty="0" err="1"/>
              <a:t>scp</a:t>
            </a:r>
            <a:endParaRPr lang="en-US" dirty="0"/>
          </a:p>
          <a:p>
            <a:r>
              <a:rPr lang="en-US" dirty="0"/>
              <a:t>Easy drag and drop</a:t>
            </a:r>
          </a:p>
          <a:p>
            <a:r>
              <a:rPr lang="en-US" dirty="0">
                <a:hlinkClick r:id="rId2"/>
              </a:rPr>
              <a:t>https://cyberduck.io/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24952-96F3-2646-A0D3-6EEDF1872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1892300"/>
            <a:ext cx="38735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87E-A639-6842-95EF-CE1672DB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E1D4-71C6-374F-AEE2-DF282630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new_env</a:t>
            </a:r>
            <a:r>
              <a:rPr lang="en-US" dirty="0"/>
              <a:t> python=3.7 anaconda</a:t>
            </a:r>
          </a:p>
          <a:p>
            <a:r>
              <a:rPr lang="en-US" dirty="0"/>
              <a:t>source activate </a:t>
            </a:r>
            <a:r>
              <a:rPr lang="en-US" dirty="0" err="1"/>
              <a:t>new_env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45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E575-502F-E945-9BD9-C4E89308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Set </a:t>
            </a:r>
            <a:r>
              <a:rPr lang="en-US" dirty="0" err="1"/>
              <a:t>Tensorflow</a:t>
            </a:r>
            <a:r>
              <a:rPr lang="en-US" dirty="0"/>
              <a:t> with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9967-FE45-B84D-9F2E-92DEC375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6"/>
          </a:xfrm>
        </p:spPr>
        <p:txBody>
          <a:bodyPr/>
          <a:lstStyle/>
          <a:p>
            <a:r>
              <a:rPr lang="en-US" dirty="0"/>
              <a:t>Run python: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tensorflow.python.client</a:t>
            </a:r>
            <a:r>
              <a:rPr lang="en-US" dirty="0"/>
              <a:t> import </a:t>
            </a:r>
            <a:r>
              <a:rPr lang="en-US" dirty="0" err="1"/>
              <a:t>device_lib</a:t>
            </a:r>
            <a:endParaRPr lang="en-US" dirty="0"/>
          </a:p>
          <a:p>
            <a:pPr lvl="1"/>
            <a:r>
              <a:rPr lang="en-US" dirty="0"/>
              <a:t>print(</a:t>
            </a:r>
            <a:r>
              <a:rPr lang="en-US" dirty="0" err="1"/>
              <a:t>device_lib.list_local_devices</a:t>
            </a:r>
            <a:r>
              <a:rPr lang="en-US" dirty="0"/>
              <a:t>())</a:t>
            </a:r>
          </a:p>
          <a:p>
            <a:pPr lvl="1"/>
            <a:endParaRPr lang="en-US" dirty="0"/>
          </a:p>
          <a:p>
            <a:r>
              <a:rPr lang="en-US" dirty="0"/>
              <a:t>Set GPU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 err="1"/>
              <a:t>os.environ</a:t>
            </a:r>
            <a:r>
              <a:rPr lang="en-US" dirty="0"/>
              <a:t>['CUDA_DEVICE_ORDER']='PCI_BUS_ID'</a:t>
            </a:r>
          </a:p>
          <a:p>
            <a:pPr lvl="1"/>
            <a:r>
              <a:rPr lang="en-US" dirty="0" err="1"/>
              <a:t>os.environ</a:t>
            </a:r>
            <a:r>
              <a:rPr lang="en-US" dirty="0"/>
              <a:t>['CUDA_VISIBLE_DEVICES']=‘0’</a:t>
            </a:r>
          </a:p>
          <a:p>
            <a:pPr lvl="1"/>
            <a:endParaRPr lang="en-US" dirty="0"/>
          </a:p>
          <a:p>
            <a:r>
              <a:rPr lang="en-US" dirty="0"/>
              <a:t>Note that it may be faster on a CPU if it doesn’t involve CNN.</a:t>
            </a:r>
          </a:p>
          <a:p>
            <a:pPr lvl="1"/>
            <a:r>
              <a:rPr lang="en-US" dirty="0" err="1"/>
              <a:t>os.environ</a:t>
            </a:r>
            <a:r>
              <a:rPr lang="en-US" dirty="0"/>
              <a:t>['CUDA_VISIBLE_DEVICES']=‘’ # Don’t use GPU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61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70E8-63F8-B144-9BAB-5DF4023B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D5B4-9B54-7C41-A7FF-95841CAE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88098"/>
          </a:xfrm>
        </p:spPr>
        <p:txBody>
          <a:bodyPr>
            <a:normAutofit/>
          </a:bodyPr>
          <a:lstStyle/>
          <a:p>
            <a:r>
              <a:rPr lang="en-US" dirty="0"/>
              <a:t>ls:  list your files in the current directory</a:t>
            </a:r>
          </a:p>
          <a:p>
            <a:r>
              <a:rPr lang="en-US" dirty="0"/>
              <a:t>ls -l: list your files in the current directory in long format</a:t>
            </a:r>
          </a:p>
          <a:p>
            <a:r>
              <a:rPr lang="en-US" dirty="0"/>
              <a:t>ls -a: list your files including hidden ones</a:t>
            </a:r>
          </a:p>
          <a:p>
            <a:r>
              <a:rPr lang="en-US" dirty="0" err="1"/>
              <a:t>pwd</a:t>
            </a:r>
            <a:r>
              <a:rPr lang="en-US" dirty="0"/>
              <a:t>: present working directory</a:t>
            </a:r>
          </a:p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dir_name</a:t>
            </a:r>
            <a:r>
              <a:rPr lang="en-US" dirty="0"/>
              <a:t>&gt;: make a new directory</a:t>
            </a:r>
          </a:p>
          <a:p>
            <a:r>
              <a:rPr lang="en-US" dirty="0" err="1"/>
              <a:t>mkdir</a:t>
            </a:r>
            <a:r>
              <a:rPr lang="en-US" dirty="0"/>
              <a:t> -p &lt;</a:t>
            </a:r>
            <a:r>
              <a:rPr lang="en-US" dirty="0" err="1"/>
              <a:t>dir_name</a:t>
            </a:r>
            <a:r>
              <a:rPr lang="en-US" dirty="0"/>
              <a:t>&gt;: make a new directory (no error if it exists)</a:t>
            </a:r>
          </a:p>
          <a:p>
            <a:r>
              <a:rPr lang="en-US" dirty="0"/>
              <a:t>cd &lt;</a:t>
            </a:r>
            <a:r>
              <a:rPr lang="en-US" dirty="0" err="1"/>
              <a:t>dir_name</a:t>
            </a:r>
            <a:r>
              <a:rPr lang="en-US" dirty="0"/>
              <a:t>&gt;: go to directory</a:t>
            </a:r>
          </a:p>
          <a:p>
            <a:r>
              <a:rPr lang="en-US" dirty="0"/>
              <a:t>cd .. : go to one level higher</a:t>
            </a:r>
          </a:p>
          <a:p>
            <a:r>
              <a:rPr lang="en-US" dirty="0"/>
              <a:t>cd ~ : go to home directory</a:t>
            </a:r>
          </a:p>
          <a:p>
            <a:r>
              <a:rPr lang="en-US" dirty="0"/>
              <a:t>cd / : go to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162921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6775-375D-EC4C-A8CE-89BE3617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Move, Copy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5374-965A-3B46-B74B-DD3D4471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 filename1 filename2:  Rename a file</a:t>
            </a:r>
          </a:p>
          <a:p>
            <a:r>
              <a:rPr lang="en-US" dirty="0"/>
              <a:t>mv filename </a:t>
            </a:r>
            <a:r>
              <a:rPr lang="en-US" dirty="0" err="1"/>
              <a:t>dir_name</a:t>
            </a:r>
            <a:r>
              <a:rPr lang="en-US" dirty="0"/>
              <a:t>: Move file to a directory</a:t>
            </a:r>
          </a:p>
          <a:p>
            <a:r>
              <a:rPr lang="en-US" dirty="0" err="1"/>
              <a:t>cp</a:t>
            </a:r>
            <a:r>
              <a:rPr lang="en-US" dirty="0"/>
              <a:t> filename1 filename2: Copy a file with a new name</a:t>
            </a:r>
          </a:p>
          <a:p>
            <a:r>
              <a:rPr lang="en-US" dirty="0" err="1"/>
              <a:t>cp</a:t>
            </a:r>
            <a:r>
              <a:rPr lang="en-US" dirty="0"/>
              <a:t> filename </a:t>
            </a:r>
            <a:r>
              <a:rPr lang="en-US" dirty="0" err="1"/>
              <a:t>dir_name</a:t>
            </a:r>
            <a:r>
              <a:rPr lang="en-US" dirty="0"/>
              <a:t>: Copy a file to a directory</a:t>
            </a:r>
          </a:p>
          <a:p>
            <a:r>
              <a:rPr lang="en-US" dirty="0" err="1"/>
              <a:t>cp</a:t>
            </a:r>
            <a:r>
              <a:rPr lang="en-US" dirty="0"/>
              <a:t> -r dir_name1 dir_name2: Copy entire folder</a:t>
            </a:r>
          </a:p>
          <a:p>
            <a:r>
              <a:rPr lang="en-US" dirty="0" err="1"/>
              <a:t>rm</a:t>
            </a:r>
            <a:r>
              <a:rPr lang="en-US" dirty="0"/>
              <a:t> filename: Delete a file</a:t>
            </a:r>
          </a:p>
          <a:p>
            <a:r>
              <a:rPr lang="en-US" dirty="0" err="1"/>
              <a:t>rm</a:t>
            </a:r>
            <a:r>
              <a:rPr lang="en-US" dirty="0"/>
              <a:t> -r </a:t>
            </a:r>
            <a:r>
              <a:rPr lang="en-US" dirty="0" err="1"/>
              <a:t>dir_name</a:t>
            </a:r>
            <a:r>
              <a:rPr lang="en-US" dirty="0"/>
              <a:t>: Delete everything inside the folder</a:t>
            </a:r>
          </a:p>
        </p:txBody>
      </p:sp>
    </p:spTree>
    <p:extLst>
      <p:ext uri="{BB962C8B-B14F-4D97-AF65-F5344CB8AC3E}">
        <p14:creationId xmlns:p14="http://schemas.microsoft.com/office/powerpoint/2010/main" val="242837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D11D-8BFB-7245-913C-FDDC740E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729B-B567-D145-AF34-A31F8606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138"/>
          </a:xfrm>
        </p:spPr>
        <p:txBody>
          <a:bodyPr/>
          <a:lstStyle/>
          <a:p>
            <a:r>
              <a:rPr lang="en-US" dirty="0" err="1"/>
              <a:t>tmux</a:t>
            </a:r>
            <a:r>
              <a:rPr lang="en-US" dirty="0"/>
              <a:t>: Creates a session that runs on remote machine</a:t>
            </a:r>
          </a:p>
          <a:p>
            <a:r>
              <a:rPr lang="en-US" dirty="0"/>
              <a:t>Remains working even you lost </a:t>
            </a:r>
            <a:r>
              <a:rPr lang="en-US" dirty="0" err="1"/>
              <a:t>ssh</a:t>
            </a:r>
            <a:r>
              <a:rPr lang="en-US" dirty="0"/>
              <a:t> connection</a:t>
            </a:r>
          </a:p>
          <a:p>
            <a:r>
              <a:rPr lang="en-US" u="sng" dirty="0">
                <a:solidFill>
                  <a:schemeClr val="hlink"/>
                </a:solidFill>
                <a:hlinkClick r:id="rId2"/>
              </a:rPr>
              <a:t>https://tmuxcheatsheet.com/</a:t>
            </a:r>
            <a:endParaRPr lang="en-US" dirty="0"/>
          </a:p>
          <a:p>
            <a:r>
              <a:rPr lang="en-US" dirty="0"/>
              <a:t>Basic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: new session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ls: list all </a:t>
            </a:r>
            <a:r>
              <a:rPr lang="en-US" dirty="0" err="1"/>
              <a:t>tmux</a:t>
            </a:r>
            <a:r>
              <a:rPr lang="en-US" dirty="0"/>
              <a:t> session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a: attach to latest entered session</a:t>
            </a:r>
          </a:p>
          <a:p>
            <a:pPr lvl="1"/>
            <a:r>
              <a:rPr lang="en-US" dirty="0" err="1"/>
              <a:t>tmux</a:t>
            </a:r>
            <a:r>
              <a:rPr lang="en-US" dirty="0"/>
              <a:t> a -t &lt;number&gt; : attach to session number</a:t>
            </a:r>
          </a:p>
          <a:p>
            <a:pPr lvl="1"/>
            <a:r>
              <a:rPr lang="en-US" dirty="0"/>
              <a:t>ctrl + b, then d: detach from current session</a:t>
            </a:r>
          </a:p>
          <a:p>
            <a:pPr lvl="1"/>
            <a:r>
              <a:rPr lang="en-US" dirty="0"/>
              <a:t>ctrl + d: kill current session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A1DA-2BF4-6F43-9617-2FDE7F8D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A517-751B-2549-B317-A00D57468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 account</a:t>
            </a:r>
            <a:br>
              <a:rPr lang="en-US" dirty="0"/>
            </a:br>
            <a:r>
              <a:rPr lang="en-US" dirty="0">
                <a:hlinkClick r:id="rId2"/>
              </a:rPr>
              <a:t>https://aws.amazon.com/console/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Request for EC2 P instances limit increase</a:t>
            </a:r>
            <a:br>
              <a:rPr lang="en-US" dirty="0"/>
            </a:br>
            <a:r>
              <a:rPr lang="en-US" u="sng" dirty="0">
                <a:hlinkClick r:id="rId3"/>
              </a:rPr>
              <a:t>http://aws.amazon.com/contact-us/ec2-request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8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EA71-90C3-2344-8090-78871C3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Unix/Linux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211C-99CA-B542-BB7D-46D9FCCC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online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https://www.unixtutorial.org/basic-unix-commands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https://www.guru99.com/must-know-linux-commands.html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http://mally.stanford.edu/~sr/computing/basic-unix.html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1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EA71-90C3-2344-8090-78871C3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Unix/Linux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211C-99CA-B542-BB7D-46D9FCCC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 (or vim) text editor</a:t>
            </a:r>
          </a:p>
          <a:p>
            <a:pPr lvl="1"/>
            <a:r>
              <a:rPr lang="en-US" dirty="0"/>
              <a:t>vi filename: open a file, if it doesn’t exist, create a new file</a:t>
            </a:r>
          </a:p>
          <a:p>
            <a:pPr lvl="1"/>
            <a:r>
              <a:rPr lang="en-US" dirty="0"/>
              <a:t>Inside the editor:</a:t>
            </a:r>
          </a:p>
          <a:p>
            <a:pPr lvl="2"/>
            <a:r>
              <a:rPr lang="en-US" dirty="0" err="1"/>
              <a:t>i</a:t>
            </a:r>
            <a:r>
              <a:rPr lang="en-US" dirty="0"/>
              <a:t>: insert mode</a:t>
            </a:r>
          </a:p>
          <a:p>
            <a:pPr lvl="2"/>
            <a:r>
              <a:rPr lang="en-US" dirty="0"/>
              <a:t>ESC, then :w ENTER: save file</a:t>
            </a:r>
          </a:p>
          <a:p>
            <a:pPr lvl="2"/>
            <a:r>
              <a:rPr lang="en-US" dirty="0"/>
              <a:t>ESC, then :</a:t>
            </a:r>
            <a:r>
              <a:rPr lang="en-US" dirty="0" err="1"/>
              <a:t>wq</a:t>
            </a:r>
            <a:r>
              <a:rPr lang="en-US" dirty="0"/>
              <a:t>  ENTER: save and quit vi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6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EA71-90C3-2344-8090-78871C3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Unix/Linux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211C-99CA-B542-BB7D-46D9FCCC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 [-l] filename: word count of file, option -l shows number of lines</a:t>
            </a:r>
          </a:p>
          <a:p>
            <a:r>
              <a:rPr lang="en-US" dirty="0"/>
              <a:t>head [-n] filename: show first n lines</a:t>
            </a:r>
          </a:p>
          <a:p>
            <a:r>
              <a:rPr lang="en-US" dirty="0"/>
              <a:t>tail [-n] filename: show last n lines</a:t>
            </a:r>
          </a:p>
          <a:p>
            <a:r>
              <a:rPr lang="en-US" dirty="0"/>
              <a:t>cat filename: print full file</a:t>
            </a:r>
          </a:p>
          <a:p>
            <a:r>
              <a:rPr lang="en-US" dirty="0"/>
              <a:t>grep [options] pattern [filename/</a:t>
            </a:r>
            <a:r>
              <a:rPr lang="en-US" dirty="0" err="1"/>
              <a:t>dir</a:t>
            </a:r>
            <a:r>
              <a:rPr lang="en-US" dirty="0"/>
              <a:t>]: print lines matching a pattern</a:t>
            </a:r>
          </a:p>
        </p:txBody>
      </p:sp>
    </p:spTree>
    <p:extLst>
      <p:ext uri="{BB962C8B-B14F-4D97-AF65-F5344CB8AC3E}">
        <p14:creationId xmlns:p14="http://schemas.microsoft.com/office/powerpoint/2010/main" val="159466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E877-F9C0-CC42-8EB9-40115F58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Unix/Linux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865C-28AA-8F41-9302-3B60F5F3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/>
          <a:lstStyle/>
          <a:p>
            <a:r>
              <a:rPr lang="en-US" dirty="0"/>
              <a:t>Standard input, standard output and standard error</a:t>
            </a:r>
          </a:p>
          <a:p>
            <a:pPr lvl="1"/>
            <a:r>
              <a:rPr lang="en-US" dirty="0"/>
              <a:t>Check: </a:t>
            </a:r>
            <a:r>
              <a:rPr lang="en-US" dirty="0">
                <a:hlinkClick r:id="rId2"/>
              </a:rPr>
              <a:t>http://www.learnlinux.org.za/courses/build/shell-scripting/ch01s04.html</a:t>
            </a:r>
            <a:endParaRPr lang="en-US" dirty="0"/>
          </a:p>
          <a:p>
            <a:pPr lvl="1"/>
            <a:r>
              <a:rPr lang="en-US" dirty="0"/>
              <a:t>Basics:</a:t>
            </a:r>
          </a:p>
          <a:p>
            <a:pPr lvl="2"/>
            <a:r>
              <a:rPr lang="en-US" dirty="0"/>
              <a:t>&gt;   : </a:t>
            </a:r>
            <a:r>
              <a:rPr lang="en-US" dirty="0" err="1"/>
              <a:t>stdout</a:t>
            </a:r>
            <a:r>
              <a:rPr lang="en-US" dirty="0"/>
              <a:t> (write)</a:t>
            </a:r>
          </a:p>
          <a:p>
            <a:pPr lvl="2"/>
            <a:r>
              <a:rPr lang="en-US" dirty="0"/>
              <a:t>&gt;&gt; : </a:t>
            </a:r>
            <a:r>
              <a:rPr lang="en-US" dirty="0" err="1"/>
              <a:t>stdout</a:t>
            </a:r>
            <a:r>
              <a:rPr lang="en-US" dirty="0"/>
              <a:t> (append)</a:t>
            </a:r>
          </a:p>
          <a:p>
            <a:pPr lvl="2"/>
            <a:r>
              <a:rPr lang="en-US" dirty="0"/>
              <a:t>&lt;   : stdin</a:t>
            </a:r>
          </a:p>
          <a:p>
            <a:pPr lvl="2"/>
            <a:r>
              <a:rPr lang="en-US" dirty="0"/>
              <a:t>Example: ls -al &gt; </a:t>
            </a:r>
            <a:r>
              <a:rPr lang="en-US" dirty="0" err="1"/>
              <a:t>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1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18AC-1907-1C44-AD2C-5D515471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B8957-CA13-8B4C-8951-77048588E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536" y="783125"/>
            <a:ext cx="8749059" cy="5452204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22863E-6435-B448-88B4-26B1409BEE62}"/>
              </a:ext>
            </a:extLst>
          </p:cNvPr>
          <p:cNvSpPr/>
          <p:nvPr/>
        </p:nvSpPr>
        <p:spPr>
          <a:xfrm>
            <a:off x="2217906" y="4610911"/>
            <a:ext cx="2198451" cy="17509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015B-8054-2048-A70B-75DF7F34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21BF-6426-E645-8576-2FBACD701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20AB-966E-FB40-B6DD-F93BECD2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356566"/>
            <a:ext cx="11353800" cy="52894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C78BF28-60AE-5A4E-8ABA-3C8024EE0BAC}"/>
              </a:ext>
            </a:extLst>
          </p:cNvPr>
          <p:cNvSpPr/>
          <p:nvPr/>
        </p:nvSpPr>
        <p:spPr>
          <a:xfrm>
            <a:off x="1828800" y="4001294"/>
            <a:ext cx="9260732" cy="1446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DD5C-63C0-9F45-B2AF-D7217681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BF3F7-4C04-C84B-BD3F-E50C4744E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02" y="1227049"/>
            <a:ext cx="11353800" cy="563095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4525ACF-D7A0-6D49-9427-7A2E33FB77C4}"/>
              </a:ext>
            </a:extLst>
          </p:cNvPr>
          <p:cNvSpPr/>
          <p:nvPr/>
        </p:nvSpPr>
        <p:spPr>
          <a:xfrm>
            <a:off x="244002" y="4416356"/>
            <a:ext cx="3335777" cy="4474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4D94-FAC5-3C4E-82E7-098CE806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F5F689-5806-1441-A3B4-3C3552529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11" y="1339242"/>
            <a:ext cx="10703332" cy="5332006"/>
          </a:xfrm>
        </p:spPr>
      </p:pic>
    </p:spTree>
    <p:extLst>
      <p:ext uri="{BB962C8B-B14F-4D97-AF65-F5344CB8AC3E}">
        <p14:creationId xmlns:p14="http://schemas.microsoft.com/office/powerpoint/2010/main" val="22864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035F-9979-9543-B911-6B9C5ACF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D58BE-84DB-2741-8281-C7B5EE870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75" y="1280875"/>
            <a:ext cx="10934727" cy="5431209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6F59D29-247A-4644-A427-8DF2308D54F1}"/>
              </a:ext>
            </a:extLst>
          </p:cNvPr>
          <p:cNvSpPr/>
          <p:nvPr/>
        </p:nvSpPr>
        <p:spPr>
          <a:xfrm>
            <a:off x="4182893" y="3151760"/>
            <a:ext cx="1031133" cy="408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8ABD-92AC-EB47-84C7-FE6666AA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AWS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85D81-43FA-1047-9BFB-578A26136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81" y="1329678"/>
            <a:ext cx="10762786" cy="5365589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048A76B-C9FF-2741-9C37-73E832729091}"/>
              </a:ext>
            </a:extLst>
          </p:cNvPr>
          <p:cNvSpPr/>
          <p:nvPr/>
        </p:nvSpPr>
        <p:spPr>
          <a:xfrm>
            <a:off x="10430359" y="6286704"/>
            <a:ext cx="923441" cy="4085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EB75-D64F-294B-84DC-A758DB1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90C096-2F86-EB4E-8AB4-EA403C918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" y="1238035"/>
            <a:ext cx="11182077" cy="5619965"/>
          </a:xfrm>
        </p:spPr>
      </p:pic>
    </p:spTree>
    <p:extLst>
      <p:ext uri="{BB962C8B-B14F-4D97-AF65-F5344CB8AC3E}">
        <p14:creationId xmlns:p14="http://schemas.microsoft.com/office/powerpoint/2010/main" val="305119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740</Words>
  <Application>Microsoft Macintosh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Discussion 8: Introduction to AWS and Linux Commands</vt:lpstr>
      <vt:lpstr>AWS</vt:lpstr>
      <vt:lpstr>AWS</vt:lpstr>
      <vt:lpstr>AWS</vt:lpstr>
      <vt:lpstr>AWS</vt:lpstr>
      <vt:lpstr>AWS</vt:lpstr>
      <vt:lpstr>AWS</vt:lpstr>
      <vt:lpstr>AWS</vt:lpstr>
      <vt:lpstr>AWS</vt:lpstr>
      <vt:lpstr>AWS</vt:lpstr>
      <vt:lpstr>AWS</vt:lpstr>
      <vt:lpstr>AWS</vt:lpstr>
      <vt:lpstr>SSH and SCP</vt:lpstr>
      <vt:lpstr>Cyberduck (cloud storage browser)</vt:lpstr>
      <vt:lpstr>Setting up Environment</vt:lpstr>
      <vt:lpstr>View and Set Tensorflow with GPU</vt:lpstr>
      <vt:lpstr>Viewing Files and Directories</vt:lpstr>
      <vt:lpstr>Move, Copy and Delete</vt:lpstr>
      <vt:lpstr>tmux sessions</vt:lpstr>
      <vt:lpstr>More on Unix/Linux Commands</vt:lpstr>
      <vt:lpstr>More on Unix/Linux Commands</vt:lpstr>
      <vt:lpstr>More on Unix/Linux Commands</vt:lpstr>
      <vt:lpstr>More on Unix/Linux Commands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8: Introduction to AWS and Linux Commands</dc:title>
  <dc:creator>Microsoft Office User</dc:creator>
  <cp:lastModifiedBy>Microsoft Office User</cp:lastModifiedBy>
  <cp:revision>17</cp:revision>
  <dcterms:created xsi:type="dcterms:W3CDTF">2020-03-04T20:41:01Z</dcterms:created>
  <dcterms:modified xsi:type="dcterms:W3CDTF">2020-03-05T22:43:11Z</dcterms:modified>
</cp:coreProperties>
</file>