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9" r:id="rId6"/>
    <p:sldId id="277" r:id="rId7"/>
    <p:sldId id="293" r:id="rId8"/>
    <p:sldId id="306" r:id="rId9"/>
    <p:sldId id="294" r:id="rId10"/>
    <p:sldId id="297" r:id="rId11"/>
    <p:sldId id="307" r:id="rId12"/>
    <p:sldId id="299" r:id="rId13"/>
    <p:sldId id="298" r:id="rId14"/>
    <p:sldId id="276" r:id="rId15"/>
    <p:sldId id="290" r:id="rId16"/>
    <p:sldId id="301" r:id="rId17"/>
    <p:sldId id="302" r:id="rId18"/>
    <p:sldId id="303" r:id="rId19"/>
    <p:sldId id="304" r:id="rId20"/>
    <p:sldId id="305" r:id="rId21"/>
    <p:sldId id="300" r:id="rId22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8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104" d="100"/>
          <a:sy n="104" d="100"/>
        </p:scale>
        <p:origin x="538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64EF8F-93C5-4541-926C-80DCEAB0E965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2022/9/20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F2E267B-0C99-4BE6-95D3-5B4EB5375E46}" type="datetime1">
              <a:rPr lang="zh-TW" altLang="en-US" noProof="0" smtClean="0"/>
              <a:t>2022/9/20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97DC217-DF71-1A49-B3EA-559F1F43B0F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7744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8403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橢圓​​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手繪多邊形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手繪多邊形​​(F)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手繪多邊形​​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2" name="手繪多邊形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手繪多邊形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時間表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3E2FD9-212C-4634-B9BE-2B64514F2F1C}" type="datetime1">
              <a:rPr lang="zh-TW" altLang="en-US" noProof="0" smtClean="0"/>
              <a:t>2022/9/20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手繪多邊形​​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手繪多邊形​​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6B557A9-0E5D-4096-B4AD-E75F2E23F2DD}" type="datetime1">
              <a:rPr lang="zh-TW" altLang="en-US" noProof="0" smtClean="0"/>
              <a:t>2022/9/20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手繪多邊形​​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手繪多邊形​​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179ADB2-D8DE-499A-9C24-143BE3DCBD4B}" type="datetime1">
              <a:rPr lang="zh-TW" altLang="en-US" noProof="0" smtClean="0"/>
              <a:t>2022/9/20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最後一張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手繪多邊形​​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2" name="手繪多邊形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手繪多邊形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手繪多邊形​​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手繪多邊形​​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71E5EC9-0AE7-4DA6-91A2-BEB118ECAB88}" type="datetime1">
              <a:rPr lang="zh-TW" altLang="en-US" noProof="0" smtClean="0"/>
              <a:t>2022/9/20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頭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手繪多邊形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手繪多邊形​​(F)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手繪多邊形​​(F)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D008D3D-DF24-4E70-8D79-942759761C05}" type="datetime1">
              <a:rPr lang="zh-TW" altLang="en-US" noProof="0" smtClean="0"/>
              <a:t>2022/9/20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手繪多邊形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手繪多邊形​​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7" name="手繪多邊形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8" name="手繪多邊形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圖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FB5FF82-8C05-4030-AB2C-90DFCE26C19B}" type="datetime1">
              <a:rPr lang="zh-TW" altLang="en-US" noProof="0" smtClean="0"/>
              <a:t>2022/9/20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圖表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手繪多邊形​​(F)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手繪多邊形​​(F)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D97CEFB-BE58-4E85-9425-C51300490EF7}" type="datetime1">
              <a:rPr lang="zh-TW" altLang="en-US" noProof="0" smtClean="0"/>
              <a:t>2022/9/20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TW" altLang="en-US" noProof="0"/>
              <a:t>“</a:t>
            </a: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9" name="文字版面配置區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TW" altLang="en-US" noProof="0"/>
              <a:t>”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F68810-067D-4444-BD62-8A5F6BA385C9}" type="datetime1">
              <a:rPr lang="zh-TW" altLang="en-US" noProof="0" smtClean="0"/>
              <a:t>2022/9/20</a:t>
            </a:fld>
            <a:endParaRPr lang="zh-TW" altLang="en-US" noProof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1" name="標題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圖片版面配置區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文字版面配置區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1" name="文字版面配置區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7" name="圖片版面配置區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2" name="文字版面配置區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3" name="文字版面配置區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8" name="圖片版面配置區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4" name="文字版面配置區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5" name="文字版面配置區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9" name="圖片版面配置區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6" name="文字版面配置區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7" name="文字版面配置區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48C0665-835A-4CF9-BF7B-6D8A73E19DEE}" type="datetime1">
              <a:rPr lang="zh-TW" altLang="en-US" noProof="0" smtClean="0"/>
              <a:t>2022/9/20</a:t>
            </a:fld>
            <a:endParaRPr lang="zh-TW" altLang="en-US" noProof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9" name="手繪多邊形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手繪多邊形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5" name="手繪多邊形​​(F)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6" name="橢圓​​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手繪多邊形​​(F)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手繪多邊形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手繪多邊形​​(F)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整個團隊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標題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圖片版面配置區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1" name="文字版面配置區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32" name="文字版面配置區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3" name="圖片版面配置區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4" name="文字版面配置區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35" name="文字版面配置區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6" name="圖片版面配置區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7" name="文字版面配置區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38" name="文字版面配置區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9" name="圖片版面配置區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0" name="文字版面配置區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1" name="文字版面配置區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2" name="圖片版面配置區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3" name="文字版面配置區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4" name="文字版面配置區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5" name="圖片版面配置區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6" name="文字版面配置區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7" name="文字版面配置區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8" name="圖片版面配置區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9" name="文字版面配置區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50" name="文字版面配置區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51" name="圖片版面配置區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2" name="文字版面配置區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53" name="文字版面配置區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18" name="日期版面配置區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75623E1-5DCE-4542-968C-BF94A11D2DD4}" type="datetime1">
              <a:rPr lang="zh-TW" altLang="en-US" noProof="0" smtClean="0"/>
              <a:t>2022/9/20</a:t>
            </a:fld>
            <a:endParaRPr lang="zh-TW" altLang="en-US" noProof="0"/>
          </a:p>
        </p:txBody>
      </p:sp>
      <p:sp>
        <p:nvSpPr>
          <p:cNvPr id="22" name="頁尾版面配置區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CF827C6-B0FB-4CAB-9C5C-422F7C1B12BD}" type="datetime1">
              <a:rPr lang="zh-TW" altLang="en-US" noProof="0" smtClean="0"/>
              <a:t>2022/9/20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/>
          <a:lstStyle/>
          <a:p>
            <a:pPr rtl="0"/>
            <a:r>
              <a:rPr lang="en-US" altLang="zh-TW" dirty="0"/>
              <a:t>Practice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/>
          <a:lstStyle/>
          <a:p>
            <a:pPr rtl="0"/>
            <a:r>
              <a:rPr lang="zh-TW" altLang="en-US" dirty="0"/>
              <a:t>視窗程式設計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離開程式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4327533" cy="3606956"/>
          </a:xfrm>
        </p:spPr>
        <p:txBody>
          <a:bodyPr/>
          <a:lstStyle/>
          <a:p>
            <a:r>
              <a:rPr lang="zh-TW" altLang="en-US" dirty="0"/>
              <a:t>選擇離開程式功能時要能正常結束。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10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753451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en-US" altLang="zh-TW" dirty="0"/>
              <a:t>Practice 2 - 2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zh-TW" altLang="en-US" dirty="0"/>
              <a:t>簡易版黑白棋</a:t>
            </a:r>
          </a:p>
        </p:txBody>
      </p:sp>
    </p:spTree>
    <p:extLst>
      <p:ext uri="{BB962C8B-B14F-4D97-AF65-F5344CB8AC3E}">
        <p14:creationId xmlns:p14="http://schemas.microsoft.com/office/powerpoint/2010/main" val="3241991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規則說明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5181549" cy="336681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000" dirty="0"/>
              <a:t>兩位玩家，分別為</a:t>
            </a:r>
            <a:r>
              <a:rPr lang="en-US" altLang="zh-TW" sz="2000" dirty="0"/>
              <a:t>O</a:t>
            </a:r>
            <a:r>
              <a:rPr lang="zh-TW" altLang="en-US" sz="2000" dirty="0"/>
              <a:t>和</a:t>
            </a:r>
            <a:r>
              <a:rPr lang="en-US" altLang="zh-TW" sz="2000" dirty="0"/>
              <a:t>X</a:t>
            </a:r>
            <a:r>
              <a:rPr lang="zh-TW" altLang="en-US" sz="2000" dirty="0"/>
              <a:t>，在</a:t>
            </a:r>
            <a:r>
              <a:rPr lang="en-US" altLang="zh-TW" sz="2000" dirty="0"/>
              <a:t>8*8</a:t>
            </a:r>
            <a:r>
              <a:rPr lang="zh-TW" altLang="en-US" sz="2000" dirty="0"/>
              <a:t>的棋盤上下棋。</a:t>
            </a:r>
            <a:r>
              <a:rPr lang="zh-TW" altLang="en-US" sz="2000" dirty="0">
                <a:solidFill>
                  <a:srgbClr val="FF0000"/>
                </a:solidFill>
              </a:rPr>
              <a:t>一開始棋盤上沒有任何棋子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000" dirty="0"/>
              <a:t>玩家</a:t>
            </a:r>
            <a:r>
              <a:rPr lang="en-US" altLang="zh-TW" sz="2000" dirty="0"/>
              <a:t>O</a:t>
            </a:r>
            <a:r>
              <a:rPr lang="zh-TW" altLang="en-US" sz="2000" dirty="0"/>
              <a:t>先手，玩家</a:t>
            </a:r>
            <a:r>
              <a:rPr lang="en-US" altLang="zh-TW" sz="2000" dirty="0"/>
              <a:t>X</a:t>
            </a:r>
            <a:r>
              <a:rPr lang="zh-TW" altLang="en-US" sz="2000" dirty="0"/>
              <a:t>後手，棋盤上</a:t>
            </a:r>
            <a:r>
              <a:rPr lang="zh-TW" altLang="en-US" sz="2000" dirty="0">
                <a:solidFill>
                  <a:srgbClr val="FF0000"/>
                </a:solidFill>
              </a:rPr>
              <a:t>任何空位都可以下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000" dirty="0"/>
              <a:t>每當棋子落下，如果棋盤上有任何對手的棋子被我方棋子夾住</a:t>
            </a:r>
            <a:r>
              <a:rPr lang="en-US" altLang="zh-TW" sz="2000" dirty="0"/>
              <a:t>(</a:t>
            </a:r>
            <a:r>
              <a:rPr lang="zh-TW" altLang="en-US" sz="2000" dirty="0">
                <a:solidFill>
                  <a:srgbClr val="FF0000"/>
                </a:solidFill>
              </a:rPr>
              <a:t>橫向或縱向</a:t>
            </a:r>
            <a:r>
              <a:rPr lang="en-US" altLang="zh-TW" sz="2000" dirty="0"/>
              <a:t>)</a:t>
            </a:r>
            <a:r>
              <a:rPr lang="zh-TW" altLang="en-US" sz="2000" dirty="0"/>
              <a:t>，將該棋變為我方旗子。</a:t>
            </a:r>
            <a:endParaRPr lang="en-US" altLang="zh-TW" sz="20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000" dirty="0"/>
              <a:t>當棋盤上沒有空位可以下時，遊戲結束，場上棋子較多的玩家獲勝，</a:t>
            </a:r>
            <a:r>
              <a:rPr lang="zh-TW" altLang="en-US" sz="2000" dirty="0">
                <a:solidFill>
                  <a:srgbClr val="FF0000"/>
                </a:solidFill>
              </a:rPr>
              <a:t>不用考慮平手</a:t>
            </a:r>
            <a:r>
              <a:rPr lang="zh-TW" altLang="en-US" sz="2000" dirty="0"/>
              <a:t>。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12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1591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輸出</a:t>
            </a:r>
            <a:r>
              <a:rPr lang="en-US" altLang="zh-TW" dirty="0"/>
              <a:t>/</a:t>
            </a:r>
            <a:r>
              <a:rPr lang="zh-TW" altLang="en-US" dirty="0"/>
              <a:t>輸入格式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5181549" cy="336681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000" dirty="0"/>
              <a:t>標示棋盤座標，橫向</a:t>
            </a:r>
            <a:r>
              <a:rPr lang="en-US" altLang="zh-TW" sz="2000" dirty="0"/>
              <a:t>(A-H)</a:t>
            </a:r>
            <a:r>
              <a:rPr lang="zh-TW" altLang="en-US" sz="2000" dirty="0"/>
              <a:t>，縱向</a:t>
            </a:r>
            <a:r>
              <a:rPr lang="en-US" altLang="zh-TW" sz="2000" dirty="0"/>
              <a:t>(1-8)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000" dirty="0"/>
              <a:t>若該位置為玩家</a:t>
            </a:r>
            <a:r>
              <a:rPr lang="en-US" altLang="zh-TW" sz="2000" dirty="0"/>
              <a:t>O</a:t>
            </a:r>
            <a:r>
              <a:rPr lang="zh-TW" altLang="en-US" sz="2000" dirty="0"/>
              <a:t>的棋子，輸出</a:t>
            </a:r>
            <a:r>
              <a:rPr lang="en-US" altLang="zh-TW" sz="2000" dirty="0">
                <a:solidFill>
                  <a:srgbClr val="FF0000"/>
                </a:solidFill>
              </a:rPr>
              <a:t>O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000" dirty="0"/>
              <a:t>若該位置為玩家</a:t>
            </a:r>
            <a:r>
              <a:rPr lang="en-US" altLang="zh-TW" sz="2000" dirty="0"/>
              <a:t>O</a:t>
            </a:r>
            <a:r>
              <a:rPr lang="zh-TW" altLang="en-US" sz="2000" dirty="0"/>
              <a:t>的棋子，輸出</a:t>
            </a:r>
            <a:r>
              <a:rPr lang="en-US" altLang="zh-TW" sz="2000" dirty="0">
                <a:solidFill>
                  <a:srgbClr val="FF0000"/>
                </a:solidFill>
              </a:rPr>
              <a:t>X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000" dirty="0"/>
              <a:t>若該位置無棋子，輸出</a:t>
            </a:r>
            <a:r>
              <a:rPr lang="en-US" altLang="zh-TW" sz="2000" dirty="0">
                <a:solidFill>
                  <a:srgbClr val="FF0000"/>
                </a:solidFill>
              </a:rPr>
              <a:t>-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000" dirty="0"/>
              <a:t>在新的棋子落下前，用</a:t>
            </a:r>
            <a:r>
              <a:rPr lang="en-US" altLang="zh-TW" sz="2000" dirty="0" err="1"/>
              <a:t>Console.Clear</a:t>
            </a:r>
            <a:r>
              <a:rPr lang="en-US" altLang="zh-TW" sz="2000" dirty="0"/>
              <a:t>()</a:t>
            </a:r>
            <a:r>
              <a:rPr lang="zh-TW" altLang="en-US" sz="2000" dirty="0"/>
              <a:t>，將先前的棋盤清除。</a:t>
            </a:r>
            <a:endParaRPr lang="en-US" altLang="zh-TW" sz="20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13</a:t>
            </a:fld>
            <a:endParaRPr lang="zh-TW" altLang="en-US" noProof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D9335E-90A1-E04A-4249-EC2252161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338" y="181272"/>
            <a:ext cx="2447925" cy="20669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615C776-F747-29B6-6F94-2C69FFB41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338" y="2343358"/>
            <a:ext cx="2371725" cy="20193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04D2159-ADC1-85F6-AD77-4DC971244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6338" y="4500562"/>
            <a:ext cx="23526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76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輸出</a:t>
            </a:r>
            <a:r>
              <a:rPr lang="en-US" altLang="zh-TW" dirty="0"/>
              <a:t>/</a:t>
            </a:r>
            <a:r>
              <a:rPr lang="zh-TW" altLang="en-US" dirty="0"/>
              <a:t>輸入格式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5181549" cy="3366815"/>
          </a:xfrm>
        </p:spPr>
        <p:txBody>
          <a:bodyPr/>
          <a:lstStyle/>
          <a:p>
            <a:r>
              <a:rPr lang="zh-TW" altLang="en-US" sz="2000" dirty="0"/>
              <a:t>需檢查輸入的位置是否已經有棋子。</a:t>
            </a:r>
            <a:endParaRPr lang="en-US" altLang="zh-TW" sz="2000" dirty="0"/>
          </a:p>
          <a:p>
            <a:r>
              <a:rPr lang="zh-TW" altLang="en-US" sz="2000" dirty="0"/>
              <a:t>不會出現超出範圍的測資</a:t>
            </a:r>
            <a:r>
              <a:rPr lang="en-US" altLang="zh-TW" sz="2000" dirty="0"/>
              <a:t>(ex. B9 or J5)</a:t>
            </a:r>
            <a:r>
              <a:rPr lang="zh-TW" altLang="en-US" sz="2000" dirty="0"/>
              <a:t>。</a:t>
            </a:r>
            <a:endParaRPr lang="en-US" altLang="zh-TW" sz="20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14</a:t>
            </a:fld>
            <a:endParaRPr lang="zh-TW" altLang="en-US" noProof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9ABB7C6-9AA5-273E-F2E0-42C6187F4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32" y="3364431"/>
            <a:ext cx="2457450" cy="20478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7D88351-8C6D-42AE-9301-1D0189585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648" y="3378719"/>
            <a:ext cx="2362200" cy="20193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2590198-A561-A75B-DFCB-28B62655B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92980"/>
            <a:ext cx="2819400" cy="239077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C384175D-44A3-326F-9831-35C4A58AB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2255" y="3429000"/>
            <a:ext cx="2466975" cy="2047875"/>
          </a:xfrm>
          <a:prstGeom prst="rect">
            <a:avLst/>
          </a:prstGeom>
        </p:spPr>
      </p:pic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C4C9ABE9-9190-C7A7-F540-42F31D45FE6D}"/>
              </a:ext>
            </a:extLst>
          </p:cNvPr>
          <p:cNvSpPr/>
          <p:nvPr/>
        </p:nvSpPr>
        <p:spPr>
          <a:xfrm>
            <a:off x="2921688" y="4304116"/>
            <a:ext cx="253042" cy="297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DA76770B-8601-3739-D83C-C07365E5E211}"/>
              </a:ext>
            </a:extLst>
          </p:cNvPr>
          <p:cNvSpPr/>
          <p:nvPr/>
        </p:nvSpPr>
        <p:spPr>
          <a:xfrm>
            <a:off x="5712523" y="4304116"/>
            <a:ext cx="253042" cy="297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9F89522E-FBF8-E977-49D5-8324A2B567D2}"/>
              </a:ext>
            </a:extLst>
          </p:cNvPr>
          <p:cNvSpPr/>
          <p:nvPr/>
        </p:nvSpPr>
        <p:spPr>
          <a:xfrm>
            <a:off x="9037306" y="4310264"/>
            <a:ext cx="253042" cy="297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800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規則補充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7924749" cy="3366815"/>
          </a:xfrm>
        </p:spPr>
        <p:txBody>
          <a:bodyPr/>
          <a:lstStyle/>
          <a:p>
            <a:r>
              <a:rPr lang="zh-TW" altLang="en-US" sz="2000" dirty="0"/>
              <a:t>每當棋子落下，如果棋盤上有任何對手的棋子被我方棋子夾住</a:t>
            </a:r>
            <a:r>
              <a:rPr lang="en-US" altLang="zh-TW" sz="2000" dirty="0"/>
              <a:t>(</a:t>
            </a:r>
            <a:r>
              <a:rPr lang="zh-TW" altLang="en-US" sz="2000" dirty="0">
                <a:solidFill>
                  <a:srgbClr val="FF0000"/>
                </a:solidFill>
              </a:rPr>
              <a:t>橫向或縱向</a:t>
            </a:r>
            <a:r>
              <a:rPr lang="en-US" altLang="zh-TW" sz="2000" dirty="0"/>
              <a:t>)</a:t>
            </a:r>
            <a:r>
              <a:rPr lang="zh-TW" altLang="en-US" sz="2000" dirty="0"/>
              <a:t>，將該棋變為我方旗子。</a:t>
            </a:r>
            <a:r>
              <a:rPr lang="zh-TW" altLang="en-US" sz="2000" dirty="0">
                <a:solidFill>
                  <a:srgbClr val="FF0000"/>
                </a:solidFill>
              </a:rPr>
              <a:t>不考慮斜向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15</a:t>
            </a:fld>
            <a:endParaRPr lang="zh-TW" altLang="en-US" noProof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9F274E-D1A8-6C38-C7E7-97E798912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2" y="3942272"/>
            <a:ext cx="2371725" cy="200977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3C9ED9A-5356-7324-CF95-BE1631635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108" y="3923221"/>
            <a:ext cx="2333625" cy="204787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283AD939-4EC9-0BF6-1E85-6FF12FF6D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148" y="3894645"/>
            <a:ext cx="2362200" cy="2105025"/>
          </a:xfrm>
          <a:prstGeom prst="rect">
            <a:avLst/>
          </a:prstGeom>
        </p:spPr>
      </p:pic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D07AC140-1DC8-9731-1B16-1DFE887C9D58}"/>
              </a:ext>
            </a:extLst>
          </p:cNvPr>
          <p:cNvSpPr/>
          <p:nvPr/>
        </p:nvSpPr>
        <p:spPr>
          <a:xfrm>
            <a:off x="3888896" y="4798336"/>
            <a:ext cx="253042" cy="297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C3920D03-BC77-E270-4DA3-9E229ADFB73E}"/>
              </a:ext>
            </a:extLst>
          </p:cNvPr>
          <p:cNvSpPr/>
          <p:nvPr/>
        </p:nvSpPr>
        <p:spPr>
          <a:xfrm>
            <a:off x="7138936" y="4798335"/>
            <a:ext cx="253042" cy="297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802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規則補充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8580356" cy="3366815"/>
          </a:xfrm>
        </p:spPr>
        <p:txBody>
          <a:bodyPr/>
          <a:lstStyle/>
          <a:p>
            <a:r>
              <a:rPr lang="zh-TW" altLang="en-US" sz="2000" dirty="0"/>
              <a:t>如果對手棋子被</a:t>
            </a:r>
            <a:r>
              <a:rPr lang="zh-TW" altLang="en-US" sz="2000" dirty="0">
                <a:solidFill>
                  <a:srgbClr val="FF0000"/>
                </a:solidFill>
              </a:rPr>
              <a:t>隔空</a:t>
            </a:r>
            <a:r>
              <a:rPr lang="zh-TW" altLang="en-US" sz="2000" dirty="0"/>
              <a:t>夾住，則將中間被夾住的棋子變成自己的棋子，被夾住的空格維持不變。</a:t>
            </a:r>
            <a:endParaRPr lang="en-US" altLang="zh-TW" sz="20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16</a:t>
            </a:fld>
            <a:endParaRPr lang="zh-TW" altLang="en-US" noProof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BAB4E29-8492-4ED1-3275-97C33E2BD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61" y="3485072"/>
            <a:ext cx="2381250" cy="20478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F2E8414-7623-234C-C0A6-C3D77402E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348" y="3489834"/>
            <a:ext cx="2409825" cy="20383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3DAD17E-208F-8009-4041-D68959AC8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812" y="3475546"/>
            <a:ext cx="2381250" cy="2066925"/>
          </a:xfrm>
          <a:prstGeom prst="rect">
            <a:avLst/>
          </a:prstGeom>
        </p:spPr>
      </p:pic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D82AD946-8DFE-C9A8-7E1B-5FFF9FCB9272}"/>
              </a:ext>
            </a:extLst>
          </p:cNvPr>
          <p:cNvSpPr/>
          <p:nvPr/>
        </p:nvSpPr>
        <p:spPr>
          <a:xfrm>
            <a:off x="3507869" y="4360187"/>
            <a:ext cx="253042" cy="297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7D7408A2-6DEB-5227-11D2-CB584A7FFE9F}"/>
              </a:ext>
            </a:extLst>
          </p:cNvPr>
          <p:cNvSpPr/>
          <p:nvPr/>
        </p:nvSpPr>
        <p:spPr>
          <a:xfrm>
            <a:off x="7121347" y="4360187"/>
            <a:ext cx="253042" cy="297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017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8580356" cy="3366815"/>
          </a:xfrm>
        </p:spPr>
        <p:txBody>
          <a:bodyPr/>
          <a:lstStyle/>
          <a:p>
            <a:r>
              <a:rPr lang="zh-TW" altLang="en-US" sz="2000" dirty="0"/>
              <a:t>每當棋子落下時，只要考慮該棋子的縱向和橫向有沒有其他我方棋子，有的話就把中間的敵方棋子變成我方棋子。</a:t>
            </a:r>
            <a:endParaRPr lang="en-US" altLang="zh-TW" sz="20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17</a:t>
            </a:fld>
            <a:endParaRPr lang="zh-TW" altLang="en-US" noProof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BAB4E29-8492-4ED1-3275-97C33E2BD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61" y="3485072"/>
            <a:ext cx="2381250" cy="20478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F2E8414-7623-234C-C0A6-C3D77402E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348" y="3489834"/>
            <a:ext cx="2409825" cy="20383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3DAD17E-208F-8009-4041-D68959AC8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812" y="3475546"/>
            <a:ext cx="2381250" cy="2066925"/>
          </a:xfrm>
          <a:prstGeom prst="rect">
            <a:avLst/>
          </a:prstGeom>
        </p:spPr>
      </p:pic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D82AD946-8DFE-C9A8-7E1B-5FFF9FCB9272}"/>
              </a:ext>
            </a:extLst>
          </p:cNvPr>
          <p:cNvSpPr/>
          <p:nvPr/>
        </p:nvSpPr>
        <p:spPr>
          <a:xfrm>
            <a:off x="3507869" y="4360187"/>
            <a:ext cx="253042" cy="297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7D7408A2-6DEB-5227-11D2-CB584A7FFE9F}"/>
              </a:ext>
            </a:extLst>
          </p:cNvPr>
          <p:cNvSpPr/>
          <p:nvPr/>
        </p:nvSpPr>
        <p:spPr>
          <a:xfrm>
            <a:off x="7121347" y="4360187"/>
            <a:ext cx="253042" cy="297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CF3BA1F-2F73-0327-13E0-5CF04F600111}"/>
              </a:ext>
            </a:extLst>
          </p:cNvPr>
          <p:cNvCxnSpPr/>
          <p:nvPr/>
        </p:nvCxnSpPr>
        <p:spPr>
          <a:xfrm>
            <a:off x="1992702" y="3691639"/>
            <a:ext cx="0" cy="1337095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EB2B6F5-A439-BE06-047C-3E020B11DC30}"/>
              </a:ext>
            </a:extLst>
          </p:cNvPr>
          <p:cNvCxnSpPr/>
          <p:nvPr/>
        </p:nvCxnSpPr>
        <p:spPr>
          <a:xfrm flipH="1">
            <a:off x="733245" y="4338155"/>
            <a:ext cx="125945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383618D9-F302-B095-D87B-27D4F31716E8}"/>
              </a:ext>
            </a:extLst>
          </p:cNvPr>
          <p:cNvCxnSpPr/>
          <p:nvPr/>
        </p:nvCxnSpPr>
        <p:spPr>
          <a:xfrm>
            <a:off x="5630174" y="3691639"/>
            <a:ext cx="0" cy="1337095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BE6A333A-2CEE-7E1B-5C5F-18337186C6BA}"/>
              </a:ext>
            </a:extLst>
          </p:cNvPr>
          <p:cNvCxnSpPr/>
          <p:nvPr/>
        </p:nvCxnSpPr>
        <p:spPr>
          <a:xfrm flipH="1">
            <a:off x="4370717" y="4473302"/>
            <a:ext cx="125945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515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遊戲結束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4928507" cy="3366815"/>
          </a:xfrm>
        </p:spPr>
        <p:txBody>
          <a:bodyPr/>
          <a:lstStyle/>
          <a:p>
            <a:r>
              <a:rPr lang="zh-TW" altLang="en-US" sz="2000" dirty="0"/>
              <a:t>當棋盤上沒有空位可以下時，遊戲結束，場上棋子較多的玩家獲勝，</a:t>
            </a:r>
            <a:r>
              <a:rPr lang="zh-TW" altLang="en-US" sz="2000" dirty="0">
                <a:solidFill>
                  <a:srgbClr val="FF0000"/>
                </a:solidFill>
              </a:rPr>
              <a:t>不用考慮平手</a:t>
            </a:r>
            <a:r>
              <a:rPr lang="zh-TW" altLang="en-US" sz="2000" dirty="0"/>
              <a:t>。</a:t>
            </a:r>
          </a:p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18</a:t>
            </a:fld>
            <a:endParaRPr lang="zh-TW" altLang="en-US" noProof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BF013F2-83EB-C464-736A-FF1A6FB80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6" y="3656836"/>
            <a:ext cx="2362200" cy="203835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BFAE187-1054-A54F-DEE2-BB5D2B239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795" y="3675886"/>
            <a:ext cx="1733550" cy="2000250"/>
          </a:xfrm>
          <a:prstGeom prst="rect">
            <a:avLst/>
          </a:prstGeom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F8D636C4-3CFC-BBD2-FE24-155236F3DEE3}"/>
              </a:ext>
            </a:extLst>
          </p:cNvPr>
          <p:cNvSpPr/>
          <p:nvPr/>
        </p:nvSpPr>
        <p:spPr>
          <a:xfrm>
            <a:off x="4135749" y="4527190"/>
            <a:ext cx="253042" cy="297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77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en-US" altLang="zh-TW" dirty="0"/>
              <a:t>Practice 2- 1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zh-TW" altLang="en-US" dirty="0"/>
              <a:t>課表助手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課表助手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6"/>
            <a:ext cx="9046028" cy="458174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新增課程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刪除課程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列印課表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計算學分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離開程式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3</a:t>
            </a:fld>
            <a:endParaRPr lang="zh-TW" altLang="en-US" noProof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DEA3CA7-CF0B-CC17-9131-B03706041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044"/>
          <a:stretch/>
        </p:blipFill>
        <p:spPr>
          <a:xfrm>
            <a:off x="4903298" y="1873127"/>
            <a:ext cx="6474944" cy="311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0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新增課程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17466"/>
            <a:ext cx="5897541" cy="4338883"/>
          </a:xfrm>
        </p:spPr>
        <p:txBody>
          <a:bodyPr/>
          <a:lstStyle/>
          <a:p>
            <a:r>
              <a:rPr lang="zh-TW" altLang="en-US" sz="2400" dirty="0"/>
              <a:t>新增指定輸入的課堂到課表裡，新增時需檢查課程是否重複或者撞課。</a:t>
            </a:r>
            <a:endParaRPr lang="en-US" altLang="zh-TW" sz="2400" dirty="0"/>
          </a:p>
          <a:p>
            <a:r>
              <a:rPr lang="zh-TW" altLang="en-US" sz="2400" dirty="0"/>
              <a:t>輸入的格式為</a:t>
            </a:r>
            <a:r>
              <a:rPr lang="en-US" altLang="zh-TW" sz="2400" dirty="0"/>
              <a:t>:</a:t>
            </a:r>
          </a:p>
          <a:p>
            <a:pPr algn="ctr"/>
            <a:r>
              <a:rPr lang="zh-TW" altLang="en-US" sz="2400" b="1" dirty="0">
                <a:solidFill>
                  <a:srgbClr val="FF0000"/>
                </a:solidFill>
              </a:rPr>
              <a:t>課程代號 星期 開始節 結束節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課程代號格式為</a:t>
            </a:r>
            <a:r>
              <a:rPr lang="en-US" altLang="zh-TW" sz="2400" dirty="0"/>
              <a:t>:OO-OO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星期</a:t>
            </a:r>
            <a:r>
              <a:rPr lang="en-US" altLang="zh-TW" sz="2400" dirty="0"/>
              <a:t>: 1-7 (</a:t>
            </a:r>
            <a:r>
              <a:rPr lang="zh-TW" altLang="en-US" sz="2400" dirty="0"/>
              <a:t>表示</a:t>
            </a:r>
            <a:r>
              <a:rPr lang="en-US" altLang="zh-TW" sz="2400" dirty="0"/>
              <a:t>Mon-Sun)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開始節</a:t>
            </a:r>
            <a:r>
              <a:rPr lang="en-US" altLang="zh-TW" sz="2400" dirty="0"/>
              <a:t>&amp;</a:t>
            </a:r>
            <a:r>
              <a:rPr lang="zh-TW" altLang="en-US" sz="2400" dirty="0"/>
              <a:t>結束節</a:t>
            </a:r>
            <a:r>
              <a:rPr lang="en-US" altLang="zh-TW" sz="2400" dirty="0"/>
              <a:t>: 1-8</a:t>
            </a:r>
            <a:r>
              <a:rPr lang="zh-TW" altLang="en-US" sz="2400" dirty="0"/>
              <a:t> </a:t>
            </a:r>
            <a:r>
              <a:rPr lang="en-US" altLang="zh-TW" sz="2400" dirty="0"/>
              <a:t>(</a:t>
            </a:r>
            <a:r>
              <a:rPr lang="zh-TW" altLang="en-US" sz="2400" dirty="0"/>
              <a:t>開始節</a:t>
            </a:r>
            <a:r>
              <a:rPr lang="en-US" altLang="zh-TW" sz="2400" dirty="0"/>
              <a:t>&lt;=</a:t>
            </a:r>
            <a:r>
              <a:rPr lang="zh-TW" altLang="en-US" sz="2400" dirty="0"/>
              <a:t>結束節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Ex. F7-10 5 1 3</a:t>
            </a:r>
          </a:p>
          <a:p>
            <a:r>
              <a:rPr lang="zh-TW" altLang="en-US" sz="2400" dirty="0"/>
              <a:t>表示將</a:t>
            </a:r>
            <a:r>
              <a:rPr lang="en-US" altLang="zh-TW" sz="2400" dirty="0"/>
              <a:t>F7-10</a:t>
            </a:r>
            <a:r>
              <a:rPr lang="zh-TW" altLang="en-US" sz="2400" dirty="0"/>
              <a:t>加到星期五的</a:t>
            </a:r>
            <a:r>
              <a:rPr lang="en-US" altLang="zh-TW" sz="2400" dirty="0"/>
              <a:t>1-3</a:t>
            </a:r>
            <a:r>
              <a:rPr lang="zh-TW" altLang="en-US" sz="2400" dirty="0"/>
              <a:t>節</a:t>
            </a:r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4</a:t>
            </a:fld>
            <a:endParaRPr lang="zh-TW" altLang="en-US" noProof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1F145F4-4E44-114D-531F-F76B04EF6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033" y="2064495"/>
            <a:ext cx="4740907" cy="28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5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新增課程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826" y="1913949"/>
            <a:ext cx="5897541" cy="470400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成功新增課程後，輸出</a:t>
            </a:r>
            <a:r>
              <a:rPr lang="zh-TW" altLang="en-US" sz="2400" dirty="0">
                <a:solidFill>
                  <a:srgbClr val="FF0000"/>
                </a:solidFill>
              </a:rPr>
              <a:t>成功加入課程</a:t>
            </a:r>
            <a:r>
              <a:rPr lang="en-US" altLang="zh-TW" sz="2400" dirty="0">
                <a:solidFill>
                  <a:srgbClr val="FF0000"/>
                </a:solidFill>
              </a:rPr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若欲新增的課程已經在課表裡，輸出</a:t>
            </a:r>
            <a:r>
              <a:rPr lang="zh-TW" altLang="en-US" sz="2400" dirty="0">
                <a:solidFill>
                  <a:srgbClr val="FF0000"/>
                </a:solidFill>
              </a:rPr>
              <a:t>課程重複</a:t>
            </a:r>
            <a:r>
              <a:rPr lang="en-US" altLang="zh-TW" sz="2400" dirty="0">
                <a:solidFill>
                  <a:srgbClr val="FF0000"/>
                </a:solidFill>
              </a:rPr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若欲新增的課程和課表裡的課衝堂，輸出</a:t>
            </a:r>
            <a:r>
              <a:rPr lang="zh-TW" altLang="en-US" sz="2400" dirty="0">
                <a:solidFill>
                  <a:srgbClr val="FF0000"/>
                </a:solidFill>
              </a:rPr>
              <a:t>課程衝堂</a:t>
            </a:r>
            <a:r>
              <a:rPr lang="en-US" altLang="zh-TW" sz="2400" dirty="0">
                <a:solidFill>
                  <a:srgbClr val="FF0000"/>
                </a:solidFill>
              </a:rPr>
              <a:t>!</a:t>
            </a:r>
          </a:p>
          <a:p>
            <a:endParaRPr lang="en-US" altLang="zh-TW" sz="2400" dirty="0"/>
          </a:p>
          <a:p>
            <a:r>
              <a:rPr lang="zh-TW" altLang="en-US" sz="2400" dirty="0"/>
              <a:t>如果同時發生課程重複與課程衝堂，輸出</a:t>
            </a:r>
            <a:r>
              <a:rPr lang="zh-TW" altLang="en-US" sz="2400" dirty="0">
                <a:solidFill>
                  <a:srgbClr val="FF0000"/>
                </a:solidFill>
              </a:rPr>
              <a:t>課程重複</a:t>
            </a:r>
            <a:r>
              <a:rPr lang="en-US" altLang="zh-TW" sz="2400" dirty="0">
                <a:solidFill>
                  <a:srgbClr val="FF0000"/>
                </a:solidFill>
              </a:rPr>
              <a:t>!</a:t>
            </a:r>
            <a:r>
              <a:rPr lang="zh-TW" altLang="en-US" sz="2400" dirty="0"/>
              <a:t>或</a:t>
            </a:r>
            <a:r>
              <a:rPr lang="zh-TW" altLang="en-US" sz="2400" dirty="0">
                <a:solidFill>
                  <a:srgbClr val="FF0000"/>
                </a:solidFill>
              </a:rPr>
              <a:t>課程衝堂</a:t>
            </a:r>
            <a:r>
              <a:rPr lang="en-US" altLang="zh-TW" sz="2400" dirty="0">
                <a:solidFill>
                  <a:srgbClr val="FF0000"/>
                </a:solidFill>
              </a:rPr>
              <a:t>!</a:t>
            </a:r>
            <a:r>
              <a:rPr lang="zh-TW" altLang="en-US" sz="2400" dirty="0"/>
              <a:t>任意一個即可。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除了課程重複和課程衝堂，不用考慮其他非法測資，</a:t>
            </a:r>
            <a:r>
              <a:rPr lang="en-US" altLang="zh-TW" sz="2400" dirty="0"/>
              <a:t>(ex. 123-456 8 10 1)</a:t>
            </a:r>
            <a:r>
              <a:rPr lang="zh-TW" altLang="en-US" sz="2400" dirty="0"/>
              <a:t>不會出現在測資裡。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5</a:t>
            </a:fld>
            <a:endParaRPr lang="zh-TW" altLang="en-US" noProof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1F145F4-4E44-114D-531F-F76B04EF6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033" y="2081245"/>
            <a:ext cx="4740907" cy="2858361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12238341-4A9B-1C46-051F-ADE1065E1838}"/>
              </a:ext>
            </a:extLst>
          </p:cNvPr>
          <p:cNvSpPr/>
          <p:nvPr/>
        </p:nvSpPr>
        <p:spPr>
          <a:xfrm>
            <a:off x="7065033" y="2753818"/>
            <a:ext cx="1143302" cy="210011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E598BCF4-5D7E-9B59-E933-5EEA5334F9CC}"/>
              </a:ext>
            </a:extLst>
          </p:cNvPr>
          <p:cNvSpPr/>
          <p:nvPr/>
        </p:nvSpPr>
        <p:spPr>
          <a:xfrm>
            <a:off x="7065033" y="3733331"/>
            <a:ext cx="824325" cy="210011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48EA2205-9E0F-FA11-5492-CAD0F3C8D397}"/>
              </a:ext>
            </a:extLst>
          </p:cNvPr>
          <p:cNvSpPr/>
          <p:nvPr/>
        </p:nvSpPr>
        <p:spPr>
          <a:xfrm>
            <a:off x="7065032" y="4712844"/>
            <a:ext cx="824325" cy="210011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37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刪除課程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4327533" cy="360695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輸入課堂代號，刪除課表中的課，需檢查該課是否已存在於課表中。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成功刪除課程後輸出</a:t>
            </a:r>
            <a:r>
              <a:rPr lang="en-US" altLang="zh-TW" sz="2400" dirty="0"/>
              <a:t>:</a:t>
            </a:r>
            <a:r>
              <a:rPr lang="zh-TW" altLang="en-US" sz="2400" dirty="0">
                <a:solidFill>
                  <a:srgbClr val="FF0000"/>
                </a:solidFill>
              </a:rPr>
              <a:t>成功刪除課程</a:t>
            </a:r>
            <a:r>
              <a:rPr lang="en-US" altLang="zh-TW" sz="2400" dirty="0">
                <a:solidFill>
                  <a:srgbClr val="FF0000"/>
                </a:solidFill>
              </a:rPr>
              <a:t>: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&lt;</a:t>
            </a:r>
            <a:r>
              <a:rPr lang="zh-TW" altLang="en-US" sz="2400" dirty="0">
                <a:solidFill>
                  <a:srgbClr val="FF0000"/>
                </a:solidFill>
              </a:rPr>
              <a:t>課程代號</a:t>
            </a:r>
            <a:r>
              <a:rPr lang="en-US" altLang="zh-TW" sz="2400" dirty="0">
                <a:solidFill>
                  <a:srgbClr val="FF0000"/>
                </a:solidFill>
              </a:rPr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若該堂課不在課表中需輸出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zh-TW" altLang="en-US" sz="2400" dirty="0">
                <a:solidFill>
                  <a:srgbClr val="FF0000"/>
                </a:solidFill>
              </a:rPr>
              <a:t>課程 </a:t>
            </a:r>
            <a:r>
              <a:rPr lang="en-US" altLang="zh-TW" sz="2400" dirty="0">
                <a:solidFill>
                  <a:srgbClr val="FF0000"/>
                </a:solidFill>
              </a:rPr>
              <a:t>&lt;</a:t>
            </a:r>
            <a:r>
              <a:rPr lang="zh-TW" altLang="en-US" sz="2400" dirty="0">
                <a:solidFill>
                  <a:srgbClr val="FF0000"/>
                </a:solidFill>
              </a:rPr>
              <a:t>課程代號</a:t>
            </a:r>
            <a:r>
              <a:rPr lang="en-US" altLang="zh-TW" sz="2400" dirty="0">
                <a:solidFill>
                  <a:srgbClr val="FF0000"/>
                </a:solidFill>
              </a:rPr>
              <a:t>&gt;</a:t>
            </a:r>
            <a:r>
              <a:rPr lang="zh-TW" altLang="en-US" sz="2400" dirty="0">
                <a:solidFill>
                  <a:srgbClr val="FF0000"/>
                </a:solidFill>
              </a:rPr>
              <a:t> 不在課表中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rgbClr val="FF0000"/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6</a:t>
            </a:fld>
            <a:endParaRPr lang="zh-TW" altLang="en-US" noProof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FA2BA64-6DDB-DBDD-EA82-D6EED2D5F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083" y="2017467"/>
            <a:ext cx="5162550" cy="1666875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6EC589EF-31AF-B437-69C0-F9BAD6A567F2}"/>
              </a:ext>
            </a:extLst>
          </p:cNvPr>
          <p:cNvSpPr/>
          <p:nvPr/>
        </p:nvSpPr>
        <p:spPr>
          <a:xfrm>
            <a:off x="6057083" y="2560138"/>
            <a:ext cx="1680811" cy="210011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A31434E-E0D0-655A-61CD-57F6806EC237}"/>
              </a:ext>
            </a:extLst>
          </p:cNvPr>
          <p:cNvSpPr/>
          <p:nvPr/>
        </p:nvSpPr>
        <p:spPr>
          <a:xfrm>
            <a:off x="6073163" y="3474331"/>
            <a:ext cx="1837260" cy="210011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6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列印課表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4422424" cy="3606956"/>
          </a:xfrm>
        </p:spPr>
        <p:txBody>
          <a:bodyPr/>
          <a:lstStyle/>
          <a:p>
            <a:r>
              <a:rPr lang="zh-TW" altLang="en-US" sz="2400" dirty="0"/>
              <a:t>將課表以指定格式輸出。第一個</a:t>
            </a:r>
            <a:r>
              <a:rPr lang="en-US" altLang="zh-TW" sz="2400" dirty="0"/>
              <a:t>row</a:t>
            </a:r>
            <a:r>
              <a:rPr lang="zh-TW" altLang="en-US" sz="2400" dirty="0"/>
              <a:t>為星期，第一個</a:t>
            </a:r>
            <a:r>
              <a:rPr lang="en-US" altLang="zh-TW" sz="2400" dirty="0"/>
              <a:t>column</a:t>
            </a:r>
            <a:r>
              <a:rPr lang="zh-TW" altLang="en-US" sz="2400" dirty="0"/>
              <a:t>為節數，其餘為課堂代號，若該節沒課則留白。</a:t>
            </a:r>
            <a:endParaRPr lang="en-US" altLang="zh-TW" sz="2400" dirty="0"/>
          </a:p>
          <a:p>
            <a:endParaRPr lang="en-US" altLang="zh-TW" sz="24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7</a:t>
            </a:fld>
            <a:endParaRPr lang="zh-TW" altLang="en-US" noProof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A542FDF-696A-43E1-7993-CF039624A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786" y="703458"/>
            <a:ext cx="4422424" cy="5451083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2EBAAC86-520B-F583-4D4C-66ABFDF9FDCD}"/>
              </a:ext>
            </a:extLst>
          </p:cNvPr>
          <p:cNvSpPr/>
          <p:nvPr/>
        </p:nvSpPr>
        <p:spPr>
          <a:xfrm>
            <a:off x="6804840" y="4718649"/>
            <a:ext cx="2917129" cy="16390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946CD9B1-7ED2-F17B-1AE5-FA56CC962759}"/>
              </a:ext>
            </a:extLst>
          </p:cNvPr>
          <p:cNvSpPr/>
          <p:nvPr/>
        </p:nvSpPr>
        <p:spPr>
          <a:xfrm>
            <a:off x="6340787" y="4882552"/>
            <a:ext cx="172156" cy="127199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52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列印課表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8</a:t>
            </a:fld>
            <a:endParaRPr lang="zh-TW" altLang="en-US" noProof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A542FDF-696A-43E1-7993-CF039624A9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120"/>
          <a:stretch/>
        </p:blipFill>
        <p:spPr>
          <a:xfrm>
            <a:off x="5706027" y="1397480"/>
            <a:ext cx="6485973" cy="2548699"/>
          </a:xfrm>
          <a:prstGeom prst="rect">
            <a:avLst/>
          </a:prstGeom>
        </p:spPr>
      </p:pic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38C6664-CF2D-A667-75FB-07819942A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08372"/>
            <a:ext cx="4422424" cy="3366815"/>
          </a:xfrm>
        </p:spPr>
        <p:txBody>
          <a:bodyPr/>
          <a:lstStyle/>
          <a:p>
            <a:r>
              <a:rPr lang="zh-TW" altLang="en-US" sz="2400" dirty="0"/>
              <a:t>總共會有</a:t>
            </a:r>
            <a:r>
              <a:rPr lang="en-US" altLang="zh-TW" sz="2400" dirty="0"/>
              <a:t>8</a:t>
            </a:r>
            <a:r>
              <a:rPr lang="zh-TW" altLang="en-US" sz="2400" dirty="0"/>
              <a:t>個</a:t>
            </a:r>
            <a:r>
              <a:rPr lang="en-US" altLang="zh-TW" sz="2400" dirty="0"/>
              <a:t>column</a:t>
            </a:r>
            <a:r>
              <a:rPr lang="zh-TW" altLang="en-US" sz="2400" dirty="0"/>
              <a:t>，</a:t>
            </a:r>
            <a:r>
              <a:rPr lang="zh-TW" altLang="en-US" sz="2400" dirty="0">
                <a:solidFill>
                  <a:srgbClr val="FF0000"/>
                </a:solidFill>
              </a:rPr>
              <a:t>每個</a:t>
            </a:r>
            <a:r>
              <a:rPr lang="en-US" altLang="zh-TW" sz="2400" dirty="0">
                <a:solidFill>
                  <a:srgbClr val="FF0000"/>
                </a:solidFill>
              </a:rPr>
              <a:t>column</a:t>
            </a:r>
            <a:r>
              <a:rPr lang="zh-TW" altLang="en-US" sz="2400" dirty="0">
                <a:solidFill>
                  <a:srgbClr val="FF0000"/>
                </a:solidFill>
              </a:rPr>
              <a:t>佔</a:t>
            </a:r>
            <a:r>
              <a:rPr lang="en-US" altLang="zh-TW" sz="2400" dirty="0">
                <a:solidFill>
                  <a:srgbClr val="FF0000"/>
                </a:solidFill>
              </a:rPr>
              <a:t>6</a:t>
            </a:r>
            <a:r>
              <a:rPr lang="zh-TW" altLang="en-US" sz="2400" dirty="0">
                <a:solidFill>
                  <a:srgbClr val="FF0000"/>
                </a:solidFill>
              </a:rPr>
              <a:t>格且靠左對齊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000" dirty="0"/>
              <a:t>Hint: </a:t>
            </a:r>
            <a:r>
              <a:rPr lang="zh-TW" altLang="en-US" sz="2000" dirty="0"/>
              <a:t>可以利用</a:t>
            </a:r>
            <a:r>
              <a:rPr lang="en-US" altLang="zh-TW" sz="2000" dirty="0" err="1"/>
              <a:t>String.Format</a:t>
            </a:r>
            <a:r>
              <a:rPr lang="en-US" altLang="zh-TW" sz="2000" dirty="0"/>
              <a:t>()</a:t>
            </a:r>
            <a:r>
              <a:rPr lang="zh-TW" altLang="en-US" sz="2000" dirty="0"/>
              <a:t>幫助排版。</a:t>
            </a:r>
            <a:endParaRPr lang="en-US" altLang="zh-TW" sz="2000" dirty="0"/>
          </a:p>
          <a:p>
            <a:r>
              <a:rPr lang="en-US" altLang="zh-TW" sz="1800" dirty="0"/>
              <a:t>Ex. </a:t>
            </a:r>
            <a:r>
              <a:rPr lang="en-US" altLang="zh-TW" sz="1800" dirty="0" err="1"/>
              <a:t>String.Format</a:t>
            </a:r>
            <a:r>
              <a:rPr lang="en-US" altLang="zh-TW" sz="1800" dirty="0"/>
              <a:t>({0, -10}, “hello”)</a:t>
            </a:r>
          </a:p>
          <a:p>
            <a:r>
              <a:rPr lang="zh-TW" altLang="en-US" sz="1800" dirty="0"/>
              <a:t>會將字串長度固定為</a:t>
            </a:r>
            <a:r>
              <a:rPr lang="en-US" altLang="zh-TW" sz="1800" dirty="0"/>
              <a:t>10</a:t>
            </a:r>
            <a:r>
              <a:rPr lang="zh-TW" altLang="en-US" sz="1800" dirty="0"/>
              <a:t>且向左對齊。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F3EA08A-FC1F-4833-0212-CF44F168FA4F}"/>
              </a:ext>
            </a:extLst>
          </p:cNvPr>
          <p:cNvCxnSpPr/>
          <p:nvPr/>
        </p:nvCxnSpPr>
        <p:spPr>
          <a:xfrm>
            <a:off x="9613792" y="1837424"/>
            <a:ext cx="0" cy="21824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AA86FC8-7F7D-2599-C344-42B38EFA511C}"/>
              </a:ext>
            </a:extLst>
          </p:cNvPr>
          <p:cNvCxnSpPr/>
          <p:nvPr/>
        </p:nvCxnSpPr>
        <p:spPr>
          <a:xfrm>
            <a:off x="6393265" y="1837426"/>
            <a:ext cx="0" cy="21824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CF6C8F42-4795-D034-F98A-BE811E217BD4}"/>
              </a:ext>
            </a:extLst>
          </p:cNvPr>
          <p:cNvCxnSpPr/>
          <p:nvPr/>
        </p:nvCxnSpPr>
        <p:spPr>
          <a:xfrm>
            <a:off x="7031619" y="1837426"/>
            <a:ext cx="0" cy="21824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F7425A50-2084-A646-C5E3-F792732531D9}"/>
              </a:ext>
            </a:extLst>
          </p:cNvPr>
          <p:cNvCxnSpPr/>
          <p:nvPr/>
        </p:nvCxnSpPr>
        <p:spPr>
          <a:xfrm>
            <a:off x="7695853" y="1837426"/>
            <a:ext cx="0" cy="21824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9053733-771F-3C3F-540C-7939BA9F1B8F}"/>
              </a:ext>
            </a:extLst>
          </p:cNvPr>
          <p:cNvCxnSpPr/>
          <p:nvPr/>
        </p:nvCxnSpPr>
        <p:spPr>
          <a:xfrm>
            <a:off x="8308329" y="1837426"/>
            <a:ext cx="0" cy="21824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513026AB-E82A-6497-E766-8B4194D2D4CA}"/>
              </a:ext>
            </a:extLst>
          </p:cNvPr>
          <p:cNvCxnSpPr/>
          <p:nvPr/>
        </p:nvCxnSpPr>
        <p:spPr>
          <a:xfrm>
            <a:off x="8949013" y="1837425"/>
            <a:ext cx="0" cy="21824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BF58AB4C-41EA-A1BB-F3E6-DBE934DBE105}"/>
              </a:ext>
            </a:extLst>
          </p:cNvPr>
          <p:cNvCxnSpPr/>
          <p:nvPr/>
        </p:nvCxnSpPr>
        <p:spPr>
          <a:xfrm>
            <a:off x="5706027" y="1837426"/>
            <a:ext cx="0" cy="21824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93062AB-4ABF-7647-5179-43C5800765EA}"/>
              </a:ext>
            </a:extLst>
          </p:cNvPr>
          <p:cNvCxnSpPr/>
          <p:nvPr/>
        </p:nvCxnSpPr>
        <p:spPr>
          <a:xfrm>
            <a:off x="10257899" y="1837424"/>
            <a:ext cx="0" cy="21824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F66C9D4-352E-E5B9-A54D-43CF35FA384B}"/>
              </a:ext>
            </a:extLst>
          </p:cNvPr>
          <p:cNvCxnSpPr/>
          <p:nvPr/>
        </p:nvCxnSpPr>
        <p:spPr>
          <a:xfrm>
            <a:off x="10939140" y="1837424"/>
            <a:ext cx="0" cy="21824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FAB0DC52-A9C2-ED57-2747-24AF5E592B1B}"/>
              </a:ext>
            </a:extLst>
          </p:cNvPr>
          <p:cNvCxnSpPr/>
          <p:nvPr/>
        </p:nvCxnSpPr>
        <p:spPr>
          <a:xfrm>
            <a:off x="5706027" y="4114800"/>
            <a:ext cx="68723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613DC4F-8FA3-8EEC-70E9-89195864D743}"/>
              </a:ext>
            </a:extLst>
          </p:cNvPr>
          <p:cNvSpPr txBox="1"/>
          <p:nvPr/>
        </p:nvSpPr>
        <p:spPr>
          <a:xfrm>
            <a:off x="5706027" y="4270075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格寬</a:t>
            </a:r>
          </a:p>
        </p:txBody>
      </p:sp>
    </p:spTree>
    <p:extLst>
      <p:ext uri="{BB962C8B-B14F-4D97-AF65-F5344CB8AC3E}">
        <p14:creationId xmlns:p14="http://schemas.microsoft.com/office/powerpoint/2010/main" val="3213713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計算學分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4327533" cy="3606956"/>
          </a:xfrm>
        </p:spPr>
        <p:txBody>
          <a:bodyPr/>
          <a:lstStyle/>
          <a:p>
            <a:r>
              <a:rPr lang="zh-TW" altLang="en-US" dirty="0"/>
              <a:t>印出目前的學分數。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9</a:t>
            </a:fld>
            <a:endParaRPr lang="zh-TW" altLang="en-US" noProof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C4CF262-3BCC-D560-DD23-2A66262C9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487" y="2435057"/>
            <a:ext cx="52006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9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257828_TF45331398_Win32" id="{23A4F419-0944-4273-B502-742E5F211EB8}" vid="{3A1ECA11-6685-43D9-8277-0D384E247C8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16c05727-aa75-4e4a-9b5f-8a80a1165891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sharepoint/v3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230e9df3-be65-4c73-a93b-d1236ebd677e"/>
    <ds:schemaRef ds:uri="71af3243-3dd4-4a8d-8c0d-dd76da1f02a5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通用簡報</Template>
  <TotalTime>1228</TotalTime>
  <Words>709</Words>
  <Application>Microsoft Office PowerPoint</Application>
  <PresentationFormat>寬螢幕</PresentationFormat>
  <Paragraphs>86</Paragraphs>
  <Slides>18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Microsoft JhengHei UI</vt:lpstr>
      <vt:lpstr>Arial</vt:lpstr>
      <vt:lpstr>Tenorite</vt:lpstr>
      <vt:lpstr>Office 佈景主題</vt:lpstr>
      <vt:lpstr>Practice 2</vt:lpstr>
      <vt:lpstr>Practice 2- 1</vt:lpstr>
      <vt:lpstr>課表助手</vt:lpstr>
      <vt:lpstr>新增課程</vt:lpstr>
      <vt:lpstr>新增課程</vt:lpstr>
      <vt:lpstr>刪除課程</vt:lpstr>
      <vt:lpstr>列印課表</vt:lpstr>
      <vt:lpstr>列印課表</vt:lpstr>
      <vt:lpstr>計算學分</vt:lpstr>
      <vt:lpstr>離開程式</vt:lpstr>
      <vt:lpstr>Practice 2 - 2</vt:lpstr>
      <vt:lpstr>規則說明</vt:lpstr>
      <vt:lpstr>輸出/輸入格式</vt:lpstr>
      <vt:lpstr>輸出/輸入格式</vt:lpstr>
      <vt:lpstr>規則補充</vt:lpstr>
      <vt:lpstr>規則補充</vt:lpstr>
      <vt:lpstr>Hint</vt:lpstr>
      <vt:lpstr>遊戲結束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1</dc:title>
  <dc:creator>林群凱</dc:creator>
  <cp:lastModifiedBy>羅邦倚</cp:lastModifiedBy>
  <cp:revision>13</cp:revision>
  <dcterms:created xsi:type="dcterms:W3CDTF">2022-09-11T07:26:14Z</dcterms:created>
  <dcterms:modified xsi:type="dcterms:W3CDTF">2022-09-20T06:11:34Z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