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9" r:id="rId6"/>
    <p:sldId id="277" r:id="rId7"/>
    <p:sldId id="306" r:id="rId8"/>
    <p:sldId id="293" r:id="rId9"/>
    <p:sldId id="307" r:id="rId10"/>
    <p:sldId id="311" r:id="rId11"/>
    <p:sldId id="294" r:id="rId12"/>
    <p:sldId id="298" r:id="rId13"/>
    <p:sldId id="276" r:id="rId14"/>
    <p:sldId id="290" r:id="rId15"/>
    <p:sldId id="301" r:id="rId16"/>
    <p:sldId id="308" r:id="rId17"/>
    <p:sldId id="302" r:id="rId18"/>
    <p:sldId id="303" r:id="rId19"/>
    <p:sldId id="304" r:id="rId20"/>
    <p:sldId id="309" r:id="rId21"/>
    <p:sldId id="310" r:id="rId22"/>
    <p:sldId id="305" r:id="rId23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718"/>
  </p:normalViewPr>
  <p:slideViewPr>
    <p:cSldViewPr snapToGrid="0">
      <p:cViewPr varScale="1">
        <p:scale>
          <a:sx n="89" d="100"/>
          <a:sy n="89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104" d="100"/>
          <a:sy n="104" d="100"/>
        </p:scale>
        <p:origin x="538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64EF8F-93C5-4541-926C-80DCEAB0E965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2022/10/4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2E267B-0C99-4BE6-95D3-5B4EB5375E46}" type="datetime1">
              <a:rPr lang="zh-TW" altLang="en-US" noProof="0" smtClean="0"/>
              <a:t>2022/10/4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97DC217-DF71-1A49-B3EA-559F1F43B0F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7744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840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橢圓​​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手繪多邊形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手繪多邊形​​(F)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2" name="手繪多邊形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手繪多邊形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時間表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3E2FD9-212C-4634-B9BE-2B64514F2F1C}" type="datetime1">
              <a:rPr lang="zh-TW" altLang="en-US" noProof="0" smtClean="0"/>
              <a:t>2022/10/4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6B557A9-0E5D-4096-B4AD-E75F2E23F2DD}" type="datetime1">
              <a:rPr lang="zh-TW" altLang="en-US" noProof="0" smtClean="0"/>
              <a:t>2022/10/4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179ADB2-D8DE-499A-9C24-143BE3DCBD4B}" type="datetime1">
              <a:rPr lang="zh-TW" altLang="en-US" noProof="0" smtClean="0"/>
              <a:t>2022/10/4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最後一張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2" name="手繪多邊形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手繪多邊形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71E5EC9-0AE7-4DA6-91A2-BEB118ECAB88}" type="datetime1">
              <a:rPr lang="zh-TW" altLang="en-US" noProof="0" smtClean="0"/>
              <a:t>2022/10/4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頭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手繪多邊形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手繪多邊形​​(F)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手繪多邊形​​(F)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D008D3D-DF24-4E70-8D79-942759761C05}" type="datetime1">
              <a:rPr lang="zh-TW" altLang="en-US" noProof="0" smtClean="0"/>
              <a:t>2022/10/4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手繪多邊形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7" name="手繪多邊形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手繪多邊形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圖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FB5FF82-8C05-4030-AB2C-90DFCE26C19B}" type="datetime1">
              <a:rPr lang="zh-TW" altLang="en-US" noProof="0" smtClean="0"/>
              <a:t>2022/10/4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圖表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手繪多邊形​​(F)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手繪多邊形​​(F)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D97CEFB-BE58-4E85-9425-C51300490EF7}" type="datetime1">
              <a:rPr lang="zh-TW" altLang="en-US" noProof="0" smtClean="0"/>
              <a:t>2022/10/4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“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文字版面配置區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”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F68810-067D-4444-BD62-8A5F6BA385C9}" type="datetime1">
              <a:rPr lang="zh-TW" altLang="en-US" noProof="0" smtClean="0"/>
              <a:t>2022/10/4</a:t>
            </a:fld>
            <a:endParaRPr lang="zh-TW" altLang="en-US" noProof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標題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圖片版面配置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文字版面配置區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1" name="文字版面配置區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7" name="圖片版面配置區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2" name="文字版面配置區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3" name="文字版面配置區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8" name="圖片版面配置區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文字版面配置區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5" name="文字版面配置區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9" name="圖片版面配置區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6" name="文字版面配置區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7" name="文字版面配置區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48C0665-835A-4CF9-BF7B-6D8A73E19DEE}" type="datetime1">
              <a:rPr lang="zh-TW" altLang="en-US" noProof="0" smtClean="0"/>
              <a:t>2022/10/4</a:t>
            </a:fld>
            <a:endParaRPr lang="zh-TW" altLang="en-US" noProof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9" name="手繪多邊形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手繪多邊形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5" name="手繪多邊形​​(F)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6" name="橢圓​​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手繪多邊形​​(F)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手繪多邊形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手繪多邊形​​(F)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整個團隊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標題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圖片版面配置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文字版面配置區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2" name="文字版面配置區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3" name="圖片版面配置區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4" name="文字版面配置區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5" name="文字版面配置區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6" name="圖片版面配置區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7" name="文字版面配置區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8" name="文字版面配置區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9" name="圖片版面配置區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0" name="文字版面配置區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1" name="文字版面配置區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2" name="圖片版面配置區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3" name="文字版面配置區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4" name="文字版面配置區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5" name="圖片版面配置區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6" name="文字版面配置區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7" name="文字版面配置區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8" name="圖片版面配置區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9" name="文字版面配置區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50" name="文字版面配置區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51" name="圖片版面配置區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2" name="文字版面配置區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53" name="文字版面配置區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75623E1-5DCE-4542-968C-BF94A11D2DD4}" type="datetime1">
              <a:rPr lang="zh-TW" altLang="en-US" noProof="0" smtClean="0"/>
              <a:t>2022/10/4</a:t>
            </a:fld>
            <a:endParaRPr lang="zh-TW" altLang="en-US" noProof="0"/>
          </a:p>
        </p:txBody>
      </p:sp>
      <p:sp>
        <p:nvSpPr>
          <p:cNvPr id="22" name="頁尾版面配置區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CF827C6-B0FB-4CAB-9C5C-422F7C1B12BD}" type="datetime1">
              <a:rPr lang="zh-TW" altLang="en-US" noProof="0" smtClean="0"/>
              <a:t>2022/10/4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en-US" altLang="zh-TW" dirty="0"/>
              <a:t>Practice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zh-TW" altLang="en-US" dirty="0"/>
              <a:t>視窗程式設計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en-US" altLang="zh-TW" dirty="0"/>
              <a:t>Practice 4 - 2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TW" altLang="en-US" dirty="0"/>
              <a:t>完整版翻牌小遊戲</a:t>
            </a:r>
          </a:p>
        </p:txBody>
      </p:sp>
    </p:spTree>
    <p:extLst>
      <p:ext uri="{BB962C8B-B14F-4D97-AF65-F5344CB8AC3E}">
        <p14:creationId xmlns:p14="http://schemas.microsoft.com/office/powerpoint/2010/main" val="324199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完整版翻牌小遊戲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5181549" cy="336681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solidFill>
                  <a:srgbClr val="333333"/>
                </a:solidFill>
                <a:effectLst/>
                <a:latin typeface="-apple-system"/>
              </a:rPr>
              <a:t> 4-1 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的功能都要有並且新增以下功能</a:t>
            </a:r>
            <a:endParaRPr lang="en-US" altLang="zh-TW" sz="2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增加分數機制</a:t>
            </a:r>
            <a:endParaRPr lang="zh-TW" altLang="en-US" sz="16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增加使用者名稱來記錄分數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點選 重新開始 要能再玩一次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zh-TW" altLang="en-US" sz="2000" dirty="0">
                <a:solidFill>
                  <a:srgbClr val="333333"/>
                </a:solidFill>
                <a:latin typeface="-apple-system"/>
              </a:rPr>
              <a:t>使用</a:t>
            </a:r>
            <a:r>
              <a:rPr lang="en-US" altLang="zh-TW" sz="200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altLang="zh-TW" sz="2000" dirty="0" err="1">
                <a:solidFill>
                  <a:srgbClr val="333333"/>
                </a:solidFill>
                <a:latin typeface="-apple-system"/>
              </a:rPr>
              <a:t>MessageBox</a:t>
            </a:r>
            <a:r>
              <a:rPr lang="zh-TW" altLang="en-US" sz="2000" dirty="0">
                <a:solidFill>
                  <a:srgbClr val="333333"/>
                </a:solidFill>
                <a:latin typeface="-apple-system"/>
              </a:rPr>
              <a:t> 提升使用者體驗</a:t>
            </a:r>
            <a:endParaRPr lang="en-US" altLang="zh-TW" sz="2000" dirty="0">
              <a:solidFill>
                <a:srgbClr val="333333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333333"/>
                </a:solidFill>
                <a:latin typeface="-apple-system"/>
              </a:rPr>
              <a:t> 使用</a:t>
            </a:r>
            <a:r>
              <a:rPr lang="en-US" altLang="zh-TW" sz="200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altLang="zh-TW" sz="2000" dirty="0" err="1">
                <a:solidFill>
                  <a:srgbClr val="333333"/>
                </a:solidFill>
                <a:latin typeface="-apple-system"/>
              </a:rPr>
              <a:t>TabControl</a:t>
            </a:r>
            <a:r>
              <a:rPr lang="zh-TW" altLang="en-US" sz="2000" dirty="0">
                <a:solidFill>
                  <a:srgbClr val="333333"/>
                </a:solidFill>
                <a:latin typeface="-apple-system"/>
              </a:rPr>
              <a:t> 區分遊玩區跟歷史紀錄區</a:t>
            </a:r>
            <a:endParaRPr lang="zh-TW" altLang="en-US" sz="20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11</a:t>
            </a:fld>
            <a:endParaRPr lang="zh-TW" altLang="en-U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6A6C7-CB27-CE57-4EE2-CDBCB1036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00931"/>
            <a:ext cx="5868307" cy="466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1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分數機制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5181549" cy="33668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分數一開始都是 </a:t>
            </a:r>
            <a:r>
              <a:rPr lang="en-US" altLang="zh-TW" sz="2000" dirty="0"/>
              <a:t>100</a:t>
            </a:r>
            <a:r>
              <a:rPr lang="zh-TW" altLang="en-US" sz="2000" dirty="0"/>
              <a:t> 分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猜對</a:t>
            </a:r>
            <a:r>
              <a:rPr lang="en-US" altLang="zh-TW" sz="2000" dirty="0"/>
              <a:t> + 10 </a:t>
            </a:r>
            <a:r>
              <a:rPr lang="zh-TW" altLang="en-US" sz="2000" dirty="0"/>
              <a:t>分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猜錯</a:t>
            </a:r>
            <a:r>
              <a:rPr lang="en-US" altLang="zh-TW" sz="2000" dirty="0"/>
              <a:t> – 5 </a:t>
            </a:r>
            <a:r>
              <a:rPr lang="zh-TW" altLang="en-US" sz="2000" dirty="0"/>
              <a:t>分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12</a:t>
            </a:fld>
            <a:endParaRPr lang="zh-TW" altLang="en-US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DE5B85-3C90-DA0E-5148-6B23F0C38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999" y="887412"/>
            <a:ext cx="7112000" cy="565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FDD151-59D5-539C-E00E-8BAF0C619FDF}"/>
              </a:ext>
            </a:extLst>
          </p:cNvPr>
          <p:cNvSpPr txBox="1"/>
          <p:nvPr/>
        </p:nvSpPr>
        <p:spPr>
          <a:xfrm>
            <a:off x="5044712" y="2065156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b="1" dirty="0">
                <a:solidFill>
                  <a:srgbClr val="FF0000"/>
                </a:solidFill>
              </a:rPr>
              <a:t>因為這邊猜錯所以 -5，100 -&gt; 95</a:t>
            </a:r>
          </a:p>
        </p:txBody>
      </p:sp>
    </p:spTree>
    <p:extLst>
      <p:ext uri="{BB962C8B-B14F-4D97-AF65-F5344CB8AC3E}">
        <p14:creationId xmlns:p14="http://schemas.microsoft.com/office/powerpoint/2010/main" val="2928476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分數機制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5181549" cy="33668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分數一開始都是 </a:t>
            </a:r>
            <a:r>
              <a:rPr lang="en-US" altLang="zh-TW" sz="2000" dirty="0"/>
              <a:t>100</a:t>
            </a:r>
            <a:r>
              <a:rPr lang="zh-TW" altLang="en-US" sz="2000" dirty="0"/>
              <a:t> 分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猜對</a:t>
            </a:r>
            <a:r>
              <a:rPr lang="en-US" altLang="zh-TW" sz="2000" dirty="0"/>
              <a:t> + 10 </a:t>
            </a:r>
            <a:r>
              <a:rPr lang="zh-TW" altLang="en-US" sz="2000" dirty="0"/>
              <a:t>分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猜錯</a:t>
            </a:r>
            <a:r>
              <a:rPr lang="en-US" altLang="zh-TW" sz="2000" dirty="0"/>
              <a:t> – 5 </a:t>
            </a:r>
            <a:r>
              <a:rPr lang="zh-TW" altLang="en-US" sz="2000" dirty="0"/>
              <a:t>分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13</a:t>
            </a:fld>
            <a:endParaRPr lang="zh-TW" altLang="en-U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2D461-0FCD-3167-6070-027B9A162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999" y="825500"/>
            <a:ext cx="7112000" cy="565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FDD151-59D5-539C-E00E-8BAF0C619FDF}"/>
              </a:ext>
            </a:extLst>
          </p:cNvPr>
          <p:cNvSpPr txBox="1"/>
          <p:nvPr/>
        </p:nvSpPr>
        <p:spPr>
          <a:xfrm>
            <a:off x="5044712" y="2065156"/>
            <a:ext cx="351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b="1" dirty="0">
                <a:solidFill>
                  <a:srgbClr val="FF0000"/>
                </a:solidFill>
              </a:rPr>
              <a:t>因為這邊開對所以 +10，70 -&gt; 80</a:t>
            </a:r>
          </a:p>
        </p:txBody>
      </p:sp>
    </p:spTree>
    <p:extLst>
      <p:ext uri="{BB962C8B-B14F-4D97-AF65-F5344CB8AC3E}">
        <p14:creationId xmlns:p14="http://schemas.microsoft.com/office/powerpoint/2010/main" val="4172276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紀錄使用者分數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053" y="2017467"/>
            <a:ext cx="5181549" cy="3366815"/>
          </a:xfrm>
        </p:spPr>
        <p:txBody>
          <a:bodyPr/>
          <a:lstStyle/>
          <a:p>
            <a:r>
              <a:rPr lang="zh-TW" altLang="en-US" sz="2000" dirty="0"/>
              <a:t>透過</a:t>
            </a:r>
            <a:r>
              <a:rPr lang="en-US" altLang="zh-TW" sz="2000" dirty="0"/>
              <a:t> </a:t>
            </a:r>
            <a:r>
              <a:rPr lang="en-US" altLang="zh-TW" sz="2000" dirty="0" err="1"/>
              <a:t>TabControl</a:t>
            </a:r>
            <a:r>
              <a:rPr lang="en-US" altLang="zh-TW" sz="2000" dirty="0"/>
              <a:t> </a:t>
            </a:r>
            <a:r>
              <a:rPr lang="zh-TW" altLang="en-US" sz="2000" dirty="0"/>
              <a:t>將遊玩區跟歷史紀錄區分開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zh-TW" altLang="en-US" sz="2000" dirty="0"/>
              <a:t>在 歷史紀錄區 要顯示歷史遊玩分數。</a:t>
            </a:r>
            <a:endParaRPr lang="en-US" altLang="zh-TW" sz="2000" dirty="0"/>
          </a:p>
          <a:p>
            <a:r>
              <a:rPr lang="zh-TW" altLang="en-US" sz="2000" dirty="0"/>
              <a:t>格式為</a:t>
            </a:r>
            <a:r>
              <a:rPr lang="en-US" altLang="zh-TW" sz="2000" dirty="0"/>
              <a:t> &lt;</a:t>
            </a:r>
            <a:r>
              <a:rPr lang="zh-TW" altLang="en-US" sz="2000" dirty="0"/>
              <a:t>名稱</a:t>
            </a:r>
            <a:r>
              <a:rPr lang="en-US" altLang="zh-TW" sz="2000" dirty="0"/>
              <a:t>&gt;</a:t>
            </a:r>
            <a:r>
              <a:rPr lang="zh-TW" altLang="en-US" sz="2000" dirty="0"/>
              <a:t>得分為：</a:t>
            </a:r>
            <a:r>
              <a:rPr lang="en-US" altLang="zh-TW" sz="2000" dirty="0"/>
              <a:t>&lt;</a:t>
            </a:r>
            <a:r>
              <a:rPr lang="zh-TW" altLang="en-US" sz="2000" dirty="0"/>
              <a:t>分數</a:t>
            </a:r>
            <a:r>
              <a:rPr lang="en-US" altLang="zh-TW" sz="2000" dirty="0"/>
              <a:t>&gt;</a:t>
            </a:r>
          </a:p>
          <a:p>
            <a:endParaRPr lang="en-US" altLang="zh-TW" sz="2000" dirty="0"/>
          </a:p>
          <a:p>
            <a:r>
              <a:rPr lang="zh-TW" altLang="en-US" sz="2000" dirty="0"/>
              <a:t>只需要紀錄每一次執行遊戲時的分數。</a:t>
            </a:r>
            <a:endParaRPr lang="en-US" altLang="zh-TW" sz="2000" dirty="0"/>
          </a:p>
          <a:p>
            <a:r>
              <a:rPr lang="zh-TW" altLang="en-US" sz="2000" dirty="0"/>
              <a:t>（不用考慮關掉後儲存分數）</a:t>
            </a:r>
            <a:endParaRPr lang="en-US" altLang="zh-TW" sz="20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14</a:t>
            </a:fld>
            <a:endParaRPr lang="zh-TW" altLang="en-U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79DAC-80D3-D341-5CB2-BFB352D02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602" y="1473718"/>
            <a:ext cx="6639297" cy="524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00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重新開始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7924749" cy="3366815"/>
          </a:xfrm>
        </p:spPr>
        <p:txBody>
          <a:bodyPr/>
          <a:lstStyle/>
          <a:p>
            <a:r>
              <a:rPr lang="zh-TW" altLang="en-US" sz="2000" dirty="0"/>
              <a:t>點選 重新開始 要能回到剛開始執行遊戲的狀態（把所有牌都清空）。</a:t>
            </a:r>
            <a:endParaRPr lang="en-US" altLang="zh-TW" sz="20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15</a:t>
            </a:fld>
            <a:endParaRPr lang="zh-TW" altLang="en-US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494B21-BDB6-E7A5-142C-4C5B1E061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303" y="2620964"/>
            <a:ext cx="4783119" cy="3799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61673-AB3A-EB2E-4C73-F749DCC77689}"/>
              </a:ext>
            </a:extLst>
          </p:cNvPr>
          <p:cNvSpPr txBox="1"/>
          <p:nvPr/>
        </p:nvSpPr>
        <p:spPr>
          <a:xfrm>
            <a:off x="4693858" y="3331542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回到這樣的狀態 -&gt;</a:t>
            </a:r>
          </a:p>
        </p:txBody>
      </p:sp>
    </p:spTree>
    <p:extLst>
      <p:ext uri="{BB962C8B-B14F-4D97-AF65-F5344CB8AC3E}">
        <p14:creationId xmlns:p14="http://schemas.microsoft.com/office/powerpoint/2010/main" val="747802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MessageBox</a:t>
            </a:r>
            <a:r>
              <a:rPr lang="zh-TW" altLang="en-US" dirty="0"/>
              <a:t> 的使用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8580356" cy="33668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使用者名稱格式不正確要進行提醒</a:t>
            </a:r>
            <a:r>
              <a:rPr lang="en-US" altLang="zh-TW" sz="2000" dirty="0"/>
              <a:t> 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16</a:t>
            </a:fld>
            <a:endParaRPr lang="zh-TW" altLang="en-US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4A2D92-2C02-10DB-2353-FF36BD62E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2551507"/>
            <a:ext cx="4768850" cy="38048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95CEF6-DBF9-D4FF-F061-C30E3BB90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138" y="2551507"/>
            <a:ext cx="4768851" cy="37675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4C9AE5-78E5-C368-6AB0-46E5FF5BC28C}"/>
              </a:ext>
            </a:extLst>
          </p:cNvPr>
          <p:cNvSpPr txBox="1"/>
          <p:nvPr/>
        </p:nvSpPr>
        <p:spPr>
          <a:xfrm>
            <a:off x="3080658" y="5733656"/>
            <a:ext cx="6245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b="1" dirty="0">
                <a:solidFill>
                  <a:srgbClr val="FF0000"/>
                </a:solidFill>
              </a:rPr>
              <a:t>注意 MessageBox</a:t>
            </a:r>
            <a:r>
              <a:rPr lang="zh-TW" altLang="en-US" b="1" dirty="0">
                <a:solidFill>
                  <a:srgbClr val="FF0000"/>
                </a:solidFill>
              </a:rPr>
              <a:t> 的顯示要跟助教這邊的一樣，不然會扣分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MessageBox.Icon</a:t>
            </a:r>
            <a:r>
              <a:rPr lang="zh-TW" altLang="en-US" b="1" dirty="0">
                <a:solidFill>
                  <a:srgbClr val="FF0000"/>
                </a:solidFill>
              </a:rPr>
              <a:t>、</a:t>
            </a:r>
            <a:r>
              <a:rPr lang="en-US" altLang="zh-TW" b="1" dirty="0" err="1">
                <a:solidFill>
                  <a:srgbClr val="FF0000"/>
                </a:solidFill>
              </a:rPr>
              <a:t>MessageBox.Button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endParaRPr lang="en-TW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017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MessageBox</a:t>
            </a:r>
            <a:r>
              <a:rPr lang="zh-TW" altLang="en-US" dirty="0"/>
              <a:t> 的使用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4928507" cy="33668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完成遊戲要跳出</a:t>
            </a:r>
            <a:r>
              <a:rPr lang="en-US" altLang="zh-TW" sz="2000" dirty="0"/>
              <a:t> </a:t>
            </a:r>
            <a:r>
              <a:rPr lang="en-US" altLang="zh-TW" sz="2000" dirty="0" err="1"/>
              <a:t>MessageBox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顯示分數並取要有 重試、取消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重試就跟點重新開始一樣，回到最初狀態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取消就只會關掉</a:t>
            </a:r>
            <a:r>
              <a:rPr lang="en-US" altLang="zh-TW" sz="2000" dirty="0"/>
              <a:t> </a:t>
            </a:r>
            <a:r>
              <a:rPr lang="en-US" altLang="zh-TW" sz="2000" dirty="0" err="1"/>
              <a:t>MessageBox</a:t>
            </a:r>
            <a:endParaRPr lang="en-US" altLang="zh-TW" sz="20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17</a:t>
            </a:fld>
            <a:endParaRPr lang="zh-TW" altLang="en-US" noProof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4C9AE5-78E5-C368-6AB0-46E5FF5BC28C}"/>
              </a:ext>
            </a:extLst>
          </p:cNvPr>
          <p:cNvSpPr txBox="1"/>
          <p:nvPr/>
        </p:nvSpPr>
        <p:spPr>
          <a:xfrm>
            <a:off x="0" y="6153834"/>
            <a:ext cx="6245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b="1" dirty="0">
                <a:solidFill>
                  <a:srgbClr val="FF0000"/>
                </a:solidFill>
              </a:rPr>
              <a:t>注意 MessageBox</a:t>
            </a:r>
            <a:r>
              <a:rPr lang="zh-TW" altLang="en-US" b="1" dirty="0">
                <a:solidFill>
                  <a:srgbClr val="FF0000"/>
                </a:solidFill>
              </a:rPr>
              <a:t> 的顯示要跟助教這邊的一樣，不然會扣分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MessageBox.Icon</a:t>
            </a:r>
            <a:r>
              <a:rPr lang="zh-TW" altLang="en-US" b="1" dirty="0">
                <a:solidFill>
                  <a:srgbClr val="FF0000"/>
                </a:solidFill>
              </a:rPr>
              <a:t>、</a:t>
            </a:r>
            <a:r>
              <a:rPr lang="en-US" altLang="zh-TW" b="1" dirty="0" err="1">
                <a:solidFill>
                  <a:srgbClr val="FF0000"/>
                </a:solidFill>
              </a:rPr>
              <a:t>MessageBox.Button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endParaRPr lang="en-TW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59EAD-C7E3-7785-D4E5-4D02E773E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083" y="1597481"/>
            <a:ext cx="5850142" cy="466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51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MessageBox</a:t>
            </a:r>
            <a:r>
              <a:rPr lang="zh-TW" altLang="en-US" dirty="0"/>
              <a:t> 的使用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4928507" cy="33668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點選 離開遊戲 要跳出提醒</a:t>
            </a:r>
            <a:endParaRPr lang="en-US" altLang="zh-TW" sz="20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18</a:t>
            </a:fld>
            <a:endParaRPr lang="zh-TW" altLang="en-US" noProof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4C9AE5-78E5-C368-6AB0-46E5FF5BC28C}"/>
              </a:ext>
            </a:extLst>
          </p:cNvPr>
          <p:cNvSpPr txBox="1"/>
          <p:nvPr/>
        </p:nvSpPr>
        <p:spPr>
          <a:xfrm>
            <a:off x="0" y="6153834"/>
            <a:ext cx="6245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b="1" dirty="0">
                <a:solidFill>
                  <a:srgbClr val="FF0000"/>
                </a:solidFill>
              </a:rPr>
              <a:t>注意 MessageBox</a:t>
            </a:r>
            <a:r>
              <a:rPr lang="zh-TW" altLang="en-US" b="1" dirty="0">
                <a:solidFill>
                  <a:srgbClr val="FF0000"/>
                </a:solidFill>
              </a:rPr>
              <a:t> 的顯示要跟助教這邊的一樣，不然會扣分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MessageBox.Icon</a:t>
            </a:r>
            <a:r>
              <a:rPr lang="zh-TW" altLang="en-US" b="1" dirty="0">
                <a:solidFill>
                  <a:srgbClr val="FF0000"/>
                </a:solidFill>
              </a:rPr>
              <a:t>、</a:t>
            </a:r>
            <a:r>
              <a:rPr lang="en-US" altLang="zh-TW" b="1" dirty="0" err="1">
                <a:solidFill>
                  <a:srgbClr val="FF0000"/>
                </a:solidFill>
              </a:rPr>
              <a:t>MessageBox.Button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endParaRPr lang="en-TW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8530D6-002B-9479-0D54-240C299F2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34101"/>
            <a:ext cx="5639659" cy="441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28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8580356" cy="33668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可以使用</a:t>
            </a:r>
            <a:r>
              <a:rPr lang="en-US" altLang="zh-TW" sz="2000" dirty="0"/>
              <a:t> Button Array </a:t>
            </a:r>
            <a:r>
              <a:rPr lang="zh-TW" altLang="en-US" sz="2000" dirty="0"/>
              <a:t>的方式來生成</a:t>
            </a:r>
            <a:r>
              <a:rPr lang="en-US" altLang="zh-TW" sz="2000" dirty="0"/>
              <a:t> 16</a:t>
            </a:r>
            <a:r>
              <a:rPr lang="zh-TW" altLang="en-US" sz="2000" dirty="0"/>
              <a:t> 張牌，並且在每次都去設定對應資訊（</a:t>
            </a:r>
            <a:r>
              <a:rPr lang="en-US" altLang="zh-TW" sz="2000" dirty="0" err="1"/>
              <a:t>SetBounds</a:t>
            </a:r>
            <a:r>
              <a:rPr lang="en-US" altLang="zh-TW" sz="2000" dirty="0"/>
              <a:t>, Image, Enable, Click</a:t>
            </a:r>
            <a:r>
              <a:rPr lang="zh-TW" altLang="en-US" sz="2000" dirty="0"/>
              <a:t>），最後透過 </a:t>
            </a:r>
            <a:r>
              <a:rPr lang="en-US" altLang="zh-TW" sz="2000" dirty="0" err="1"/>
              <a:t>Controls.Add</a:t>
            </a:r>
            <a:r>
              <a:rPr lang="zh-TW" altLang="en-US" sz="2000" dirty="0"/>
              <a:t> 把按鈕加進去。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隨機生成牌的位置可以透過</a:t>
            </a:r>
            <a:r>
              <a:rPr lang="en-US" altLang="zh-TW" sz="2000" dirty="0"/>
              <a:t> Random</a:t>
            </a:r>
            <a:r>
              <a:rPr lang="zh-TW" altLang="en-US" sz="2000" dirty="0"/>
              <a:t> 先建立一個大小為</a:t>
            </a:r>
            <a:r>
              <a:rPr lang="en-US" altLang="zh-TW" sz="2000" dirty="0"/>
              <a:t> 16 </a:t>
            </a:r>
            <a:r>
              <a:rPr lang="zh-TW" altLang="en-US" sz="2000" dirty="0"/>
              <a:t>隨機的陣列，再透過 </a:t>
            </a:r>
            <a:r>
              <a:rPr lang="en-US" altLang="zh-TW" sz="2000" dirty="0"/>
              <a:t>for </a:t>
            </a:r>
            <a:r>
              <a:rPr lang="zh-TW" altLang="en-US" sz="2000" dirty="0"/>
              <a:t>迴圈從左至右上到下放置第 </a:t>
            </a:r>
            <a:r>
              <a:rPr lang="en-US" altLang="zh-TW" sz="2000" dirty="0"/>
              <a:t>random[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</a:t>
            </a:r>
            <a:r>
              <a:rPr lang="zh-TW" altLang="en-US" sz="2000" dirty="0"/>
              <a:t> 個按鈕。</a:t>
            </a:r>
            <a:endParaRPr lang="en-US" altLang="zh-TW" sz="20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6651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en-US" altLang="zh-TW" dirty="0"/>
              <a:t>Practice 4 - 1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TW" altLang="en-US" dirty="0"/>
              <a:t>翻牌小遊戲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翻牌小遊戲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706563"/>
            <a:ext cx="9046028" cy="458174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 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點選開始遊戲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要讀取 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9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張圖片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有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8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 張牌面跟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1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張牌背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一開始所有的牌都是翻到背面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一次可以挑選兩張牌，猜對兩個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button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都會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disable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當所有的卡牌都被翻完時，遊戲結束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點選 繼續 要將翻開的兩張牌翻回背面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點選 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離開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遊戲 要可以退出應用程式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12510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1105F4-86CB-4BBA-6196-0471EA1AC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136" y="1028700"/>
            <a:ext cx="64135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0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開始遊戲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17466"/>
            <a:ext cx="5897541" cy="43388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每張牌的放置位置是隨機的</a:t>
            </a:r>
            <a:br>
              <a:rPr lang="en-US" altLang="zh-TW" sz="2400" dirty="0"/>
            </a:b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剛開始每張牌都會是在背面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DE678-F878-A8F9-6543-4AA52C099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671" y="1543049"/>
            <a:ext cx="64135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5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開始遊戲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17466"/>
            <a:ext cx="4230007" cy="43388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當選到的兩張牌相同，就會成對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這時候就可以繼續，不用等使用者點繼續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6</a:t>
            </a:fld>
            <a:endParaRPr lang="zh-TW" altLang="en-US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F481DD-9505-C5B0-C75B-DBBC9487C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499" y="1517649"/>
            <a:ext cx="64135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遊戲結束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17466"/>
            <a:ext cx="4564441" cy="43388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當所有的牌都被翻開，遊戲結束</a:t>
            </a:r>
            <a:br>
              <a:rPr lang="en-US" altLang="zh-TW" sz="2400" dirty="0"/>
            </a:b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這時候要跳出</a:t>
            </a:r>
            <a:r>
              <a:rPr lang="en-US" altLang="zh-TW" sz="2400" dirty="0"/>
              <a:t> </a:t>
            </a:r>
            <a:r>
              <a:rPr lang="en-US" altLang="zh-TW" sz="2400" dirty="0" err="1"/>
              <a:t>MessageBox</a:t>
            </a:r>
            <a:r>
              <a:rPr lang="zh-TW" altLang="en-US" sz="2400" dirty="0"/>
              <a:t> 提示使用者 “你贏了”，之後不需要重置遊戲，保持所有牌都是灰色的狀態即可。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F481DD-9505-C5B0-C75B-DBBC9487C8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09166" y="1587500"/>
            <a:ext cx="6413500" cy="481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22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繼續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631157"/>
            <a:ext cx="5570764" cy="410030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只有在挑選了兩張不同牌的狀況下才可以點選 繼續，平常都是灰色無法點選的狀態。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9F18CB-3A19-2FC3-B7FA-6E1EB0639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342" y="1631157"/>
            <a:ext cx="64135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離開遊戲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5984421" cy="3606956"/>
          </a:xfrm>
        </p:spPr>
        <p:txBody>
          <a:bodyPr/>
          <a:lstStyle/>
          <a:p>
            <a:r>
              <a:rPr lang="zh-TW" altLang="en-US" dirty="0"/>
              <a:t>點選 離開遊戲 要能正常結束。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53451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28_TF45331398_Win32" id="{23A4F419-0944-4273-B502-742E5F211EB8}" vid="{3A1ECA11-6685-43D9-8277-0D384E247C8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16c05727-aa75-4e4a-9b5f-8a80a1165891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sharepoint/v3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230e9df3-be65-4c73-a93b-d1236ebd677e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通用簡報</Template>
  <TotalTime>2213</TotalTime>
  <Words>630</Words>
  <Application>Microsoft Office PowerPoint</Application>
  <PresentationFormat>寬螢幕</PresentationFormat>
  <Paragraphs>98</Paragraphs>
  <Slides>19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-apple-system</vt:lpstr>
      <vt:lpstr>Microsoft JhengHei UI</vt:lpstr>
      <vt:lpstr>Arial</vt:lpstr>
      <vt:lpstr>Tenorite</vt:lpstr>
      <vt:lpstr>Office 佈景主題</vt:lpstr>
      <vt:lpstr>Practice 4</vt:lpstr>
      <vt:lpstr>Practice 4 - 1</vt:lpstr>
      <vt:lpstr>翻牌小遊戲</vt:lpstr>
      <vt:lpstr>PowerPoint 簡報</vt:lpstr>
      <vt:lpstr>開始遊戲</vt:lpstr>
      <vt:lpstr>開始遊戲</vt:lpstr>
      <vt:lpstr>遊戲結束</vt:lpstr>
      <vt:lpstr>繼續</vt:lpstr>
      <vt:lpstr>離開遊戲</vt:lpstr>
      <vt:lpstr>Practice 4 - 2</vt:lpstr>
      <vt:lpstr>完整版翻牌小遊戲</vt:lpstr>
      <vt:lpstr>分數機制</vt:lpstr>
      <vt:lpstr>分數機制</vt:lpstr>
      <vt:lpstr>紀錄使用者分數</vt:lpstr>
      <vt:lpstr>重新開始</vt:lpstr>
      <vt:lpstr>MessageBox 的使用</vt:lpstr>
      <vt:lpstr>MessageBox 的使用</vt:lpstr>
      <vt:lpstr>MessageBox 的使用</vt:lpstr>
      <vt:lpstr>Hint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1</dc:title>
  <dc:creator>林群凱</dc:creator>
  <cp:lastModifiedBy>林群凱</cp:lastModifiedBy>
  <cp:revision>18</cp:revision>
  <dcterms:created xsi:type="dcterms:W3CDTF">2022-09-11T07:26:14Z</dcterms:created>
  <dcterms:modified xsi:type="dcterms:W3CDTF">2022-10-04T12:15:15Z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