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797675" cy="9926625"/>
  <p:embeddedFontLst>
    <p:embeddedFont>
      <p:font typeface="Palatino Linotype"/>
      <p:regular r:id="rId24"/>
      <p:bold r:id="rId25"/>
      <p:italic r:id="rId26"/>
      <p:boldItalic r:id="rId27"/>
    </p:embeddedFont>
    <p:embeddedFont>
      <p:font typeface="Book Antiqua"/>
      <p:regular r:id="rId28"/>
      <p:bold r:id="rId29"/>
      <p:italic r:id="rId30"/>
      <p:boldItalic r:id="rId31"/>
    </p:embeddedFont>
    <p:embeddedFont>
      <p:font typeface="Cambria Math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alatinoLinotyp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alatinoLinotype-italic.fntdata"/><Relationship Id="rId25" Type="http://schemas.openxmlformats.org/officeDocument/2006/relationships/font" Target="fonts/PalatinoLinotype-bold.fntdata"/><Relationship Id="rId28" Type="http://schemas.openxmlformats.org/officeDocument/2006/relationships/font" Target="fonts/BookAntiqua-regular.fntdata"/><Relationship Id="rId27" Type="http://schemas.openxmlformats.org/officeDocument/2006/relationships/font" Target="fonts/PalatinoLinotyp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ookAntiqu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ookAntiqua-boldItalic.fntdata"/><Relationship Id="rId30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10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917575" y="744538"/>
            <a:ext cx="49641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917575" y="744538"/>
            <a:ext cx="496411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7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/>
          <p:nvPr/>
        </p:nvSpPr>
        <p:spPr>
          <a:xfrm>
            <a:off x="301650" y="620688"/>
            <a:ext cx="1606550" cy="15240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/>
          <p:nvPr>
            <p:ph type="ctrTitle"/>
          </p:nvPr>
        </p:nvSpPr>
        <p:spPr>
          <a:xfrm>
            <a:off x="2057400" y="1752600"/>
            <a:ext cx="5638800" cy="24384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" type="subTitle"/>
          </p:nvPr>
        </p:nvSpPr>
        <p:spPr>
          <a:xfrm>
            <a:off x="2057400" y="4191000"/>
            <a:ext cx="56388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800"/>
              <a:buFont typeface="Microsoft JhengHei"/>
              <a:buNone/>
              <a:defRPr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lvl="3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lvl="4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lvl="6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lvl="7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lvl="8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2"/>
          <p:cNvSpPr/>
          <p:nvPr/>
        </p:nvSpPr>
        <p:spPr>
          <a:xfrm>
            <a:off x="8299896" y="486916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009632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450832" y="50419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7831832" y="4571274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2035200" y="620688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"/>
          <p:cNvSpPr txBox="1"/>
          <p:nvPr>
            <p:ph idx="10" type="dt"/>
          </p:nvPr>
        </p:nvSpPr>
        <p:spPr>
          <a:xfrm>
            <a:off x="3886994" y="6629400"/>
            <a:ext cx="137001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"/>
          <p:cNvSpPr/>
          <p:nvPr/>
        </p:nvSpPr>
        <p:spPr>
          <a:xfrm>
            <a:off x="1577008" y="5499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1043608" y="58808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662608" y="54236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"/>
          <p:cNvSpPr/>
          <p:nvPr/>
        </p:nvSpPr>
        <p:spPr>
          <a:xfrm>
            <a:off x="1272208" y="4966426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www.csie.ncku.edu.tw/gallery/2006/slides/24.jpg" id="36" name="Google Shape;3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01000" y="228600"/>
            <a:ext cx="1104181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6/slides/07.jpg" id="37" name="Google Shape;37;p2"/>
          <p:cNvPicPr preferRelativeResize="0"/>
          <p:nvPr/>
        </p:nvPicPr>
        <p:blipFill rotWithShape="1">
          <a:blip r:embed="rId3">
            <a:alphaModFix/>
          </a:blip>
          <a:srcRect b="0" l="10798" r="17672" t="0"/>
          <a:stretch/>
        </p:blipFill>
        <p:spPr>
          <a:xfrm>
            <a:off x="6790556" y="228600"/>
            <a:ext cx="1152128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farm4.static.flickr.com/3241/2405183789_595d0fdf20.jpg?v=0" id="38" name="Google Shape;3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6880" y="231067"/>
            <a:ext cx="97536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01" y="6409656"/>
            <a:ext cx="837014" cy="415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199412" y="103664"/>
            <a:ext cx="4622800" cy="8291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4918869" y="2805906"/>
            <a:ext cx="5575300" cy="2071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696912" y="808038"/>
            <a:ext cx="5575300" cy="606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5000"/>
              </a:lnSpc>
              <a:spcBef>
                <a:spcPts val="81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·"/>
              <a:defRPr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表格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0850" y="105410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7162800" y="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2" type="sldNum"/>
          </p:nvPr>
        </p:nvSpPr>
        <p:spPr>
          <a:xfrm>
            <a:off x="8675688" y="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95000"/>
              </a:lnSpc>
              <a:spcBef>
                <a:spcPts val="35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" type="body"/>
          </p:nvPr>
        </p:nvSpPr>
        <p:spPr>
          <a:xfrm>
            <a:off x="450850" y="2006600"/>
            <a:ext cx="406876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3" name="Google Shape;53;p5"/>
          <p:cNvSpPr txBox="1"/>
          <p:nvPr>
            <p:ph idx="2" type="body"/>
          </p:nvPr>
        </p:nvSpPr>
        <p:spPr>
          <a:xfrm>
            <a:off x="4672013" y="2006600"/>
            <a:ext cx="4070350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-"/>
              <a:defRPr sz="2000"/>
            </a:lvl3pPr>
            <a:lvl4pPr indent="-342900" lvl="3" marL="1828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·"/>
              <a:defRPr sz="1800"/>
            </a:lvl4pPr>
            <a:lvl5pPr indent="-342900" lvl="4" marL="22860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4" name="Google Shape;54;p5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5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SzPts val="1800"/>
              <a:buFont typeface="Arial"/>
              <a:buChar char="-"/>
              <a:defRPr sz="1800"/>
            </a:lvl3pPr>
            <a:lvl4pPr indent="-330200" lvl="3" marL="1828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·"/>
              <a:defRPr sz="1600"/>
            </a:lvl4pPr>
            <a:lvl5pPr indent="-330200" lvl="4" marL="22860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6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5000"/>
              </a:lnSpc>
              <a:spcBef>
                <a:spcPts val="14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Arial"/>
              <a:buChar char="-"/>
              <a:defRPr sz="2400"/>
            </a:lvl3pPr>
            <a:lvl4pPr indent="-355600" lvl="3" marL="1828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·"/>
              <a:defRPr sz="2000"/>
            </a:lvl4pPr>
            <a:lvl5pPr indent="-355600" lvl="4" marL="22860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4" name="Google Shape;7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5" name="Google Shape;75;p9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3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95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95000"/>
              </a:lnSpc>
              <a:spcBef>
                <a:spcPts val="25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95000"/>
              </a:lnSpc>
              <a:spcBef>
                <a:spcPts val="225"/>
              </a:spcBef>
              <a:spcAft>
                <a:spcPts val="0"/>
              </a:spcAft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81" name="Google Shape;81;p10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3.jpg"/><Relationship Id="rId2" Type="http://schemas.openxmlformats.org/officeDocument/2006/relationships/image" Target="../media/image4.jpg"/><Relationship Id="rId3" Type="http://schemas.openxmlformats.org/officeDocument/2006/relationships/image" Target="../media/image11.jp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65056" y="985520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65056" y="1938020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·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5556" y="6629400"/>
            <a:ext cx="151288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29619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098303" y="228600"/>
            <a:ext cx="736600" cy="736600"/>
          </a:xfrm>
          <a:prstGeom prst="rect">
            <a:avLst/>
          </a:prstGeom>
          <a:noFill/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28353" y="228600"/>
            <a:ext cx="742950" cy="736600"/>
          </a:xfrm>
          <a:prstGeom prst="rect">
            <a:avLst/>
          </a:prstGeom>
          <a:solidFill>
            <a:srgbClr val="D5E8EE"/>
          </a:solidFill>
          <a:ln cap="flat" cmpd="sng" w="19050">
            <a:solidFill>
              <a:srgbClr val="D5E8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VFRUWFBUUFBUYGBgUFBUXFBUWFhQUFRQYHCggGBwlHBQUITEhJSkrLi4uFx8zODMsNygtLiwBCgoKDg0OGhAQGywkHyQsLC8sLCwsLCwsLCw0LCwsLC8sLCwsLCwsLCwsLCwsLCwsLCwsLCwsLCwsLCwsLCwsLP/AABEIAL0BCwMBIgACEQEDEQH/xAAbAAACAwEBAQAAAAAAAAAAAAADBAECBQYAB//EAD4QAAEDAgQDBAYIBQUBAQAAAAEAAhEDIQQSMUEFUWETInGBBjKRobHRFBZCU1SS4fAjUmLB0gcVM6LxciT/xAAaAQADAQEBAQAAAAAAAAAAAAABAgMEAAUG/8QAKhEAAgIBAwMEAgIDAQAAAAAAAAECEQMSITETQVEEIlKRFGHw8QVxsTL/2gAMAwEAAhEDEQA/APD00x335/JT/wAVJ9NMd9+fyU/8VkFqqWL6Lo4vivpHjPNPy/s1j6Z4778/lZ/io+umN+/P5Wf4rGLFQsR6OL4r6R3Vl5f2bR9NMd+Id+Vn+KofTPHfiHflZ/isYtVS1d0MXxX0hupLyza+uWO/EP8AYz/FVPpnjvxD/Y3/ABWKWqpau6GP4r6QyyS8m0fTPHfiH+xvyUH0zx34h/8A1+SxCFUodHH8V9IbXLybn1zx34h//X5KPrljvxFT3fJYRULujj+K+h9b8m79csb+Jqe75L31xxv4mp7vksKFK7o4/ivo7W/Ju/XDG/iantHyU/W/G/iant/RYKsF3Sh8V9C6n5Nz63Y38TU9qs30sxn4mr7VhhEaEejD4r6Fc35NxvpVjPxFT2q49KMZ+Iq/mWIwIzGrulD4r6Ec5eTab6S4v8RU/Mrj0lxf39T8yyGhHZTQ6cPC+hNcvJrU/SLFff1PzJlnHsT9/U/MsdrUwxqSWOHhfQ8ZS8ms3jWJ++qfmKt/vWI++qfmKzWorWqWiPhFNT8mg3jOI++f+YorOLV/vX/mKQY1HYxK4x8IZOXkeZxSv96/8xRBxOt96/8AMUq1iK2mptR8D7+QzeJVvvH/AJiitx1b7x/5igNYitYkaj4GVg8Rjq33tT8xWY/imIn/AJqv53fNa76UpR2D6JoOPdCTUuzOMdSQyxaDqSqWL0NRi0GeQoyp00wqGgjaBpYmWqjmp3soVTTRs4SyKrmJ40UN1FGxrEHMVSxPdgqnDrhtQiWKpanHUFXs1w2oUhehM9jyXhhyiHULQrAJjsIUFgRBqBtCM1qgNRGsXCtlmMRmMUMamadNKxLJpsR2U1NNiYpsU3IeMSrKaM2krsYmGMUnIqkCbTRmU0VrEZjFJyHSKMpphtNWYxGYxTciiRVlNGbRRKdNHZTUnIdIEyiitoozWIraak5DUAbSVuwTTaaIGJHMNHzcsVSxOuYhli9RSMWkTNJVNNOOahlqZSBQqWqhanMqjIE2oGmxMsQ3BPOoofYplIVwEyFVPPolUNKOSOpA0MUyAqeyHJGLVUDojZxT6O3kquwgTEnkvBdbDsKHCDxXvoo2BTYaZsrZXTojqBQh9HRWUE9TpJqnhUryUFYmzOZh0w2gVoMw37lF+j+Ck8pRYqEqdBMMoJptIckZlJTeQooCzKKMymmBSRWUlJzGUQLKSOykj06KYZSUpTKKIuyijspI7KaMyipOY6iAZTRmU0dtJEbTU3MNAm00QMRQ1XyqbkGgQYrZUUNU5UmoNHAOYVQ006WquRel1ET6TEjSVDRTxpqppplkFeIRNBUNBPGmq9mmWQXoiXYrzqPNOGmqmmm6h3SEDRVDSWgaag0kyyC9JmeKJVhhyneyU9kj1DukxL6OURuGTjaKI2ileUZYhFtDxRG4UHdPtoozKYSPKOsJnDC8kVmF6LRbSCMymEjzDdEQp4foi9ieSjifEm0RA7z+Wwnn8lj1eO15GQ0+ZkSItrDvgilOStCvSnRuMwpRm4MrL4Z6TB9TK5oDdnjSd9Tpf3FdWxqz5Mji6ZSME1aM5mGRmUOifDVcNUnlDoE20UVtJNBquGpHkDpFm00RrUcNVgEjmdQMBEa1XAVgEjkGigCsArQvZUrkdREKYUwphCzjgTVVe1SHaib6K7qjdsy9LoyKLNjoc7UKvaJDtF4VE/QkJ18Y/wBoFGcJMVP3/wCqHYxrBLnADrAHvXdKR3WxjheEjxHitKjGcmToBcxz8FT/AHikLlzCOkfALhuM8SNas58W9VjRoANPmUdLjyLKcWvadtS4wHMzhtuVy73BLv8ASFlwGmbRMZb7rmsNjrZGOIkjTSbaTpvopq1DTc1pi0ujXURdXUI1Znc5cHSDjWVwLyMh35HpzWtRxDXAOaZB0K+dPe+o4OAkg+t52t56Le4RSrMeInL9uYyyb2b8krhq4Gjk08nWhxVmvWRieLMZ60g8rHzHRRh+Jh4lrSNhmtJiYS9KRXrQNwPRA7xXLY/jmSG93PqdS0dJWTw3iT3VHEuPqkvMwBaRI5Lug+7A/UR7I7bE8Xpsa4zmLZBDTeQJg8lzbfSuua5hoDQ0DIROVztDOpcksViB2f8ADOae8S6wk/aty2GySwbhQYXuguLiRvJ1kA9FaOCK5M8s8pcGnxHiGSznAmJMnTq5JYPi/aWDbAQIgG5vMnU25pTC8Iq4g5qxyA94Nm7uRgTAvvdDx9ZlJuVgBIJixgbanU/Pouc3zwgKPbubT+IMa7IwSbNiJG4u4Gd+ui67h/pC5mUVbtgDMBcHmeY+S4T0Y4aXAVXz/TIjzWxxaoWtBn7UR08FmeGMrm+5oWZpKHg+j0Me1wBaQQdCEZuKHNfMeD8RqUnZWk5XXAtOYE2Hl8Fsj0hInMZI9YbrE8Vuka6pWzuRiRzVhim8wuRw3pAx8AEA8vkjO4qzew5yu/HkLqgdY3Et5j2r30xn8w9q4t/HaO1U+UlW/wByYT/yh3KHCfYFy9O2BuJ2oxTeY9qv9JbzC4r6Z/UT5/ovHGAaT7fmu/FfkFxO2+kt5hS3ENOhC4oYobl3tleOL5OJHhdD8V+TridsMQ3mFbtRzXIUMcNSXDxge5EOKB+239+am/TyGqJylR4GphR2zQJzBc7XrDN3Zc42LnHTa26TxToBm5kSP1Xvvg8lI2cfx5rDlYMx56AT8UKhxIEZnFxMWboD1AGixnvAuWk8rJRlwSZHXlyCRyplFG0bzOKPBJJAESRM7wFnnEF85+9JsSdNbAaBIhgI7omDc9eiPSeBEyeQtHmPNDVYdNBXtJa5oA2uORN1WnSBBDCGuAlriYJIPsHxTtE2JgwYDRpc6LNxLTLcpuPLXbqJlHJFVYIO3QBjTm070z4brVyOe9jngkerpqASTzn3pJtWCLae1aVHEg95xm9h4jd3tslhGPA0pPk2OHUGZs7SbWgm99Zt4bonEsd2TRETt0C5/wD3J9MuLQBm0m8fr8knSFSu/M8mN5sPdomcqdJbiab3fBu8Ow1Sq41HuytOkQHG/PYddVOM4iGv7gzEWBmQIFzO+vNJ43EvdDWTkiJmBMxmceuwWa5ha6ajs20NvbkDsi3RyVh3F1WrexNxl62I+OqNXLgXsAysymXe+ANjZHwVVrgXNsWmeUjT5L2MqAkNn7JMb3t5+PgnjEWUtxg0QWim25PdBPSDJO2i87BtNRjSA4tEN3DQNajuZ1seSrw5/eEnvHQad0TmJ8yB5Lw4tRaalV7gBmytH2nBkTA5E/BGbS5Fjb4NrDUrl53Aa3fujT2z8FSpw6k4lzqbSTEzfTx0WWMZVrQ9jmNYYA+28biSDA168tinq7Wuoscx9YG+cOIGvItA33Wd5Yuu6ZoWGe/6GcTjmU2mSLCYGvsGiwG1amId2lgxroAOhME8ugv1W3wtlJre8xplrQSIBBadyBPe67gItanTYHNkAOgkmO7bKJ9lvErFmzybcFsbcPpopKTYrxltMgPp2eBJ1EXsCIsblI45uZuaZJjTXNaSDt4ckZxcCT3TJALRIhzWi4Mzp3rxeQs2q/KQAbElzhtIJAHUAD3pcWKuR82VcIXNKo1uaJFjmHtmNdFSpjnOjMSY6rVLiBe8ACCZgHS/Lb/1K4nhzczoMAbeW3mtel9jFa7irKqYpVfdokhQMw0E8iBr5LSo8GrwDlG24n2SuT8nV4NKhxB7omOUzfxPNOGu4bT11S1Hgp+88bR8UQ8LeNDI3umtBph6eKKIeIkaGEpUwrh9kobMIZuSF1Jgto0PpJeeaKGO6e1BoNDbD9UYVBzQo5s4+vRYSXaExOvmkXVIMQOk6DyW07AjdVOEYNpWt4/BjWVLkzqRBdLogXdy2gfvkla9fO6BIBNhsBz8VrVaQjRUpNjZdLG3tYY5Et6F/oYboDtv+imlQF7C2t5J093RNZkB0zZMsaQNbZGIriYNwBJ89f30SWKfmMwTy+ZHNPsoc0RtMDZdKDYYzSM00CYtB5mYVn0LyCesSn6zwgBwQ6UQrI2LOplxvYchZEpNMG5udBaNh5KajgppPAXaEdqdEhj4GgEgxfbTRSKTZJIknXX4SvVMQlhig5wa289bBJOWOG8mNGM5bI0WOE8rRa1kvjHNzzN40ROG0cz3NfIEEy27mwCSckd8dBCXdwCvVc7I9kNm4nvCJDgQIiI9qzv/ACOHhF/wMvLE+JcTDSSz1y2CeQ5Dks3BYYVCA52WYDTlzSSQNJ02sur4T6IhnerNa/K6XNk5oBJIDZ70gT8kTjGDptIcA0ljRnbla1wkEPYAAMzRMyNJErDl9Q8k2n/P7NeL02iKaG+G8OdSYGHJJgNbMwXCSIN7mOoOiVfULajmOGUm/O9xHgFbB1GBvZVDnBE9o0k9mbQGXkCBPi2TKtjcMM7KtV0uzQ+O9LRuAdQSR5EKeLJKK0v9MvkxqW6/aJ4bigx2VwzBxEiTYtO/vt+y/WeczjLXAxI0OsgERbzlZvEeGv7UvaGiWsLcp7t5FhGsNB/9tavByEyXlolu8g2I5+HRXePW3PyRjkcPZ4H8Q6m5jiDDtDzB5mPK6ynUnOeM1nDUHeNx0Nval61d3aGdYJaRppdp5gj+yJVeH0wQ4h7Ji0OhrRqPAHxWhUZZybGcU80i27SXaNH8h5zbohY6qGjMJId4ywxp7tFbgb2VHBtT1o7vUbidZ6dFp4nh/riCQ4Re8RonUr4YuliHD+GF1Nr6dSYO2o6FNOw+IIs/TkcpKFwLh7qbic7uoAsR1ldICD49UlvuOoo5SpgHPBLnOJ3kn+6zquHcJEmOWx8l9AYwIT8M2T3bHW391z0s7S0fP6tdxgl7jFhJNvBMYXidVpEVHQNbz8V1eK4JSqDTL1A+KycR6MuHqmT7ik077M4T+sVX+k+X6o7fSV/8rUnU4JWmMnvCt9X638vvC73nbGs4BUhVdUCo6uAvVo8sIWHohuB5ITsUg1MQiGghpoT6IQziFV1ZdYVFhC6ECo8odbEgA3HggUaNSqCbhoH2QSSbd3xuoZMyTpbstDG3u+Ca2IjUpV2OvoV6jwuq52XKQf6pHvTFbABhLXyTaXbNB8T8VjebNPjZGlQxx2e4q7GLzMV5e9W4uxgf3JM3JtF+Rm6SYyyzZM2SMmnItCEWroadWbG7jO8QB4Sr0sWGOa4NkjcnUiI05FWFNhp5i24MWJvbcKreGOddosROubx0C6UZzVKnYYyUHfFF8RxV9R+YRTP9Mg8tSZiDEclt4DizsPUDmFjiKRDmtILXfaD9c0+sD1jlB5N7CCQbRYq9PDPc9uS5HKBFxBkkAbXlYZ41wbMWV3vufQ8E91ak98tAJa6m/MMzRBmm7cXDgdbERZCxvC6naszlgLxGQfxWvFgGveLGYAzHYXlc5wLjFfCvLmhz2jN21ODDTOXO60G49Ybi66TiXEhW77QHMdlbTcNGm0seJJabx5I4oSyZGn3RSc1GKa7AK9VratRtYObNpBAhpgFwMesIkXgjqV6jVnPTcGONMOcHAQHAt7tRsTDHbx6p10SznZnmm4GCM4+2c3dk6RbKSZ5DVDxFR96YaYawOcXCMjiSMwMaFkZgbEb6FUUJRVtU+H/2wOSbpDeFxjXsaBZzWzlJg3jN4kH4penRLgWgkHNma++VxJ09g+CXxdEZQ2HZwM1Nw9V1wSGnciT5eSn6S5gDXOJa7lz8j3XdCvQx5LjTPNyRqTYLEVCHOkAObMSLkj1vks/ti5xOkm3itPFN9UySCANDpbc6GEhVwBzd3++24+PmjlUk7RODT5F6jp6dORXR+j3F6p7r+8BoT6w891m4fAnWCDuIseq2cHistvclhjbdj60tjco1022pKz6OPB5JtlcHYJ3FjKSDtYN7IoHSeqHTrDRFHRIxgDqYnl7lR9Nw3R3VP/Coe4fqE1itCjp5Kb8j70Z1EHQqvZHmPemsRpnEPqGVEFJVuJNBMST7knU4m46QPf8AFaJ+rxR73/ozRwTfajZaYQMViANYWI7EuO5VasxP76H98lnl/kPESy9L5Y1Uxv8AKPP9EucS7MTMTsNPJLFHbRdEkRusjzZcjLqEIkPiBck72sPPdauF44WMLWtMwADMwQAJPPwWe6hlDTLXSJgGSOhjQqr3IKcoO1sc4xkty+JxT3mXOk/BVFzJJJtr8ygkrzVKUmykUkMGkNjPNaJzvaC2iGjK4y0ElzW+s65OkRI87rMYTpOu+ntK6ClwDFQ0Nc0tvEVWFgkwQTmgSY9yhN/s0wS7Ipw11HL2VUMh4ntMzwWuk5S5ukidQNDvcK1b0bqGq5uHeKlM5uzeHDvgAuyyLZoBHiFk46i6m8tdBI1IIcJ6ObIPknuH42rSY8NcRScabquWD/8AJuLESQkqS90WO9L2aEBgHNcRUIYRMh+YXHgPFaXAQTVDGURWDm9+RDQ1p78u+y2NzF/efjPFnVHT2jnU2+oXR2jpBBki4B3BMLS4TxGv2IpOaRRIljGm5aZNy1pOUTqbDkV05sMIpOja4HSpFlbDPaKNb+E05c38XJ/whzo7sFzSZud5usOrwurSBJpsLm5nuotLmlsZQ54aJD7v9YxGSJK9i65w+ZraxMOGcAk0mhrYDGlwJJEh08whcB4H2wrE1KrnZqdRtSkch7wBdnc8ghsu52LJ3CSunWROv5/P6G/9XGrRivxVQYgz3e9BaQA9oadIOlw4GOe628W81BUcyMjYDqeY5iBdzeYcTngf0oXE+H5WvaQHu/iGG1JLQXd0uYZIsGtsSSco5Tm1m1KLadQyWvDXFkCxsJk726LUsqnve+9ktLghnBtmmaYk2kCQbmIc08xz3Sjnupuy1AXNI9o0BVWY4A5mgCTIgQW75Y2CcxLA8AgWuSDeJtt8d7LZiVx25RizP3bjPCO8Qx5kAZm3zew+z2roGYdsbFcNncyALEEuYel9DuLLd4ZxXP0O469FaE79rJNVub/0cREKrMMzkSq4fFcwjPeDon3R2zCDCsi0j3rxoRoVVtdMNfzQ3QfayoouHUdFOaOYRab0R8OCF+Rq8A2PPNVcfL4KDTi8KWuHJABVjDzCtnI2Km366qZHNGwUfIni5VSEUUpcZIAm/wCirWa0GxB5LBodWW1b0UyJrDUQR3ngdDr4pcvRKVTKDYGdyJjw2T49OrfgWV1sP0a9Kk3UPdtDY33JS9fG5xcTy2AHlqbJFx1sPl4QvNTyzya0rgSOJJ6u4UqgadgoCJRcZ1i0eM7KS3dFGAheBTddo7suGlyL6f3UBjflJv7kJwUXuxoXLgWDjsmKNJ7yGtaXE6AXJjXRM4ThecPPaMaWtzQ50T/SLXd06o1fhFSm54MAsDXPg6B8RfzA+dlFzSdFo43yKPwr2uDXAh0wQbEeM+KviqbGxlzGwzEtygOOw1nfxhQ+XOl5zEjUuJcSdLz+4XhbW8WA20hLe5XTSNSlUJokg0rSTDAX75QSbCJJEAESVo+ivEnVD2LmhzGUnVLZmkAOYHPJaYcbj1pjbkuXFAk20jUX9UEnfpdfQv8ASvGYWkKvbPY2pUOUOcQO4ACWydJJ88oS5dGnZUCEpxdvc5r0g9axY1znAOkWYB3RUe8WkjWxMDwT3D8T2VXNSmvTpUvWdmLHOBiKbWm8u7oDvszyvt8d9Ga9Nz6uGe2rTqk96GucLkObpcXIEG8Cy5/gnG34apVZVYCS05e6M/eiwIbYxfyABAUZNzXk0Rpbobx3GaTsM9wpsZUcCKbiz+J3XN0c0DN3s17AE6HVc9xnCPDQe0FR2VmZrHZhly5hboBFps2Tqu8wGA+l0CKeJpZnVJosqMb2rezJFQOYdXQZBIuDcQSs/s6lDE1aVfK89geyYGgA90tcKLT3c4bNgbi2tkE9K1I6024s4lrWkSOXWD7bg/3Q6eJLSLkaA/vdO1cPlLA3Nl0bIIcDbM3S8EkfJBxFBoc5rrGbGIHmNR7FsxZPBjzYy1SqHzF9XeFu98/Je4c2DrB1HX9ykJINlenUMgrUsqck2jI4UqR2eCqmLlPNrTaAsTh75HJPPfAsvRpPgz3Q1Ucj0cTsVjDFFHp1Ci4nKe5tNdyKIHFI06Z19yO3Mf3dSaHTGRUKv2wi49qUDzyRG1EHEOoLDeo8FEDmoDlaRzShPlFdkE3Gptr8FWlUjYGeYn2L1TU+Kr5FYNVO1sXryXey0/vRea2RZWc8QAbA/wBlLCNh5qeporoTYFzbdVU23lXLx+ioeafsSPSplWaJMASeQEpijgHu2gcz+iaOOcn7VYspxjyxTIdbpiph3yyGOJIBAg39nSEHtCCYOvv5SmH453S2hHLS3JBqNfseLdgnSHEEQQTmG45i+6vTxTpu4m0d64gaCDtdALynsAC4ZS2QXCcoDql+W+kqMtluXg23SKsY10aAjT5TKYp4eZBBk3aT0mR7vcrGhTLwAXFmYDNo4tMbEwDeFZ9YNMvh4Ftbk/0nby/uo23wadlvInAMa1wzDeCZgRvf238UfB0WUMSyS5zHtEkENI/iNIe0xYiDCBwjCEhxcS1paS20udt3W6u5cgrcWYARkOa0kgE9nuBJidTYJZxuWlOxsco6VJqj7B6L8bzO+jVm5azWy4OdJcANQ0k7QTzmd0txDgdSi/NRYKlN3dLXO/4mF2Z3Zg9TPXdfL+CcUq0aorNqEPgB1R0OLhYkEH1gdInYcrfRaH+puHdiTRImmBBrjTPv3LnIP5p911ONwdEpxd6o9+xn4jCMFRxqPqZXFuTVvZupGWuLgJgECzuZiF0TMFTcKb63/wCjK0PpVrCoY7wyDUxd09dwn8fwNhLqjB3nN5y03BBjnI16rD4djabS6hVDmEEkOkZtRnymczQYg9NIT5I9TeJ0ZprYzvS2ialbs2ZW5WTTJEvc45IyREOBbrte4vHCPptZVqU8UKhuRmFqgcTOfvC+8tPM7r6FxDE0KJAq1qT2OdUbT1eaTSMzGOa3VskzOkiJErhvSLE03SHZjXBJLw5rqbpOhIJmGhsEaxfVLh1L20HI46b8GdjeEVKdyMzYBzAGADoTylZ5prp/R/0wq4ekab6YrUiCA093LeT3oP8AMbHmo4x9GxDO0o0/o9QAHsrZKjdJYRq6ZO0haFKUdpEXFS4M3hnEQ2GuPgV0EyFxbm/v+yYw+NqU7B3SDcezZehh9VW0jHkweDoqjQNFalXWRT4uw+s0g8xdHp4ppNjuAOs8gt8M2OfDMcsc49jcpYpN0cRssSm/qjsqp3BAU2bzavVXbUBWMyujNrdVJwKLIahvog5D+ygsxHVE7XqEtNBckz5q+l3vPwXnNi0FXPrR1Kl7dSvHZ6cUqtFGuIsCYPsnzsvGudzIt5Rt4XU1BAEIERcLkgSlWxFR4JsLXUhoPQ+5H7IEBVrMi45AIpnOD5ZtYPCZBYNa37T3Xc4bwNh4qavFaTQcpnpGv6LDrYpzmtaT3WgAAaW3PVCa3TzXov1mlVjR5342p3Nk5pJdFp02RcRSAbTfEZs0jbuui372VaLduq6DiuCa51NoENY2A3nJk3WGKlkyqMed3/Ps27RxOT4MGphSQCAb6eCWc0gkLpS2Ba0WHhyWDiG98+K2epwLGk0ZsWVzbsjtDaZItYmUxhsNmIJ9Wb/GEtHVM4asRAkx0MH23WGa29prxyV+47T0bxZbTxLHVMhIJYGtF7QcjyYHdEQfKFxvFarqYDATmkkuiA0DvZQ7U943nl1Ra1Rwtmnccx4JOvXc14IcbgzvPioR9O023Rol6iD2Vg6/FXANDMwjKSD/ADCSYdM5byB1KHQxjGAZWnfNa5G7c2+90tiHlxvHkAOZXnMVljSXBF5ZN3Z3PA/9Tq+HpCmQK4aCGl5yuubBzhJdAsPHwWVx70xrYkvIApknNY6NiA2SLwbyuWcz4olx7EIwUboGu2P9q43fOYmXTuTeVekxxNtdrx70TD0RlbpoDYRqAf7qz2QSE64EezKOL2Wu2ddp5KDiT3YJBECZM20jktXhgEOBAcMj7H+kAhJcQwrWkFtg5odHKQDAU005U0WlBqCknsBqOz3Ljm6kmfM+KXLdiLojafVFf3hfXnun4JWpf7FgQrMqQqUaMuAJ93WEQUrx+9EQDNDF5ZIkE6kHXmTOuqbwfFTIDyI57+NlnVKMGJUCmqQyzjumJKEXyjfPFaY+17ipHGqfM+xc/kXuyWj8yf6IfjxOuo4kOEtII6IbqpXNUKjmEEHy5+KeGPJ2960Y/Vwa92xCfp5J7H//2Q==" id="17" name="Google Shape;17;p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4.blog.xuite.net/4/3/3/b/238287346/blog_3361842/txt/151687656/0.jpg" id="18" name="Google Shape;18;p1"/>
          <p:cNvPicPr preferRelativeResize="0"/>
          <p:nvPr/>
        </p:nvPicPr>
        <p:blipFill rotWithShape="1">
          <a:blip r:embed="rId1">
            <a:alphaModFix/>
          </a:blip>
          <a:srcRect b="0" l="0" r="0" t="1455"/>
          <a:stretch/>
        </p:blipFill>
        <p:spPr>
          <a:xfrm>
            <a:off x="6829561" y="317200"/>
            <a:ext cx="92836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2.gstatic.com/images?q=tbn:ANd9GcQHeXOTdMeui_IGWzgFhu0wxnIlK9jCUVOXhd_VHOsOqvBoOfWeAw" id="19" name="Google Shape;1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6701" y="317200"/>
            <a:ext cx="973771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csie.ncku.edu.tw/gallery/2007/slides/22.JPG" id="20" name="Google Shape;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4913" y="317200"/>
            <a:ext cx="975869" cy="64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056" y="229072"/>
            <a:ext cx="812415" cy="7476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5"/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ChunTing-Wu/ncku_op_carla_bridge.g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rive.google.com/drive/folders/1UqbT3_BaMthdUAXxaC5BFd5f9USI8Ygp?usp=driv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rive.google.com/file/d/1xA2oR_OHqDNqijxhGT8DTGIcA0fUBdiw/view?usp=drive_link" TargetMode="External"/><Relationship Id="rId4" Type="http://schemas.openxmlformats.org/officeDocument/2006/relationships/hyperlink" Target="https://drive.google.com/file/d/1sTAmPybxRnldIpQicwzNMGh6IVDaFF_F/view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1HBUd-VA5HpOVFn6qM8ZVBHIEkrmvuz-OVqdZJMScEM/edit?usp=sharing#gid=95079433" TargetMode="External"/><Relationship Id="rId4" Type="http://schemas.openxmlformats.org/officeDocument/2006/relationships/hyperlink" Target="https://docs.google.com/spreadsheets/d/11HBUd-VA5HpOVFn6qM8ZVBHIEkrmvuz-OVqdZJMScEM/edit?usp=sharing#gid=710070546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carla-simulator/carla/releases/tag/0.9.13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carla-simulator/carla/releases/tag/0.9.13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ChunTing-Wu/Autoware_galactic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ctrTitle"/>
          </p:nvPr>
        </p:nvSpPr>
        <p:spPr>
          <a:xfrm>
            <a:off x="1691680" y="1628800"/>
            <a:ext cx="6547048" cy="2562200"/>
          </a:xfrm>
          <a:prstGeom prst="rect">
            <a:avLst/>
          </a:prstGeom>
          <a:noFill/>
          <a:ln>
            <a:noFill/>
          </a:ln>
          <a:effectLst>
            <a:outerShdw rotWithShape="0" algn="ctr" dir="2700000" dist="17961">
              <a:schemeClr val="dk1"/>
            </a:outerShdw>
          </a:effectLst>
        </p:spPr>
        <p:txBody>
          <a:bodyPr anchorCtr="0" anchor="ctr" bIns="45700" lIns="91425" spcFirstLastPara="1" rIns="0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/>
              <a:t>Introduction to </a:t>
            </a:r>
            <a:br>
              <a:rPr b="0" lang="en-US" sz="4400"/>
            </a:br>
            <a:r>
              <a:rPr b="0" lang="en-US" sz="4400"/>
              <a:t>Linux Systems</a:t>
            </a:r>
            <a:br>
              <a:rPr b="0" lang="en-US" sz="4400"/>
            </a:br>
            <a:br>
              <a:rPr b="0" lang="en-US" sz="4400"/>
            </a:br>
            <a:r>
              <a:rPr b="0" lang="en-US" sz="4000"/>
              <a:t>Simulation for autonomous valet parking</a:t>
            </a:r>
            <a:endParaRPr b="0" sz="4400"/>
          </a:p>
        </p:txBody>
      </p:sp>
      <p:sp>
        <p:nvSpPr>
          <p:cNvPr id="109" name="Google Shape;109;p15"/>
          <p:cNvSpPr txBox="1"/>
          <p:nvPr>
            <p:ph idx="1" type="subTitle"/>
          </p:nvPr>
        </p:nvSpPr>
        <p:spPr>
          <a:xfrm>
            <a:off x="2145804" y="4077072"/>
            <a:ext cx="5638800" cy="2304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Chia-Heng Tu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Dept. of Computer Science and Information Engineering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National Cheng Kung University</a:t>
            </a:r>
            <a:endParaRPr/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Bookman Old Style"/>
              <a:buNone/>
            </a:pPr>
            <a:r>
              <a:rPr lang="en-US" sz="2000">
                <a:solidFill>
                  <a:srgbClr val="22226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Fall 2024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69248" y="980728"/>
            <a:ext cx="8666110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Customized ROS Bridge(Client PC)</a:t>
            </a:r>
            <a:endParaRPr/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cd ~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git clone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https://github.com/ChunTing-Wu/ncku_op_carla_bridge.git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cd ncku_op_carla_bridge </a:t>
            </a:r>
            <a:endParaRPr sz="1800"/>
          </a:p>
          <a:p>
            <a:pPr indent="-2286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/>
          <p:nvPr/>
        </p:nvSpPr>
        <p:spPr>
          <a:xfrm>
            <a:off x="369150" y="4877650"/>
            <a:ext cx="8331600" cy="1903500"/>
          </a:xfrm>
          <a:prstGeom prst="rect">
            <a:avLst/>
          </a:prstGeom>
          <a:solidFill>
            <a:srgbClr val="FFC000"/>
          </a:solidFill>
          <a:ln cap="flat" cmpd="sng" w="25400">
            <a:solidFill>
              <a:srgbClr val="4E5E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/>
          <p:nvPr/>
        </p:nvSpPr>
        <p:spPr>
          <a:xfrm>
            <a:off x="369275" y="1918775"/>
            <a:ext cx="8331600" cy="27903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5E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69273" y="1554847"/>
            <a:ext cx="8675100" cy="48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vim ~/.bashrc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CARLA_ROOT=${HOME}/ncku_carla_simulator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PYTHONPATH=$PYTHONPATH:${CARLA_ROOT}/PythonAPI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PYTHONPATH=$PYTHONPATH:${CARLA_ROOT}/PythonAPI/util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PYTHONPATH=$PYTHONPATH:${CARLA_ROOT}/PythonAPI/carla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PYTHONPATH=$PYTHONPATH:${CARLA_ROOT}/PythonAPI/carla/agents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b="0" i="0" lang="en-US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export PYTHONPATH=$PYTHONPATH:$CARLA_ROOT/PythonAPI/carla/dist/carla-0.9.13-py3.8-linux-x86_64.egg:$CARLA_ROOT/PythonAPI/carla</a:t>
            </a:r>
            <a:endParaRPr b="0" i="0"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export OP_BRIDGE=${HOME}/ncku_op_carla_bridge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export SCENARIO_RUNNER_ROOT=${OP_BRIDGE}/scenario_runner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export LEADERBOARD_ROOT=${OP_BRIDGE}/op_bridge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export TEAM_CODE_ROOT=${OP_BRIDGE}/op_agent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 txBox="1"/>
          <p:nvPr>
            <p:ph type="title"/>
          </p:nvPr>
        </p:nvSpPr>
        <p:spPr>
          <a:xfrm>
            <a:off x="72575" y="962700"/>
            <a:ext cx="92685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 up all environment variables(Client PC)</a:t>
            </a:r>
            <a:endParaRPr/>
          </a:p>
        </p:txBody>
      </p:sp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85" name="Google Shape;185;p25"/>
          <p:cNvCxnSpPr/>
          <p:nvPr/>
        </p:nvCxnSpPr>
        <p:spPr>
          <a:xfrm rot="10800000">
            <a:off x="3143699" y="1750338"/>
            <a:ext cx="727200" cy="362100"/>
          </a:xfrm>
          <a:prstGeom prst="straightConnector1">
            <a:avLst/>
          </a:prstGeom>
          <a:noFill/>
          <a:ln cap="flat" cmpd="sng" w="9525">
            <a:solidFill>
              <a:srgbClr val="28288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/>
          <p:nvPr/>
        </p:nvSpPr>
        <p:spPr>
          <a:xfrm>
            <a:off x="138450" y="3681327"/>
            <a:ext cx="8538600" cy="27891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5E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369248" y="980728"/>
            <a:ext cx="87747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 up the Simulator Map(Client PC)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101474" y="1840806"/>
            <a:ext cx="87114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Map </a:t>
            </a: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DownLink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(map_name=Town10HD)</a:t>
            </a:r>
            <a:endParaRPr/>
          </a:p>
          <a:p>
            <a:pPr indent="-3810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Town10HD/pointcloud_map.pcd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1" marL="533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	      lanele2_map.osm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vim ~/</a:t>
            </a:r>
            <a:r>
              <a:rPr b="0" i="0"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ncku_op_carla_bridge/op_agent/start_ros2.sh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15	# source ros env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16	source ${AUTOWARE_PATH}/install/setup.bash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18	# launch autoware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19	ros2 launch autoware_launch autoware.launch.xml	map_path:=${map_path}/${map_name} vehicle_model:=sample_vehicle 	sensor_model:=sample_sensor_kit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406656" y="3243819"/>
            <a:ext cx="5587932" cy="47983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5E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 up the Carla Server IP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69248" y="1933228"/>
            <a:ext cx="8307928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vim ~/ncku_op_carla_bridge/op_bridge/op_scripts/run_exploration_mode_ros2.sh</a:t>
            </a:r>
            <a:endParaRPr sz="1800"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1800"/>
              <a:t>export SIMULATOR_LOCAL_HOST="192.168.91.11"</a:t>
            </a:r>
            <a:endParaRPr sz="1800"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276363" y="3721408"/>
            <a:ext cx="268888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Your PC1 IP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 the simulation with PC1 &amp; PC2</a:t>
            </a:r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69248" y="1933228"/>
            <a:ext cx="8865287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PC1 run Carla Server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PC2</a:t>
            </a:r>
            <a:endParaRPr/>
          </a:p>
          <a:p>
            <a:pPr indent="-3810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cd ${HOME}/ncku_op_carla_bridge</a:t>
            </a:r>
            <a:endParaRPr/>
          </a:p>
          <a:p>
            <a:pPr indent="-381000" lvl="1" marL="9144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2400"/>
              <a:buChar char="–"/>
            </a:pPr>
            <a:r>
              <a:rPr lang="en-US"/>
              <a:t>sh op_bridge/op_scripts/run_exploration_mode_ros2.sh</a:t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Video</a:t>
            </a:r>
            <a:endParaRPr/>
          </a:p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369250" y="1933223"/>
            <a:ext cx="7770000" cy="19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Video Link</a:t>
            </a:r>
            <a:r>
              <a:rPr lang="en-US"/>
              <a:t> (CARLA) 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Video Link</a:t>
            </a:r>
            <a:r>
              <a:rPr lang="en-US"/>
              <a:t> (Autoware)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由指定A點自駕至B點程式碼與解釋 50 %（依據老師投影片P25說明AVP的各個時間點的動作分別是什麼）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AVP 錄影 50 % （如果現場Demo則不需要錄影）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Environment Build 10% (Bonus)</a:t>
            </a:r>
            <a:endParaRPr/>
          </a:p>
          <a:p>
            <a:pPr indent="0" lvl="0" marL="508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/>
              <a:t>以上檔案放入同一資料夾後壓縮上傳 moodle</a:t>
            </a:r>
            <a:endParaRPr/>
          </a:p>
        </p:txBody>
      </p:sp>
      <p:sp>
        <p:nvSpPr>
          <p:cNvPr id="223" name="Google Shape;223;p30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69248" y="980728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Notice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69248" y="1933228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700"/>
              <a:buFont typeface="Arial"/>
              <a:buChar char="•"/>
            </a:pPr>
            <a:r>
              <a:rPr lang="en-US" sz="2700"/>
              <a:t>因為本次mini project需要一台Server及一台Client，所以本次mini project為兩人一組，請至</a:t>
            </a:r>
            <a:r>
              <a:rPr lang="en-US" sz="2700" u="sng">
                <a:solidFill>
                  <a:schemeClr val="hlink"/>
                </a:solidFill>
                <a:hlinkClick r:id="rId3"/>
              </a:rPr>
              <a:t>分組名單</a:t>
            </a:r>
            <a:r>
              <a:rPr lang="en-US" sz="2700"/>
              <a:t>登記組員名稱及學號</a:t>
            </a:r>
            <a:endParaRPr sz="2700"/>
          </a:p>
          <a:p>
            <a:pPr indent="-40005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700"/>
              <a:buChar char="•"/>
            </a:pPr>
            <a:r>
              <a:rPr lang="en-US" sz="2700"/>
              <a:t>因為本次mini project對電腦性能要求較高，如果同學有需求，可以填寫</a:t>
            </a:r>
            <a:r>
              <a:rPr lang="en-US" sz="2700" u="sng">
                <a:solidFill>
                  <a:schemeClr val="hlink"/>
                </a:solidFill>
                <a:hlinkClick r:id="rId4"/>
              </a:rPr>
              <a:t>時間表</a:t>
            </a:r>
            <a:r>
              <a:rPr lang="en-US" sz="2700"/>
              <a:t>到實驗室借用電腦，實驗室會先將環境架好供同學使用</a:t>
            </a:r>
            <a:endParaRPr sz="2700"/>
          </a:p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8677176" y="6629400"/>
            <a:ext cx="468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QUESTIONS</a:t>
            </a:r>
            <a:endParaRPr/>
          </a:p>
        </p:txBody>
      </p:sp>
      <p:sp>
        <p:nvSpPr>
          <p:cNvPr id="237" name="Google Shape;237;p32"/>
          <p:cNvSpPr txBox="1"/>
          <p:nvPr>
            <p:ph idx="1" type="body"/>
          </p:nvPr>
        </p:nvSpPr>
        <p:spPr>
          <a:xfrm>
            <a:off x="722313" y="1844823"/>
            <a:ext cx="7772400" cy="256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369298" y="782453"/>
            <a:ext cx="82914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system of the AVP simulations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69248" y="1421395"/>
            <a:ext cx="8291513" cy="51346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PC1 representing a server machine runs the 3D simulation with CARLA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PC2 representing a client machine runs the autonomous driving software, Autoware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The two machines are connected with Gigabit Ethernet to exchange data</a:t>
            </a:r>
            <a:endParaRPr/>
          </a:p>
        </p:txBody>
      </p:sp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346239"/>
            <a:ext cx="9144000" cy="2397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Installation on PC1 (Server)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Carla 0.9.13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48" y="2657475"/>
            <a:ext cx="8667750" cy="397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517875" y="4703575"/>
            <a:ext cx="3100200" cy="50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Installation on PC2 (Client)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Carla 0.9.13</a:t>
            </a:r>
            <a:endParaRPr/>
          </a:p>
          <a:p>
            <a:pPr indent="-2286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248" y="2584103"/>
            <a:ext cx="86677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Installing necessary Python packages</a:t>
            </a:r>
            <a:endParaRPr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369248" y="1933228"/>
            <a:ext cx="8774752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sudo apt install python3-pip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cd ${CARLA_INSTALLATION}/PythonAPI/examples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python3 -m pip install -r requirements.txt</a:t>
            </a:r>
            <a:endParaRPr/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369248" y="980728"/>
            <a:ext cx="8291513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Autoware Installation(Client PC)</a:t>
            </a:r>
            <a:endParaRPr/>
          </a:p>
        </p:txBody>
      </p:sp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cd ~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git clone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https://github.com/ChunTing-Wu/Autoware_galactic</a:t>
            </a:r>
            <a:r>
              <a:rPr lang="en-US" sz="1800"/>
              <a:t> autoware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cd autoware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./setup-dev-env.sh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mkdir src</a:t>
            </a:r>
            <a:endParaRPr sz="18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800"/>
              <a:t>vcs import src &lt; autoware.repos</a:t>
            </a:r>
            <a:endParaRPr sz="1800"/>
          </a:p>
        </p:txBody>
      </p:sp>
      <p:sp>
        <p:nvSpPr>
          <p:cNvPr id="148" name="Google Shape;148;p20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69250" y="980725"/>
            <a:ext cx="87369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 required ROS packages(Client PC)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69248" y="1933228"/>
            <a:ext cx="8291513" cy="4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source /opt/ros/galactic/setup.bash</a:t>
            </a:r>
            <a:endParaRPr sz="16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rosdep update --include-eol-distros</a:t>
            </a:r>
            <a:endParaRPr sz="16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rosdep install -y --from-paths src --ignore-src --rosdistro $ROS_DISTRO</a:t>
            </a:r>
            <a:endParaRPr sz="1600"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colcon build --symlink-install --cmake-args -DCMAKE_BUILD_TYPE=Release</a:t>
            </a:r>
            <a:endParaRPr sz="1600"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69248" y="980728"/>
            <a:ext cx="8629897" cy="7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Installing Python packages for Autoware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(Client PC)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369248" y="2235303"/>
            <a:ext cx="82914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sudo apt install ros-galactic-sensor-msgs-py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pip3 install network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pip3 install py_trees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pip3 install tabulate</a:t>
            </a:r>
            <a:endParaRPr/>
          </a:p>
          <a:p>
            <a:pPr indent="-406400" lvl="0" marL="457200" rtl="0" algn="l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pip3 install transforms3d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369248" y="2706986"/>
            <a:ext cx="8291513" cy="38490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50800" rtl="0" algn="ctr">
              <a:lnSpc>
                <a:spcPct val="95000"/>
              </a:lnSpc>
              <a:spcBef>
                <a:spcPts val="1260"/>
              </a:spcBef>
              <a:spcAft>
                <a:spcPts val="0"/>
              </a:spcAft>
              <a:buSzPts val="2800"/>
              <a:buNone/>
            </a:pPr>
            <a:r>
              <a:rPr lang="en-US" sz="5400"/>
              <a:t>Run the AVP simulation with PC1 &amp; PC2</a:t>
            </a:r>
            <a:endParaRPr sz="5400"/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677176" y="6629400"/>
            <a:ext cx="468312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Yuan-Hao Chang's Template">
  <a:themeElements>
    <a:clrScheme name="Yuan-Hao Chang's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