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797675" cy="9926625"/>
  <p:embeddedFontLst>
    <p:embeddedFont>
      <p:font typeface="Overlock"/>
      <p:regular r:id="rId13"/>
      <p:bold r:id="rId14"/>
      <p:italic r:id="rId15"/>
      <p:boldItalic r:id="rId16"/>
    </p:embeddedFont>
    <p:embeddedFont>
      <p:font typeface="Palatino Linotype"/>
      <p:regular r:id="rId17"/>
      <p:bold r:id="rId18"/>
      <p:italic r:id="rId19"/>
      <p:boldItalic r:id="rId20"/>
    </p:embeddedFont>
    <p:embeddedFont>
      <p:font typeface="Book Antiqua"/>
      <p:regular r:id="rId21"/>
      <p:bold r:id="rId22"/>
      <p:italic r:id="rId23"/>
      <p:boldItalic r:id="rId24"/>
    </p:embeddedFont>
    <p:embeddedFont>
      <p:font typeface="Cambria Mat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g67fvscXUjj5oz367oW0C1GuRQ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boldItalic.fntdata"/><Relationship Id="rId22" Type="http://schemas.openxmlformats.org/officeDocument/2006/relationships/font" Target="fonts/BookAntiqua-bold.fntdata"/><Relationship Id="rId21" Type="http://schemas.openxmlformats.org/officeDocument/2006/relationships/font" Target="fonts/BookAntiqua-regular.fntdata"/><Relationship Id="rId24" Type="http://schemas.openxmlformats.org/officeDocument/2006/relationships/font" Target="fonts/BookAntiqua-boldItalic.fntdata"/><Relationship Id="rId23" Type="http://schemas.openxmlformats.org/officeDocument/2006/relationships/font" Target="fonts/BookAntiqu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mbriaMa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verlock-regular.fntdata"/><Relationship Id="rId12" Type="http://schemas.openxmlformats.org/officeDocument/2006/relationships/slide" Target="slides/slide7.xml"/><Relationship Id="rId15" Type="http://schemas.openxmlformats.org/officeDocument/2006/relationships/font" Target="fonts/Overlock-italic.fntdata"/><Relationship Id="rId14" Type="http://schemas.openxmlformats.org/officeDocument/2006/relationships/font" Target="fonts/Overlock-bold.fntdata"/><Relationship Id="rId17" Type="http://schemas.openxmlformats.org/officeDocument/2006/relationships/font" Target="fonts/PalatinoLinotype-regular.fntdata"/><Relationship Id="rId16" Type="http://schemas.openxmlformats.org/officeDocument/2006/relationships/font" Target="fonts/Overlock-boldItalic.fntdata"/><Relationship Id="rId19" Type="http://schemas.openxmlformats.org/officeDocument/2006/relationships/font" Target="fonts/PalatinoLinotype-italic.fntdata"/><Relationship Id="rId18" Type="http://schemas.openxmlformats.org/officeDocument/2006/relationships/font" Target="fonts/PalatinoLinotyp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5601802b9_0_24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315601802b9_0_24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5601802b9_0_13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15601802b9_0_13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type="ctrTitle"/>
          </p:nvPr>
        </p:nvSpPr>
        <p:spPr>
          <a:xfrm>
            <a:off x="2057400" y="1752600"/>
            <a:ext cx="5638800" cy="24384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7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sie.ncku.edu.tw/gallery/2006/slides/24.jpg"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6/slides/07.jpg" id="37" name="Google Shape;37;p7"/>
          <p:cNvPicPr preferRelativeResize="0"/>
          <p:nvPr/>
        </p:nvPicPr>
        <p:blipFill rotWithShape="1">
          <a:blip r:embed="rId3">
            <a:alphaModFix/>
          </a:blip>
          <a:srcRect b="0" l="10798" r="17672" t="0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rm4.static.flickr.com/3241/2405183789_595d0fdf20.jpg?v=0" id="38" name="Google Shape;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 rot="5400000">
            <a:off x="2199413" y="103663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696913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表格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indent="-355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 id="17" name="Google Shape;17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4.blog.xuite.net/4/3/3/b/238287346/blog_3361842/txt/151687656/0.jpg" id="18" name="Google Shape;18;p6"/>
          <p:cNvPicPr preferRelativeResize="0"/>
          <p:nvPr/>
        </p:nvPicPr>
        <p:blipFill rotWithShape="1">
          <a:blip r:embed="rId1">
            <a:alphaModFix/>
          </a:blip>
          <a:srcRect b="0" l="0" r="0"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QHeXOTdMeui_IGWzgFhu0wxnIlK9jCUVOXhd_VHOsOqvBoOfWeAw" id="19" name="Google Shape;1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7/slides/22.JPG" id="20" name="Google Shape;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>
    <p:wipe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os.org/" TargetMode="External"/><Relationship Id="rId4" Type="http://schemas.openxmlformats.org/officeDocument/2006/relationships/hyperlink" Target="https://wiki.ros.org/noetic/Installation/Ubuntu" TargetMode="External"/><Relationship Id="rId5" Type="http://schemas.openxmlformats.org/officeDocument/2006/relationships/hyperlink" Target="https://docs.ros.org/en/humble/Installation/Ubuntu-Install-Debs.html" TargetMode="External"/><Relationship Id="rId6" Type="http://schemas.openxmlformats.org/officeDocument/2006/relationships/hyperlink" Target="https://docs.ros.org/en/jazzy/Installation/Ubuntu-Install-Deb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iki.ros.org/noetic/Installation/Ubuntu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ros.org/en/humble/Installation/Ubuntu-Install-Debs.ht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91680" y="1628800"/>
            <a:ext cx="6547048" cy="2562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4400"/>
              <a:t>Introduction to </a:t>
            </a:r>
            <a:br>
              <a:rPr b="0" lang="en-US" sz="4400"/>
            </a:br>
            <a:r>
              <a:rPr b="0" lang="en-US" sz="4400"/>
              <a:t>Linux Systems</a:t>
            </a:r>
            <a:br>
              <a:rPr b="0" lang="en-US" sz="4400"/>
            </a:br>
            <a:br>
              <a:rPr b="0" lang="en-US" sz="4400"/>
            </a:br>
            <a:r>
              <a:rPr b="0" lang="en-US" sz="4000"/>
              <a:t>Package Management</a:t>
            </a:r>
            <a:endParaRPr b="0" sz="44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145804" y="4077072"/>
            <a:ext cx="563880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Chia-Heng Tu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Computer Science and Information Engineering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National Cheng Kung University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Fall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Install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ROS</a:t>
            </a:r>
            <a:endParaRPr/>
          </a:p>
          <a:p>
            <a:pPr indent="-2667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ROS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Noetic</a:t>
            </a:r>
            <a:r>
              <a:rPr lang="en-US"/>
              <a:t> for Ubuntu 20.04</a:t>
            </a:r>
            <a:endParaRPr/>
          </a:p>
          <a:p>
            <a:pPr indent="-2667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ROS2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Humble</a:t>
            </a:r>
            <a:r>
              <a:rPr lang="en-US"/>
              <a:t> for Ubuntu 22.04</a:t>
            </a:r>
            <a:endParaRPr/>
          </a:p>
          <a:p>
            <a:pPr indent="-2667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ROS2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Jazzy</a:t>
            </a:r>
            <a:r>
              <a:rPr lang="en-US"/>
              <a:t> for Ubuntu 24.04</a:t>
            </a:r>
            <a:endParaRPr/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November 6,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Distribution: Noetic → Ubuntu 20.04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59375" y="1617828"/>
            <a:ext cx="6997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https://wiki.ros.org/noetic/Installation/Ubuntu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5" y="2153225"/>
            <a:ext cx="3934525" cy="416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1625" y="2177499"/>
            <a:ext cx="3993225" cy="1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4131625" y="4144850"/>
            <a:ext cx="4527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ros package可以選擇desktop或base安裝，這次的lab請同學安裝desktop-full的版本，安裝內容較大安裝過程可能也會比較久，所以請同學注意自己的硬碟容量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28" name="Google Shape;128;p3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November 6,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601802b9_0_24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Distribution: Humble → Ubuntu 22.04</a:t>
            </a:r>
            <a:endParaRPr/>
          </a:p>
        </p:txBody>
      </p:sp>
      <p:sp>
        <p:nvSpPr>
          <p:cNvPr id="134" name="Google Shape;134;g315601802b9_0_24"/>
          <p:cNvSpPr txBox="1"/>
          <p:nvPr>
            <p:ph idx="1" type="body"/>
          </p:nvPr>
        </p:nvSpPr>
        <p:spPr>
          <a:xfrm>
            <a:off x="369250" y="1644850"/>
            <a:ext cx="6519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https://docs.ros.org/en/humble/Installation/Ubuntu-Install-Debs.html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5" name="Google Shape;135;g315601802b9_0_24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g315601802b9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50" y="2110675"/>
            <a:ext cx="3058917" cy="47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15601802b9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8174" y="2110676"/>
            <a:ext cx="4866899" cy="16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15601802b9_0_24"/>
          <p:cNvSpPr txBox="1"/>
          <p:nvPr/>
        </p:nvSpPr>
        <p:spPr>
          <a:xfrm>
            <a:off x="4104575" y="4208375"/>
            <a:ext cx="4554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ros package可以選擇desktop或base安裝，這次的lab請同學安裝desktop的版本，安裝內容較大，</a:t>
            </a:r>
            <a:r>
              <a:rPr lang="en-US" sz="2400">
                <a:solidFill>
                  <a:srgbClr val="FF0000"/>
                </a:solidFill>
              </a:rPr>
              <a:t>過程可能也比較久，</a:t>
            </a:r>
            <a:r>
              <a:rPr lang="en-US" sz="2400">
                <a:solidFill>
                  <a:srgbClr val="FF0000"/>
                </a:solidFill>
              </a:rPr>
              <a:t>所以請同學注意自己的</a:t>
            </a:r>
            <a:r>
              <a:rPr lang="en-US" sz="2400">
                <a:solidFill>
                  <a:srgbClr val="FF0000"/>
                </a:solidFill>
              </a:rPr>
              <a:t>硬碟</a:t>
            </a:r>
            <a:r>
              <a:rPr lang="en-US" sz="2400">
                <a:solidFill>
                  <a:srgbClr val="FF0000"/>
                </a:solidFill>
              </a:rPr>
              <a:t>容量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39" name="Google Shape;139;g315601802b9_0_24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November 6, 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426248" y="11339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Demo</a:t>
            </a:r>
            <a:r>
              <a:rPr lang="en-US" sz="3200"/>
              <a:t>1</a:t>
            </a:r>
            <a:r>
              <a:rPr lang="en-US" sz="3200"/>
              <a:t>(If you use ROS</a:t>
            </a:r>
            <a:r>
              <a:rPr lang="en-US" sz="3200"/>
              <a:t>1</a:t>
            </a:r>
            <a:r>
              <a:rPr lang="en-US" sz="3200"/>
              <a:t> distribution)</a:t>
            </a:r>
            <a:endParaRPr sz="3200"/>
          </a:p>
        </p:txBody>
      </p:sp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6901189" y="1988840"/>
            <a:ext cx="224281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Change your primary prompt and extend with your student ID.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937701" y="3545721"/>
            <a:ext cx="22428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Run “roscore” on the terminal and screenshot.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6948264" y="4789601"/>
            <a:ext cx="22428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Upload the screenshot to moodle.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50" y="2290328"/>
            <a:ext cx="6596392" cy="352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November 6,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601802b9_0_13"/>
          <p:cNvSpPr txBox="1"/>
          <p:nvPr>
            <p:ph type="title"/>
          </p:nvPr>
        </p:nvSpPr>
        <p:spPr>
          <a:xfrm>
            <a:off x="385773" y="1160953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Demo2(If you use ROS2 distribution)</a:t>
            </a:r>
            <a:endParaRPr sz="3200"/>
          </a:p>
        </p:txBody>
      </p:sp>
      <p:sp>
        <p:nvSpPr>
          <p:cNvPr id="156" name="Google Shape;156;g315601802b9_0_13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November 6, 2024</a:t>
            </a:r>
            <a:endParaRPr/>
          </a:p>
        </p:txBody>
      </p:sp>
      <p:sp>
        <p:nvSpPr>
          <p:cNvPr id="157" name="Google Shape;157;g315601802b9_0_13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315601802b9_0_13"/>
          <p:cNvSpPr txBox="1"/>
          <p:nvPr/>
        </p:nvSpPr>
        <p:spPr>
          <a:xfrm>
            <a:off x="5897931" y="1880725"/>
            <a:ext cx="338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Change your primary prompt and extend with your student ID.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15601802b9_0_13"/>
          <p:cNvSpPr txBox="1"/>
          <p:nvPr/>
        </p:nvSpPr>
        <p:spPr>
          <a:xfrm>
            <a:off x="5871825" y="3261675"/>
            <a:ext cx="343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截圖須包含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echo $ROS_DISTRO輸出及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ros2 node list -a輸出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15601802b9_0_13"/>
          <p:cNvSpPr txBox="1"/>
          <p:nvPr/>
        </p:nvSpPr>
        <p:spPr>
          <a:xfrm>
            <a:off x="5897931" y="4807625"/>
            <a:ext cx="34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>
                <a:solidFill>
                  <a:schemeClr val="dk1"/>
                </a:solidFill>
              </a:rPr>
              <a:t>上傳截圖至moodle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315601802b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1725"/>
            <a:ext cx="5897750" cy="31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722313" y="1844823"/>
            <a:ext cx="7772400" cy="256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5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November 6,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2007-03-22T05:32:52Z</dcterms:created>
  <dc:creator>chiaheng</dc:creator>
</cp:coreProperties>
</file>