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797675" cy="9926638"/>
  <p:embeddedFontLst>
    <p:embeddedFont>
      <p:font typeface="Microsoft JhengHei" panose="020B0604030504040204" pitchFamily="34" charset="-120"/>
      <p:regular r:id="rId11"/>
      <p:bold r:id="rId12"/>
    </p:embeddedFont>
    <p:embeddedFont>
      <p:font typeface="Book Antiqua" panose="02040602050305030304" pitchFamily="18" charset="0"/>
      <p:regular r:id="rId13"/>
      <p:bold r:id="rId14"/>
      <p:italic r:id="rId15"/>
      <p:boldItalic r:id="rId16"/>
    </p:embeddedFont>
    <p:embeddedFont>
      <p:font typeface="Bookman Old Style" panose="02050604050505020204" pitchFamily="18" charset="0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Palatino Linotype" panose="02040502050505030304" pitchFamily="18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LPMD5bvLOWYxUskt6M1aSgEoq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cf00ab0c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cf00ab0cc_0_9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fcf00ab0cc_0_9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cf00ab0c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cf00ab0cc_0_17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fcf00ab0cc_0_17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085d123e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085d123e2_0_2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10085d123e2_0_2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cf00ab0c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cf00ab0cc_0_26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fcf00ab0cc_0_26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cf00ab0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cf00ab0cc_0_0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fcf00ab0cc_0_0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gif"/><Relationship Id="rId4" Type="http://schemas.openxmlformats.org/officeDocument/2006/relationships/image" Target="../media/image7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301650" y="620688"/>
            <a:ext cx="1606550" cy="1524000"/>
          </a:xfrm>
          <a:prstGeom prst="rect">
            <a:avLst/>
          </a:prstGeom>
          <a:solidFill>
            <a:srgbClr val="D5E8EE"/>
          </a:solidFill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ctrTitle"/>
          </p:nvPr>
        </p:nvSpPr>
        <p:spPr>
          <a:xfrm>
            <a:off x="2057400" y="1752600"/>
            <a:ext cx="5638800" cy="24384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dk1"/>
            </a:outerShdw>
          </a:effectLst>
        </p:spPr>
        <p:txBody>
          <a:bodyPr spcFirstLastPara="1" wrap="square" lIns="91425" tIns="45700" rIns="0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2057400" y="4191000"/>
            <a:ext cx="56388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icrosoft JhengHei"/>
              <a:buNone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lvl="3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lvl="4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lvl="6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lvl="7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lvl="8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8299896" y="4869160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/>
          <p:nvPr/>
        </p:nvSpPr>
        <p:spPr>
          <a:xfrm>
            <a:off x="8009632" y="5423626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/>
          <p:nvPr/>
        </p:nvSpPr>
        <p:spPr>
          <a:xfrm>
            <a:off x="7450832" y="5041900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7831832" y="4571274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/>
          <p:nvPr/>
        </p:nvSpPr>
        <p:spPr>
          <a:xfrm>
            <a:off x="2035200" y="620688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3886994" y="6629400"/>
            <a:ext cx="1370013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1577008" y="5499826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1043608" y="5880826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662608" y="5423626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1272208" y="4966426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5" descr="http://www.csie.ncku.edu.tw/gallery/2006/slides/2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01000" y="228600"/>
            <a:ext cx="1104181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5" descr="http://www.csie.ncku.edu.tw/gallery/2006/slides/07.jpg"/>
          <p:cNvPicPr preferRelativeResize="0"/>
          <p:nvPr/>
        </p:nvPicPr>
        <p:blipFill rotWithShape="1">
          <a:blip r:embed="rId3">
            <a:alphaModFix/>
          </a:blip>
          <a:srcRect l="10798" r="17672"/>
          <a:stretch/>
        </p:blipFill>
        <p:spPr>
          <a:xfrm>
            <a:off x="6790556" y="228600"/>
            <a:ext cx="1152128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 descr="http://farm4.static.flickr.com/3241/2405183789_595d0fdf20.jpg?v=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6880" y="231067"/>
            <a:ext cx="97536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701" y="6409656"/>
            <a:ext cx="837014" cy="415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365056" y="98552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 rot="5400000">
            <a:off x="2199412" y="103664"/>
            <a:ext cx="4622800" cy="829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marL="2286000" lvl="4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 rot="5400000">
            <a:off x="4918869" y="2805906"/>
            <a:ext cx="5575300" cy="207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 rot="5400000">
            <a:off x="696912" y="808038"/>
            <a:ext cx="5575300" cy="606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marL="2286000" lvl="4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，文字及物件" type="txAndObj">
  <p:cSld name="TEXT_AND_OBJEC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450850" y="105410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450850" y="2006600"/>
            <a:ext cx="4068763" cy="4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marL="2286000" lvl="4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2"/>
          </p:nvPr>
        </p:nvSpPr>
        <p:spPr>
          <a:xfrm>
            <a:off x="4672013" y="2006600"/>
            <a:ext cx="4070350" cy="4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marL="2286000" lvl="4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dt" idx="10"/>
          </p:nvPr>
        </p:nvSpPr>
        <p:spPr>
          <a:xfrm>
            <a:off x="7162800" y="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675688" y="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表格" type="tbl">
  <p:cSld name="TAB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450850" y="105410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dt" idx="10"/>
          </p:nvPr>
        </p:nvSpPr>
        <p:spPr>
          <a:xfrm>
            <a:off x="7162800" y="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ldNum" idx="12"/>
          </p:nvPr>
        </p:nvSpPr>
        <p:spPr>
          <a:xfrm>
            <a:off x="8675688" y="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369248" y="1933228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-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·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365056" y="98552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450850" y="2006600"/>
            <a:ext cx="4068763" cy="4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3pPr>
            <a:lvl4pPr marL="1828800" lvl="3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·"/>
              <a:defRPr sz="1800"/>
            </a:lvl4pPr>
            <a:lvl5pPr marL="2286000" lvl="4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2"/>
          </p:nvPr>
        </p:nvSpPr>
        <p:spPr>
          <a:xfrm>
            <a:off x="4672013" y="2006600"/>
            <a:ext cx="4070350" cy="4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3pPr>
            <a:lvl4pPr marL="1828800" lvl="3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·"/>
              <a:defRPr sz="1800"/>
            </a:lvl4pPr>
            <a:lvl5pPr marL="2286000" lvl="4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3pPr>
            <a:lvl4pPr marL="1828800" lvl="3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·"/>
              <a:defRPr sz="1600"/>
            </a:lvl4pPr>
            <a:lvl5pPr marL="2286000" lvl="4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3pPr>
            <a:lvl4pPr marL="1828800" lvl="3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·"/>
              <a:defRPr sz="1600"/>
            </a:lvl4pPr>
            <a:lvl5pPr marL="2286000" lvl="4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365056" y="98552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l">
              <a:lnSpc>
                <a:spcPct val="95000"/>
              </a:lnSpc>
              <a:spcBef>
                <a:spcPts val="14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-"/>
              <a:defRPr sz="2400"/>
            </a:lvl3pPr>
            <a:lvl4pPr marL="1828800" lvl="3" indent="-355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·"/>
              <a:defRPr sz="2000"/>
            </a:lvl4pPr>
            <a:lvl5pPr marL="2286000" lvl="4" indent="-355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5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365056" y="98552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accent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365056" y="1938020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 rtl="0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·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4"/>
          <p:cNvSpPr/>
          <p:nvPr/>
        </p:nvSpPr>
        <p:spPr>
          <a:xfrm>
            <a:off x="2961903" y="228600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"/>
          <p:cNvSpPr/>
          <p:nvPr/>
        </p:nvSpPr>
        <p:spPr>
          <a:xfrm>
            <a:off x="2098303" y="228600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"/>
          <p:cNvSpPr/>
          <p:nvPr/>
        </p:nvSpPr>
        <p:spPr>
          <a:xfrm>
            <a:off x="1228353" y="228600"/>
            <a:ext cx="742950" cy="736600"/>
          </a:xfrm>
          <a:prstGeom prst="rect">
            <a:avLst/>
          </a:prstGeom>
          <a:solidFill>
            <a:srgbClr val="D5E8EE"/>
          </a:solidFill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" descr="data:image/jpeg;base64,/9j/4AAQSkZJRgABAQAAAQABAAD/2wCEAAkGBxQTEhQUExQVFRUWFBUUFBUYGBgUFBUXFBUWFhQUFRQYHCggGBwlHBQUITEhJSkrLi4uFx8zODMsNygtLiwBCgoKDg0OGhAQGywkHyQsLC8sLCwsLCwsLCw0LCwsLC8sLCwsLCwsLCwsLCwsLCwsLCwsLCwsLCwsLCwsLCwsLP/AABEIAL0BCwMBIgACEQEDEQH/xAAbAAACAwEBAQAAAAAAAAAAAAADBAECBQYAB//EAD4QAAEDAgQDBAYIBQUBAQAAAAEAAhEDIQQSMUEFUWETInGBBjKRobHRFBZCU1SS4fAjUmLB0gcVM6LxciT/xAAaAQADAQEBAQAAAAAAAAAAAAABAgMEAAUG/8QAKhEAAgIBAwMEAgIDAQAAAAAAAAECEQMSITETQVEEIlKRFGHw8QVxsTL/2gAMAwEAAhEDEQA/APD00x335/JT/wAVJ9NMd9+fyU/8VkFqqWL6Lo4vivpHjPNPy/s1j6Z4778/lZ/io+umN+/P5Wf4rGLFQsR6OL4r6R3Vl5f2bR9NMd+Id+Vn+KofTPHfiHflZ/isYtVS1d0MXxX0hupLyza+uWO/EP8AYz/FVPpnjvxD/Y3/ABWKWqpau6GP4r6QyyS8m0fTPHfiH+xvyUH0zx34h/8A1+SxCFUodHH8V9IbXLybn1zx34h//X5KPrljvxFT3fJYRULujj+K+h9b8m79csb+Jqe75L31xxv4mp7vksKFK7o4/ivo7W/Ju/XDG/iantHyU/W/G/iant/RYKsF3Sh8V9C6n5Nz63Y38TU9qs30sxn4mr7VhhEaEejD4r6Fc35NxvpVjPxFT2q49KMZ+Iq/mWIwIzGrulD4r6Ec5eTab6S4v8RU/Mrj0lxf39T8yyGhHZTQ6cPC+hNcvJrU/SLFff1PzJlnHsT9/U/MsdrUwxqSWOHhfQ8ZS8ms3jWJ++qfmKt/vWI++qfmKzWorWqWiPhFNT8mg3jOI++f+YorOLV/vX/mKQY1HYxK4x8IZOXkeZxSv96/8xRBxOt96/8AMUq1iK2mptR8D7+QzeJVvvH/AJiitx1b7x/5igNYitYkaj4GVg8Rjq33tT8xWY/imIn/AJqv53fNa76UpR2D6JoOPdCTUuzOMdSQyxaDqSqWL0NRi0GeQoyp00wqGgjaBpYmWqjmp3soVTTRs4SyKrmJ40UN1FGxrEHMVSxPdgqnDrhtQiWKpanHUFXs1w2oUhehM9jyXhhyiHULQrAJjsIUFgRBqBtCM1qgNRGsXCtlmMRmMUMamadNKxLJpsR2U1NNiYpsU3IeMSrKaM2krsYmGMUnIqkCbTRmU0VrEZjFJyHSKMpphtNWYxGYxTciiRVlNGbRRKdNHZTUnIdIEyiitoozWIraak5DUAbSVuwTTaaIGJHMNHzcsVSxOuYhli9RSMWkTNJVNNOOahlqZSBQqWqhanMqjIE2oGmxMsQ3BPOoofYplIVwEyFVPPolUNKOSOpA0MUyAqeyHJGLVUDojZxT6O3kquwgTEnkvBdbDsKHCDxXvoo2BTYaZsrZXTojqBQh9HRWUE9TpJqnhUryUFYmzOZh0w2gVoMw37lF+j+Ck8pRYqEqdBMMoJptIckZlJTeQooCzKKMymmBSRWUlJzGUQLKSOykj06KYZSUpTKKIuyijspI7KaMyipOY6iAZTRmU0dtJEbTU3MNAm00QMRQ1XyqbkGgQYrZUUNU5UmoNHAOYVQ006WquRel1ET6TEjSVDRTxpqppplkFeIRNBUNBPGmq9mmWQXoiXYrzqPNOGmqmmm6h3SEDRVDSWgaag0kyyC9JmeKJVhhyneyU9kj1DukxL6OURuGTjaKI2ileUZYhFtDxRG4UHdPtoozKYSPKOsJnDC8kVmF6LRbSCMymEjzDdEQp4foi9ieSjifEm0RA7z+Wwnn8lj1eO15GQ0+ZkSItrDvgilOStCvSnRuMwpRm4MrL4Z6TB9TK5oDdnjSd9Tpf3FdWxqz5Mji6ZSME1aM5mGRmUOifDVcNUnlDoE20UVtJNBquGpHkDpFm00RrUcNVgEjmdQMBEa1XAVgEjkGigCsArQvZUrkdREKYUwphCzjgTVVe1SHaib6K7qjdsy9LoyKLNjoc7UKvaJDtF4VE/QkJ18Y/wBoFGcJMVP3/wCqHYxrBLnADrAHvXdKR3WxjheEjxHitKjGcmToBcxz8FT/AHikLlzCOkfALhuM8SNas58W9VjRoANPmUdLjyLKcWvadtS4wHMzhtuVy73BLv8ASFlwGmbRMZb7rmsNjrZGOIkjTSbaTpvopq1DTc1pi0ujXURdXUI1Znc5cHSDjWVwLyMh35HpzWtRxDXAOaZB0K+dPe+o4OAkg+t52t56Le4RSrMeInL9uYyyb2b8krhq4Gjk08nWhxVmvWRieLMZ60g8rHzHRRh+Jh4lrSNhmtJiYS9KRXrQNwPRA7xXLY/jmSG93PqdS0dJWTw3iT3VHEuPqkvMwBaRI5Lug+7A/UR7I7bE8Xpsa4zmLZBDTeQJg8lzbfSuua5hoDQ0DIROVztDOpcksViB2f8ADOae8S6wk/aty2GySwbhQYXuguLiRvJ1kA9FaOCK5M8s8pcGnxHiGSznAmJMnTq5JYPi/aWDbAQIgG5vMnU25pTC8Iq4g5qxyA94Nm7uRgTAvvdDx9ZlJuVgBIJixgbanU/Pouc3zwgKPbubT+IMa7IwSbNiJG4u4Gd+ui67h/pC5mUVbtgDMBcHmeY+S4T0Y4aXAVXz/TIjzWxxaoWtBn7UR08FmeGMrm+5oWZpKHg+j0Me1wBaQQdCEZuKHNfMeD8RqUnZWk5XXAtOYE2Hl8Fsj0hInMZI9YbrE8Vuka6pWzuRiRzVhim8wuRw3pAx8AEA8vkjO4qzew5yu/HkLqgdY3Et5j2r30xn8w9q4t/HaO1U+UlW/wByYT/yh3KHCfYFy9O2BuJ2oxTeY9qv9JbzC4r6Z/UT5/ovHGAaT7fmu/FfkFxO2+kt5hS3ENOhC4oYobl3tleOL5OJHhdD8V+TridsMQ3mFbtRzXIUMcNSXDxge5EOKB+239+am/TyGqJylR4GphR2zQJzBc7XrDN3Zc42LnHTa26TxToBm5kSP1Xvvg8lI2cfx5rDlYMx56AT8UKhxIEZnFxMWboD1AGixnvAuWk8rJRlwSZHXlyCRyplFG0bzOKPBJJAESRM7wFnnEF85+9JsSdNbAaBIhgI7omDc9eiPSeBEyeQtHmPNDVYdNBXtJa5oA2uORN1WnSBBDCGuAlriYJIPsHxTtE2JgwYDRpc6LNxLTLcpuPLXbqJlHJFVYIO3QBjTm070z4brVyOe9jngkerpqASTzn3pJtWCLae1aVHEg95xm9h4jd3tslhGPA0pPk2OHUGZs7SbWgm99Zt4bonEsd2TRETt0C5/wD3J9MuLQBm0m8fr8knSFSu/M8mN5sPdomcqdJbiab3fBu8Ow1Sq41HuytOkQHG/PYddVOM4iGv7gzEWBmQIFzO+vNJ43EvdDWTkiJmBMxmceuwWa5ha6ajs20NvbkDsi3RyVh3F1WrexNxl62I+OqNXLgXsAysymXe+ANjZHwVVrgXNsWmeUjT5L2MqAkNn7JMb3t5+PgnjEWUtxg0QWim25PdBPSDJO2i87BtNRjSA4tEN3DQNajuZ1seSrw5/eEnvHQad0TmJ8yB5Lw4tRaalV7gBmytH2nBkTA5E/BGbS5Fjb4NrDUrl53Aa3fujT2z8FSpw6k4lzqbSTEzfTx0WWMZVrQ9jmNYYA+28biSDA168tinq7Wuoscx9YG+cOIGvItA33Wd5Yuu6ZoWGe/6GcTjmU2mSLCYGvsGiwG1amId2lgxroAOhME8ugv1W3wtlJre8xplrQSIBBadyBPe67gItanTYHNkAOgkmO7bKJ9lvErFmzybcFsbcPpopKTYrxltMgPp2eBJ1EXsCIsblI45uZuaZJjTXNaSDt4ckZxcCT3TJALRIhzWi4Mzp3rxeQs2q/KQAbElzhtIJAHUAD3pcWKuR82VcIXNKo1uaJFjmHtmNdFSpjnOjMSY6rVLiBe8ACCZgHS/Lb/1K4nhzczoMAbeW3mtel9jFa7irKqYpVfdokhQMw0E8iBr5LSo8GrwDlG24n2SuT8nV4NKhxB7omOUzfxPNOGu4bT11S1Hgp+88bR8UQ8LeNDI3umtBph6eKKIeIkaGEpUwrh9kobMIZuSF1Jgto0PpJeeaKGO6e1BoNDbD9UYVBzQo5s4+vRYSXaExOvmkXVIMQOk6DyW07AjdVOEYNpWt4/BjWVLkzqRBdLogXdy2gfvkla9fO6BIBNhsBz8VrVaQjRUpNjZdLG3tYY5Et6F/oYboDtv+imlQF7C2t5J093RNZkB0zZMsaQNbZGIriYNwBJ89f30SWKfmMwTy+ZHNPsoc0RtMDZdKDYYzSM00CYtB5mYVn0LyCesSn6zwgBwQ6UQrI2LOplxvYchZEpNMG5udBaNh5KajgppPAXaEdqdEhj4GgEgxfbTRSKTZJIknXX4SvVMQlhig5wa289bBJOWOG8mNGM5bI0WOE8rRa1kvjHNzzN40ROG0cz3NfIEEy27mwCSckd8dBCXdwCvVc7I9kNm4nvCJDgQIiI9qzv/ACOHhF/wMvLE+JcTDSSz1y2CeQ5Dks3BYYVCA52WYDTlzSSQNJ02sur4T6IhnerNa/K6XNk5oBJIDZ70gT8kTjGDptIcA0ljRnbla1wkEPYAAMzRMyNJErDl9Q8k2n/P7NeL02iKaG+G8OdSYGHJJgNbMwXCSIN7mOoOiVfULajmOGUm/O9xHgFbB1GBvZVDnBE9o0k9mbQGXkCBPi2TKtjcMM7KtV0uzQ+O9LRuAdQSR5EKeLJKK0v9MvkxqW6/aJ4bigx2VwzBxEiTYtO/vt+y/WeczjLXAxI0OsgERbzlZvEeGv7UvaGiWsLcp7t5FhGsNB/9tavByEyXlolu8g2I5+HRXePW3PyRjkcPZ4H8Q6m5jiDDtDzB5mPK6ynUnOeM1nDUHeNx0Nval61d3aGdYJaRppdp5gj+yJVeH0wQ4h7Ji0OhrRqPAHxWhUZZybGcU80i27SXaNH8h5zbohY6qGjMJId4ywxp7tFbgb2VHBtT1o7vUbidZ6dFp4nh/riCQ4Re8RonUr4YuliHD+GF1Nr6dSYO2o6FNOw+IIs/TkcpKFwLh7qbic7uoAsR1ldICD49UlvuOoo5SpgHPBLnOJ3kn+6zquHcJEmOWx8l9AYwIT8M2T3bHW391z0s7S0fP6tdxgl7jFhJNvBMYXidVpEVHQNbz8V1eK4JSqDTL1A+KycR6MuHqmT7ik077M4T+sVX+k+X6o7fSV/8rUnU4JWmMnvCt9X638vvC73nbGs4BUhVdUCo6uAvVo8sIWHohuB5ITsUg1MQiGghpoT6IQziFV1ZdYVFhC6ECo8odbEgA3HggUaNSqCbhoH2QSSbd3xuoZMyTpbstDG3u+Ca2IjUpV2OvoV6jwuq52XKQf6pHvTFbABhLXyTaXbNB8T8VjebNPjZGlQxx2e4q7GLzMV5e9W4uxgf3JM3JtF+Rm6SYyyzZM2SMmnItCEWroadWbG7jO8QB4Sr0sWGOa4NkjcnUiI05FWFNhp5i24MWJvbcKreGOddosROubx0C6UZzVKnYYyUHfFF8RxV9R+YRTP9Mg8tSZiDEclt4DizsPUDmFjiKRDmtILXfaD9c0+sD1jlB5N7CCQbRYq9PDPc9uS5HKBFxBkkAbXlYZ41wbMWV3vufQ8E91ak98tAJa6m/MMzRBmm7cXDgdbERZCxvC6naszlgLxGQfxWvFgGveLGYAzHYXlc5wLjFfCvLmhz2jN21ODDTOXO60G49Ybi66TiXEhW77QHMdlbTcNGm0seJJabx5I4oSyZGn3RSc1GKa7AK9VratRtYObNpBAhpgFwMesIkXgjqV6jVnPTcGONMOcHAQHAt7tRsTDHbx6p10SznZnmm4GCM4+2c3dk6RbKSZ5DVDxFR96YaYawOcXCMjiSMwMaFkZgbEb6FUUJRVtU+H/2wOSbpDeFxjXsaBZzWzlJg3jN4kH4penRLgWgkHNma++VxJ09g+CXxdEZQ2HZwM1Nw9V1wSGnciT5eSn6S5gDXOJa7lz8j3XdCvQx5LjTPNyRqTYLEVCHOkAObMSLkj1vks/ti5xOkm3itPFN9UySCANDpbc6GEhVwBzd3++24+PmjlUk7RODT5F6jp6dORXR+j3F6p7r+8BoT6w891m4fAnWCDuIseq2cHistvclhjbdj60tjco1022pKz6OPB5JtlcHYJ3FjKSDtYN7IoHSeqHTrDRFHRIxgDqYnl7lR9Nw3R3VP/Coe4fqE1itCjp5Kb8j70Z1EHQqvZHmPemsRpnEPqGVEFJVuJNBMST7knU4m46QPf8AFaJ+rxR73/ozRwTfajZaYQMViANYWI7EuO5VasxP76H98lnl/kPESy9L5Y1Uxv8AKPP9EucS7MTMTsNPJLFHbRdEkRusjzZcjLqEIkPiBck72sPPdauF44WMLWtMwADMwQAJPPwWe6hlDTLXSJgGSOhjQqr3IKcoO1sc4xkty+JxT3mXOk/BVFzJJJtr8ygkrzVKUmykUkMGkNjPNaJzvaC2iGjK4y0ElzW+s65OkRI87rMYTpOu+ntK6ClwDFQ0Nc0tvEVWFgkwQTmgSY9yhN/s0wS7Ipw11HL2VUMh4ntMzwWuk5S5ukidQNDvcK1b0bqGq5uHeKlM5uzeHDvgAuyyLZoBHiFk46i6m8tdBI1IIcJ6ObIPknuH42rSY8NcRScabquWD/8AJuLESQkqS90WO9L2aEBgHNcRUIYRMh+YXHgPFaXAQTVDGURWDm9+RDQ1p78u+y2NzF/efjPFnVHT2jnU2+oXR2jpBBki4B3BMLS4TxGv2IpOaRRIljGm5aZNy1pOUTqbDkV05sMIpOja4HSpFlbDPaKNb+E05c38XJ/whzo7sFzSZud5usOrwurSBJpsLm5nuotLmlsZQ54aJD7v9YxGSJK9i65w+ZraxMOGcAk0mhrYDGlwJJEh08whcB4H2wrE1KrnZqdRtSkch7wBdnc8ghsu52LJ3CSunWROv5/P6G/9XGrRivxVQYgz3e9BaQA9oadIOlw4GOe628W81BUcyMjYDqeY5iBdzeYcTngf0oXE+H5WvaQHu/iGG1JLQXd0uYZIsGtsSSco5Tm1m1KLadQyWvDXFkCxsJk726LUsqnve+9ktLghnBtmmaYk2kCQbmIc08xz3Sjnupuy1AXNI9o0BVWY4A5mgCTIgQW75Y2CcxLA8AgWuSDeJtt8d7LZiVx25RizP3bjPCO8Qx5kAZm3zew+z2roGYdsbFcNncyALEEuYel9DuLLd4ZxXP0O469FaE79rJNVub/0cREKrMMzkSq4fFcwjPeDon3R2zCDCsi0j3rxoRoVVtdMNfzQ3QfayoouHUdFOaOYRab0R8OCF+Rq8A2PPNVcfL4KDTi8KWuHJABVjDzCtnI2Km366qZHNGwUfIni5VSEUUpcZIAm/wCirWa0GxB5LBodWW1b0UyJrDUQR3ngdDr4pcvRKVTKDYGdyJjw2T49OrfgWV1sP0a9Kk3UPdtDY33JS9fG5xcTy2AHlqbJFx1sPl4QvNTyzya0rgSOJJ6u4UqgadgoCJRcZ1i0eM7KS3dFGAheBTddo7suGlyL6f3UBjflJv7kJwUXuxoXLgWDjsmKNJ7yGtaXE6AXJjXRM4ThecPPaMaWtzQ50T/SLXd06o1fhFSm54MAsDXPg6B8RfzA+dlFzSdFo43yKPwr2uDXAh0wQbEeM+KviqbGxlzGwzEtygOOw1nfxhQ+XOl5zEjUuJcSdLz+4XhbW8WA20hLe5XTSNSlUJokg0rSTDAX75QSbCJJEAESVo+ivEnVD2LmhzGUnVLZmkAOYHPJaYcbj1pjbkuXFAk20jUX9UEnfpdfQv8ASvGYWkKvbPY2pUOUOcQO4ACWydJJ88oS5dGnZUCEpxdvc5r0g9axY1znAOkWYB3RUe8WkjWxMDwT3D8T2VXNSmvTpUvWdmLHOBiKbWm8u7oDvszyvt8d9Ga9Nz6uGe2rTqk96GucLkObpcXIEG8Cy5/gnG34apVZVYCS05e6M/eiwIbYxfyABAUZNzXk0Rpbobx3GaTsM9wpsZUcCKbiz+J3XN0c0DN3s17AE6HVc9xnCPDQe0FR2VmZrHZhly5hboBFps2Tqu8wGA+l0CKeJpZnVJosqMb2rezJFQOYdXQZBIuDcQSs/s6lDE1aVfK89geyYGgA90tcKLT3c4bNgbi2tkE9K1I6024s4lrWkSOXWD7bg/3Q6eJLSLkaA/vdO1cPlLA3Nl0bIIcDbM3S8EkfJBxFBoc5rrGbGIHmNR7FsxZPBjzYy1SqHzF9XeFu98/Je4c2DrB1HX9ykJINlenUMgrUsqck2jI4UqR2eCqmLlPNrTaAsTh75HJPPfAsvRpPgz3Q1Ucj0cTsVjDFFHp1Ci4nKe5tNdyKIHFI06Z19yO3Mf3dSaHTGRUKv2wi49qUDzyRG1EHEOoLDeo8FEDmoDlaRzShPlFdkE3Gptr8FWlUjYGeYn2L1TU+Kr5FYNVO1sXryXey0/vRea2RZWc8QAbA/wBlLCNh5qeporoTYFzbdVU23lXLx+ioeafsSPSplWaJMASeQEpijgHu2gcz+iaOOcn7VYspxjyxTIdbpiph3yyGOJIBAg39nSEHtCCYOvv5SmH453S2hHLS3JBqNfseLdgnSHEEQQTmG45i+6vTxTpu4m0d64gaCDtdALynsAC4ZS2QXCcoDql+W+kqMtluXg23SKsY10aAjT5TKYp4eZBBk3aT0mR7vcrGhTLwAXFmYDNo4tMbEwDeFZ9YNMvh4Ftbk/0nby/uo23wadlvInAMa1wzDeCZgRvf238UfB0WUMSyS5zHtEkENI/iNIe0xYiDCBwjCEhxcS1paS20udt3W6u5cgrcWYARkOa0kgE9nuBJidTYJZxuWlOxsco6VJqj7B6L8bzO+jVm5azWy4OdJcANQ0k7QTzmd0txDgdSi/NRYKlN3dLXO/4mF2Z3Zg9TPXdfL+CcUq0aorNqEPgB1R0OLhYkEH1gdInYcrfRaH+puHdiTRImmBBrjTPv3LnIP5p911ONwdEpxd6o9+xn4jCMFRxqPqZXFuTVvZupGWuLgJgECzuZiF0TMFTcKb63/wCjK0PpVrCoY7wyDUxd09dwn8fwNhLqjB3nN5y03BBjnI16rD4djabS6hVDmEEkOkZtRnymczQYg9NIT5I9TeJ0ZprYzvS2ialbs2ZW5WTTJEvc45IyREOBbrte4vHCPptZVqU8UKhuRmFqgcTOfvC+8tPM7r6FxDE0KJAq1qT2OdUbT1eaTSMzGOa3VskzOkiJErhvSLE03SHZjXBJLw5rqbpOhIJmGhsEaxfVLh1L20HI46b8GdjeEVKdyMzYBzAGADoTylZ5prp/R/0wq4ekab6YrUiCA093LeT3oP8AMbHmo4x9GxDO0o0/o9QAHsrZKjdJYRq6ZO0haFKUdpEXFS4M3hnEQ2GuPgV0EyFxbm/v+yYw+NqU7B3SDcezZehh9VW0jHkweDoqjQNFalXWRT4uw+s0g8xdHp4ppNjuAOs8gt8M2OfDMcsc49jcpYpN0cRssSm/qjsqp3BAU2bzavVXbUBWMyujNrdVJwKLIahvog5D+ygsxHVE7XqEtNBckz5q+l3vPwXnNi0FXPrR1Kl7dSvHZ6cUqtFGuIsCYPsnzsvGudzIt5Rt4XU1BAEIERcLkgSlWxFR4JsLXUhoPQ+5H7IEBVrMi45AIpnOD5ZtYPCZBYNa37T3Xc4bwNh4qavFaTQcpnpGv6LDrYpzmtaT3WgAAaW3PVCa3TzXov1mlVjR5342p3Nk5pJdFp02RcRSAbTfEZs0jbuui372VaLduq6DiuCa51NoENY2A3nJk3WGKlkyqMed3/Ps27RxOT4MGphSQCAb6eCWc0gkLpS2Ba0WHhyWDiG98+K2epwLGk0ZsWVzbsjtDaZItYmUxhsNmIJ9Wb/GEtHVM4asRAkx0MH23WGa29prxyV+47T0bxZbTxLHVMhIJYGtF7QcjyYHdEQfKFxvFarqYDATmkkuiA0DvZQ7U943nl1Ra1Rwtmnccx4JOvXc14IcbgzvPioR9O023Rol6iD2Vg6/FXANDMwjKSD/ADCSYdM5byB1KHQxjGAZWnfNa5G7c2+90tiHlxvHkAOZXnMVljSXBF5ZN3Z3PA/9Tq+HpCmQK4aCGl5yuubBzhJdAsPHwWVx70xrYkvIApknNY6NiA2SLwbyuWcz4olx7EIwUboGu2P9q43fOYmXTuTeVekxxNtdrx70TD0RlbpoDYRqAf7qz2QSE64EezKOL2Wu2ddp5KDiT3YJBECZM20jktXhgEOBAcMj7H+kAhJcQwrWkFtg5odHKQDAU005U0WlBqCknsBqOz3Ljm6kmfM+KXLdiLojafVFf3hfXnun4JWpf7FgQrMqQqUaMuAJ93WEQUrx+9EQDNDF5ZIkE6kHXmTOuqbwfFTIDyI57+NlnVKMGJUCmqQyzjumJKEXyjfPFaY+17ipHGqfM+xc/kXuyWj8yf6IfjxOuo4kOEtII6IbqpXNUKjmEEHy5+KeGPJ2960Y/Vwa92xCfp5J7H//2Q==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4" descr="http://4.blog.xuite.net/4/3/3/b/238287346/blog_3361842/txt/151687656/0.jpg"/>
          <p:cNvPicPr preferRelativeResize="0"/>
          <p:nvPr/>
        </p:nvPicPr>
        <p:blipFill rotWithShape="1">
          <a:blip r:embed="rId15">
            <a:alphaModFix/>
          </a:blip>
          <a:srcRect t="1455"/>
          <a:stretch/>
        </p:blipFill>
        <p:spPr>
          <a:xfrm>
            <a:off x="6829561" y="317200"/>
            <a:ext cx="928361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" descr="https://encrypted-tbn2.gstatic.com/images?q=tbn:ANd9GcQHeXOTdMeui_IGWzgFhu0wxnIlK9jCUVOXhd_VHOsOqvBoOfWeAw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846701" y="317200"/>
            <a:ext cx="973771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" descr="http://www.csie.ncku.edu.tw/gallery/2007/slides/22.JPG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764913" y="317200"/>
            <a:ext cx="975869" cy="64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65056" y="229072"/>
            <a:ext cx="812415" cy="74762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wipe dir="r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ctrTitle"/>
          </p:nvPr>
        </p:nvSpPr>
        <p:spPr>
          <a:xfrm>
            <a:off x="1691680" y="1628800"/>
            <a:ext cx="6547048" cy="2562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dk1"/>
            </a:outerShdw>
          </a:effectLst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/>
              <a:t>Introduction to </a:t>
            </a:r>
            <a:br>
              <a:rPr lang="en-US" sz="4400" b="0"/>
            </a:br>
            <a:r>
              <a:rPr lang="en-US" sz="4400" b="0"/>
              <a:t>Linux Systems</a:t>
            </a:r>
            <a:br>
              <a:rPr lang="en-US" sz="4400" b="0"/>
            </a:br>
            <a:br>
              <a:rPr lang="en-US" sz="4400" b="0"/>
            </a:br>
            <a:r>
              <a:rPr lang="en-US" sz="4000" b="0"/>
              <a:t>Process Management</a:t>
            </a:r>
            <a:endParaRPr sz="4400" b="0"/>
          </a:p>
        </p:txBody>
      </p:sp>
      <p:sp>
        <p:nvSpPr>
          <p:cNvPr id="109" name="Google Shape;109;p1"/>
          <p:cNvSpPr txBox="1">
            <a:spLocks noGrp="1"/>
          </p:cNvSpPr>
          <p:nvPr>
            <p:ph type="subTitle" idx="1"/>
          </p:nvPr>
        </p:nvSpPr>
        <p:spPr>
          <a:xfrm>
            <a:off x="2145804" y="4077072"/>
            <a:ext cx="5638800" cy="230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kman Old Style"/>
              <a:buNone/>
            </a:pPr>
            <a:r>
              <a:rPr lang="en-US" sz="2000" dirty="0">
                <a:solidFill>
                  <a:srgbClr val="22226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Chia-Heng Tu</a:t>
            </a:r>
            <a:endParaRPr dirty="0"/>
          </a:p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kman Old Style"/>
              <a:buNone/>
            </a:pPr>
            <a:r>
              <a:rPr lang="en-US" sz="2000" dirty="0">
                <a:solidFill>
                  <a:srgbClr val="22226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Dept. of Computer Science and Information Engineering</a:t>
            </a:r>
            <a:endParaRPr dirty="0"/>
          </a:p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kman Old Style"/>
              <a:buNone/>
            </a:pPr>
            <a:r>
              <a:rPr lang="en-US" sz="2000" dirty="0">
                <a:solidFill>
                  <a:srgbClr val="22226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National Cheng Kung University</a:t>
            </a:r>
            <a:endParaRPr dirty="0"/>
          </a:p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kman Old Style"/>
              <a:buNone/>
            </a:pPr>
            <a:r>
              <a:rPr lang="en-US" sz="2000" dirty="0">
                <a:solidFill>
                  <a:srgbClr val="22226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Fall 2024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Lab: Jobs Control</a:t>
            </a:r>
            <a:endParaRPr/>
          </a:p>
        </p:txBody>
      </p:sp>
      <p:sp>
        <p:nvSpPr>
          <p:cNvPr id="115" name="Google Shape;115;p2"/>
          <p:cNvSpPr txBox="1">
            <a:spLocks noGrp="1"/>
          </p:cNvSpPr>
          <p:nvPr>
            <p:ph type="body" idx="1"/>
          </p:nvPr>
        </p:nvSpPr>
        <p:spPr>
          <a:xfrm>
            <a:off x="369248" y="1933228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66700" lvl="0" indent="-2667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Launch 3 vim in background.</a:t>
            </a:r>
            <a:endParaRPr/>
          </a:p>
          <a:p>
            <a:pPr marL="571500" lvl="1" indent="-2286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/>
              <a:t>Let the first one execute foreground and exit</a:t>
            </a:r>
            <a:endParaRPr/>
          </a:p>
          <a:p>
            <a:pPr marL="571500" lvl="1" indent="-2286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/>
              <a:t>Kill one of the processes</a:t>
            </a:r>
            <a:endParaRPr/>
          </a:p>
          <a:p>
            <a:pPr marL="266700" lvl="0" indent="-266700" algn="l" rtl="0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Use pstree to observe current bash</a:t>
            </a:r>
            <a:endParaRPr/>
          </a:p>
          <a:p>
            <a:pPr marL="571500" lvl="1" indent="-2286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/>
              <a:t>Hint: </a:t>
            </a:r>
            <a:r>
              <a:rPr lang="en-US" b="1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echo $$</a:t>
            </a:r>
            <a:r>
              <a:rPr lang="en-US"/>
              <a:t> to acquire current bash pid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cf00ab0cc_0_9"/>
          <p:cNvSpPr txBox="1">
            <a:spLocks noGrp="1"/>
          </p:cNvSpPr>
          <p:nvPr>
            <p:ph type="title"/>
          </p:nvPr>
        </p:nvSpPr>
        <p:spPr>
          <a:xfrm>
            <a:off x="369248" y="980728"/>
            <a:ext cx="8291400" cy="78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Execute Vim in background</a:t>
            </a:r>
            <a:endParaRPr/>
          </a:p>
        </p:txBody>
      </p:sp>
      <p:sp>
        <p:nvSpPr>
          <p:cNvPr id="125" name="Google Shape;125;gfcf00ab0cc_0_9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00" cy="22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FD0E065-ECEF-9CD1-BF3B-EB0FE5C1A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3325"/>
            <a:ext cx="9144000" cy="321855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E92FDDA-781C-B19F-7B44-6B1E5C0FF0C1}"/>
              </a:ext>
            </a:extLst>
          </p:cNvPr>
          <p:cNvSpPr/>
          <p:nvPr/>
        </p:nvSpPr>
        <p:spPr>
          <a:xfrm>
            <a:off x="3842158" y="2463325"/>
            <a:ext cx="205530" cy="263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cf00ab0cc_0_17"/>
          <p:cNvSpPr txBox="1">
            <a:spLocks noGrp="1"/>
          </p:cNvSpPr>
          <p:nvPr>
            <p:ph type="title"/>
          </p:nvPr>
        </p:nvSpPr>
        <p:spPr>
          <a:xfrm>
            <a:off x="369248" y="980728"/>
            <a:ext cx="8291400" cy="78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Observe and manage processes (1)</a:t>
            </a:r>
            <a:endParaRPr/>
          </a:p>
        </p:txBody>
      </p:sp>
      <p:sp>
        <p:nvSpPr>
          <p:cNvPr id="135" name="Google Shape;135;gfcf00ab0cc_0_17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00" cy="22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7C1451D-4951-DC90-88E2-49A6AF0E4A1B}"/>
              </a:ext>
            </a:extLst>
          </p:cNvPr>
          <p:cNvGrpSpPr/>
          <p:nvPr/>
        </p:nvGrpSpPr>
        <p:grpSpPr>
          <a:xfrm>
            <a:off x="0" y="2427118"/>
            <a:ext cx="9144000" cy="3612570"/>
            <a:chOff x="0" y="2074781"/>
            <a:chExt cx="9144000" cy="3612570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48E0C9E-CA43-3BCF-2F0A-C4DCFF12C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55274"/>
            <a:stretch/>
          </p:blipFill>
          <p:spPr>
            <a:xfrm>
              <a:off x="0" y="2074781"/>
              <a:ext cx="9144000" cy="1806285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A482CEAC-C4F4-4278-D38C-5A1CB7D8B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55274"/>
            <a:stretch/>
          </p:blipFill>
          <p:spPr>
            <a:xfrm>
              <a:off x="0" y="3881066"/>
              <a:ext cx="9144000" cy="180628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085d123e2_0_2"/>
          <p:cNvSpPr txBox="1">
            <a:spLocks noGrp="1"/>
          </p:cNvSpPr>
          <p:nvPr>
            <p:ph type="title"/>
          </p:nvPr>
        </p:nvSpPr>
        <p:spPr>
          <a:xfrm>
            <a:off x="369248" y="980728"/>
            <a:ext cx="8291400" cy="78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Observe and manage processes (2)</a:t>
            </a:r>
            <a:endParaRPr/>
          </a:p>
        </p:txBody>
      </p:sp>
      <p:sp>
        <p:nvSpPr>
          <p:cNvPr id="144" name="Google Shape;144;g10085d123e2_0_2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00" cy="22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8EC4B3F-B7F4-A53A-EEBF-2FE01D314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74543"/>
            <a:ext cx="9144000" cy="346087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F9A83CD-97EC-1B2F-13F7-8B1848C2F980}"/>
              </a:ext>
            </a:extLst>
          </p:cNvPr>
          <p:cNvSpPr/>
          <p:nvPr/>
        </p:nvSpPr>
        <p:spPr>
          <a:xfrm>
            <a:off x="2378277" y="3267510"/>
            <a:ext cx="562063" cy="249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cf00ab0cc_0_26"/>
          <p:cNvSpPr txBox="1">
            <a:spLocks noGrp="1"/>
          </p:cNvSpPr>
          <p:nvPr>
            <p:ph type="title"/>
          </p:nvPr>
        </p:nvSpPr>
        <p:spPr>
          <a:xfrm>
            <a:off x="369248" y="980728"/>
            <a:ext cx="8291400" cy="78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Kill the process</a:t>
            </a:r>
            <a:endParaRPr/>
          </a:p>
        </p:txBody>
      </p:sp>
      <p:sp>
        <p:nvSpPr>
          <p:cNvPr id="153" name="Google Shape;153;gfcf00ab0cc_0_26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00" cy="22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706EEF2-16CE-EA5E-C656-35167DA27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1927"/>
            <a:ext cx="9144000" cy="263115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4D76E7B-FE81-3F92-F4EA-293EBA138125}"/>
              </a:ext>
            </a:extLst>
          </p:cNvPr>
          <p:cNvSpPr/>
          <p:nvPr/>
        </p:nvSpPr>
        <p:spPr>
          <a:xfrm>
            <a:off x="2323750" y="4261607"/>
            <a:ext cx="1195432" cy="201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cf00ab0cc_0_0"/>
          <p:cNvSpPr txBox="1">
            <a:spLocks noGrp="1"/>
          </p:cNvSpPr>
          <p:nvPr>
            <p:ph type="title"/>
          </p:nvPr>
        </p:nvSpPr>
        <p:spPr>
          <a:xfrm>
            <a:off x="369248" y="980728"/>
            <a:ext cx="8291400" cy="78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61" name="Google Shape;161;gfcf00ab0cc_0_0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00" cy="22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2" name="Google Shape;162;gfcf00ab0cc_0_0"/>
          <p:cNvSpPr txBox="1"/>
          <p:nvPr/>
        </p:nvSpPr>
        <p:spPr>
          <a:xfrm>
            <a:off x="297875" y="2259050"/>
            <a:ext cx="82914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dirty="0" err="1"/>
              <a:t>截圖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檢查項目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AutoNum type="arabicPeriod"/>
            </a:pPr>
            <a:r>
              <a:rPr lang="en-US" sz="2100" dirty="0" err="1"/>
              <a:t>透過</a:t>
            </a:r>
            <a:r>
              <a:rPr lang="en-US" sz="2100" dirty="0"/>
              <a:t> </a:t>
            </a:r>
            <a:r>
              <a:rPr lang="en-US" sz="2100" dirty="0" err="1"/>
              <a:t>pstree</a:t>
            </a:r>
            <a:r>
              <a:rPr lang="en-US" sz="2100" dirty="0"/>
              <a:t> 或 jobs </a:t>
            </a:r>
            <a:r>
              <a:rPr lang="en-US" sz="2100" dirty="0" err="1"/>
              <a:t>展示有</a:t>
            </a:r>
            <a:r>
              <a:rPr lang="en-US" sz="2100" dirty="0"/>
              <a:t> 3 個 vim </a:t>
            </a:r>
            <a:r>
              <a:rPr lang="en-US" sz="2100" dirty="0" err="1"/>
              <a:t>在背景執行</a:t>
            </a:r>
            <a:endParaRPr sz="2100" dirty="0"/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AutoNum type="arabicPeriod"/>
            </a:pPr>
            <a:r>
              <a:rPr lang="en-US" sz="2100" dirty="0" err="1"/>
              <a:t>使用</a:t>
            </a:r>
            <a:r>
              <a:rPr lang="en-US" sz="2100" dirty="0"/>
              <a:t> kill </a:t>
            </a:r>
            <a:r>
              <a:rPr lang="zh-TW" altLang="en-US" sz="2100" dirty="0">
                <a:solidFill>
                  <a:srgbClr val="FF0000"/>
                </a:solidFill>
              </a:rPr>
              <a:t>和</a:t>
            </a:r>
            <a:r>
              <a:rPr lang="en-US" sz="21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0" dirty="0" err="1"/>
              <a:t>fg</a:t>
            </a:r>
            <a:r>
              <a:rPr lang="en-US" sz="2100" dirty="0"/>
              <a:t> </a:t>
            </a:r>
            <a:r>
              <a:rPr lang="en-US" sz="2100" dirty="0" err="1"/>
              <a:t>來結束其中</a:t>
            </a:r>
            <a:r>
              <a:rPr lang="en-US" sz="2100" dirty="0"/>
              <a:t> 2 個 vim processes</a:t>
            </a:r>
          </a:p>
          <a:p>
            <a:pPr marL="952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</a:pPr>
            <a:r>
              <a:rPr lang="zh-TW" altLang="en-US" sz="2100" dirty="0"/>
              <a:t>      </a:t>
            </a:r>
            <a:r>
              <a:rPr lang="en-US" altLang="zh-TW" sz="2100" dirty="0">
                <a:solidFill>
                  <a:srgbClr val="FF0000"/>
                </a:solidFill>
              </a:rPr>
              <a:t>(kill </a:t>
            </a:r>
            <a:r>
              <a:rPr lang="zh-TW" altLang="en-US" sz="2100" dirty="0">
                <a:solidFill>
                  <a:srgbClr val="FF0000"/>
                </a:solidFill>
              </a:rPr>
              <a:t>和 </a:t>
            </a:r>
            <a:r>
              <a:rPr lang="en-US" altLang="zh-TW" sz="2100" dirty="0" err="1">
                <a:solidFill>
                  <a:srgbClr val="FF0000"/>
                </a:solidFill>
              </a:rPr>
              <a:t>fg</a:t>
            </a:r>
            <a:r>
              <a:rPr lang="zh-TW" altLang="en-US" sz="2100" dirty="0">
                <a:solidFill>
                  <a:srgbClr val="FF0000"/>
                </a:solidFill>
              </a:rPr>
              <a:t> 指令需各使用一次</a:t>
            </a:r>
            <a:r>
              <a:rPr lang="en-US" altLang="zh-TW" sz="2100" dirty="0">
                <a:solidFill>
                  <a:srgbClr val="FF0000"/>
                </a:solidFill>
              </a:rPr>
              <a:t>)</a:t>
            </a:r>
            <a:endParaRPr sz="2100" dirty="0">
              <a:solidFill>
                <a:srgbClr val="FF0000"/>
              </a:solidFill>
            </a:endParaRPr>
          </a:p>
          <a:p>
            <a:pPr marL="95250" lvl="0" algn="l" rtl="0">
              <a:spcBef>
                <a:spcPts val="0"/>
              </a:spcBef>
              <a:spcAft>
                <a:spcPts val="0"/>
              </a:spcAft>
              <a:buSzPts val="2100"/>
            </a:pPr>
            <a:r>
              <a:rPr lang="en-US" sz="2100" dirty="0">
                <a:solidFill>
                  <a:schemeClr val="dk1"/>
                </a:solidFill>
              </a:rPr>
              <a:t>3.  </a:t>
            </a:r>
            <a:r>
              <a:rPr lang="en-US" sz="2100" dirty="0" err="1">
                <a:solidFill>
                  <a:schemeClr val="dk1"/>
                </a:solidFill>
              </a:rPr>
              <a:t>透過</a:t>
            </a:r>
            <a:r>
              <a:rPr lang="en-US" sz="2100" dirty="0">
                <a:solidFill>
                  <a:schemeClr val="dk1"/>
                </a:solidFill>
              </a:rPr>
              <a:t> </a:t>
            </a:r>
            <a:r>
              <a:rPr lang="en-US" sz="2100" dirty="0" err="1">
                <a:solidFill>
                  <a:schemeClr val="dk1"/>
                </a:solidFill>
              </a:rPr>
              <a:t>pstree</a:t>
            </a:r>
            <a:r>
              <a:rPr lang="en-US" sz="2100" dirty="0">
                <a:solidFill>
                  <a:schemeClr val="dk1"/>
                </a:solidFill>
              </a:rPr>
              <a:t> 或 jobs </a:t>
            </a:r>
            <a:r>
              <a:rPr lang="en-US" sz="2100" dirty="0" err="1">
                <a:solidFill>
                  <a:schemeClr val="dk1"/>
                </a:solidFill>
              </a:rPr>
              <a:t>展示剩</a:t>
            </a:r>
            <a:r>
              <a:rPr lang="en-US" sz="2100" dirty="0">
                <a:solidFill>
                  <a:schemeClr val="dk1"/>
                </a:solidFill>
              </a:rPr>
              <a:t> 1 個 vim </a:t>
            </a:r>
            <a:r>
              <a:rPr lang="en-US" sz="2100" dirty="0" err="1">
                <a:solidFill>
                  <a:schemeClr val="dk1"/>
                </a:solidFill>
              </a:rPr>
              <a:t>在背景執行</a:t>
            </a:r>
            <a:endParaRPr sz="2100" dirty="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fcf00ab0cc_0_0"/>
          <p:cNvSpPr txBox="1"/>
          <p:nvPr/>
        </p:nvSpPr>
        <p:spPr>
          <a:xfrm>
            <a:off x="310074" y="4165450"/>
            <a:ext cx="4077367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繳交方式：截圖上傳至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moodle，須包含以上</a:t>
            </a:r>
            <a:r>
              <a:rPr lang="en-US" sz="2100" dirty="0" err="1"/>
              <a:t>三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樣檢查項目</a:t>
            </a:r>
            <a:endParaRPr sz="2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THANKS</a:t>
            </a:r>
            <a:endParaRPr dirty="0"/>
          </a:p>
        </p:txBody>
      </p:sp>
      <p:sp>
        <p:nvSpPr>
          <p:cNvPr id="170" name="Google Shape;170;p3"/>
          <p:cNvSpPr txBox="1">
            <a:spLocks noGrp="1"/>
          </p:cNvSpPr>
          <p:nvPr>
            <p:ph type="body" idx="1"/>
          </p:nvPr>
        </p:nvSpPr>
        <p:spPr>
          <a:xfrm>
            <a:off x="722313" y="1844823"/>
            <a:ext cx="7772400" cy="2562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endParaRPr>
              <a:solidFill>
                <a:srgbClr val="7F7F7F"/>
              </a:solidFill>
            </a:endParaRPr>
          </a:p>
        </p:txBody>
      </p:sp>
      <p:sp>
        <p:nvSpPr>
          <p:cNvPr id="172" name="Google Shape;172;p3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Yuan-Hao Chang's Template">
  <a:themeElements>
    <a:clrScheme name="Yuan-Hao Chang's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148</Words>
  <Application>Microsoft Office PowerPoint</Application>
  <PresentationFormat>如螢幕大小 (4:3)</PresentationFormat>
  <Paragraphs>37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Cambria Math</vt:lpstr>
      <vt:lpstr>Book Antiqua</vt:lpstr>
      <vt:lpstr>Arial</vt:lpstr>
      <vt:lpstr>Microsoft JhengHei</vt:lpstr>
      <vt:lpstr>Consolas</vt:lpstr>
      <vt:lpstr>Palatino Linotype</vt:lpstr>
      <vt:lpstr>Bookman Old Style</vt:lpstr>
      <vt:lpstr>Yuan-Hao Chang's Template</vt:lpstr>
      <vt:lpstr>Introduction to  Linux Systems  Process Management</vt:lpstr>
      <vt:lpstr>Lab: Jobs Control</vt:lpstr>
      <vt:lpstr>Execute Vim in background</vt:lpstr>
      <vt:lpstr>Observe and manage processes (1)</vt:lpstr>
      <vt:lpstr>Observe and manage processes (2)</vt:lpstr>
      <vt:lpstr>Kill the process</vt:lpstr>
      <vt:lpstr>Demo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Linux Systems  Process Management</dc:title>
  <dc:creator>chiaheng</dc:creator>
  <cp:lastModifiedBy>蔡雅彤</cp:lastModifiedBy>
  <cp:revision>6</cp:revision>
  <dcterms:created xsi:type="dcterms:W3CDTF">2007-03-22T05:32:52Z</dcterms:created>
  <dcterms:modified xsi:type="dcterms:W3CDTF">2024-11-12T16:31:48Z</dcterms:modified>
</cp:coreProperties>
</file>