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797675" cy="9926638"/>
  <p:embeddedFontLst>
    <p:embeddedFont>
      <p:font typeface="Microsoft JhengHei" panose="020B0604030504040204" pitchFamily="34" charset="-120"/>
      <p:regular r:id="rId12"/>
      <p:bold r:id="rId13"/>
    </p:embeddedFont>
    <p:embeddedFont>
      <p:font typeface="Book Antiqua" panose="02040602050305030304" pitchFamily="18" charset="0"/>
      <p:regular r:id="rId14"/>
      <p:bold r:id="rId15"/>
      <p:italic r:id="rId16"/>
      <p:boldItalic r:id="rId17"/>
    </p:embeddedFont>
    <p:embeddedFont>
      <p:font typeface="Bookman Old Style" panose="02050604050505020204" pitchFamily="18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Overlock" panose="02020500000000000000" charset="0"/>
      <p:regular r:id="rId27"/>
      <p:bold r:id="rId28"/>
      <p:italic r:id="rId29"/>
      <p:boldItalic r:id="rId30"/>
    </p:embeddedFont>
    <p:embeddedFont>
      <p:font typeface="Palatino Linotype" panose="02040502050505030304" pitchFamily="18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exMc1fl+SSdpI+/bmvajNLZZp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ableStyles" Target="tableStyles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7171a901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1" name="Google Shape;191;g107171a9016_0_4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g107171a9016_0_4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gif"/><Relationship Id="rId4" Type="http://schemas.openxmlformats.org/officeDocument/2006/relationships/image" Target="../media/image7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/>
          <p:nvPr/>
        </p:nvSpPr>
        <p:spPr>
          <a:xfrm>
            <a:off x="301650" y="620688"/>
            <a:ext cx="1606550" cy="1524000"/>
          </a:xfrm>
          <a:prstGeom prst="rect">
            <a:avLst/>
          </a:prstGeom>
          <a:solidFill>
            <a:srgbClr val="D5E8EE"/>
          </a:solidFill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2"/>
          <p:cNvSpPr txBox="1">
            <a:spLocks noGrp="1"/>
          </p:cNvSpPr>
          <p:nvPr>
            <p:ph type="ctrTitle"/>
          </p:nvPr>
        </p:nvSpPr>
        <p:spPr>
          <a:xfrm>
            <a:off x="2057400" y="1752600"/>
            <a:ext cx="5638800" cy="2438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spcFirstLastPara="1" wrap="square" lIns="91425" tIns="45700" rIns="0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ubTitle" idx="1"/>
          </p:nvPr>
        </p:nvSpPr>
        <p:spPr>
          <a:xfrm>
            <a:off x="2057400" y="4191000"/>
            <a:ext cx="56388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icrosoft JhengHei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lvl="3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lvl="4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/>
          <p:nvPr/>
        </p:nvSpPr>
        <p:spPr>
          <a:xfrm>
            <a:off x="8299896" y="4374958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2"/>
          <p:cNvSpPr/>
          <p:nvPr/>
        </p:nvSpPr>
        <p:spPr>
          <a:xfrm>
            <a:off x="8009632" y="4929424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2"/>
          <p:cNvSpPr/>
          <p:nvPr/>
        </p:nvSpPr>
        <p:spPr>
          <a:xfrm>
            <a:off x="7450832" y="4547698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2"/>
          <p:cNvSpPr/>
          <p:nvPr/>
        </p:nvSpPr>
        <p:spPr>
          <a:xfrm>
            <a:off x="7831832" y="4077072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2"/>
          <p:cNvSpPr/>
          <p:nvPr/>
        </p:nvSpPr>
        <p:spPr>
          <a:xfrm>
            <a:off x="2035200" y="620688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3886994" y="6629400"/>
            <a:ext cx="1370013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/>
          <p:nvPr/>
        </p:nvSpPr>
        <p:spPr>
          <a:xfrm>
            <a:off x="1577008" y="54998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2"/>
          <p:cNvSpPr/>
          <p:nvPr/>
        </p:nvSpPr>
        <p:spPr>
          <a:xfrm>
            <a:off x="1043608" y="58808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2"/>
          <p:cNvSpPr/>
          <p:nvPr/>
        </p:nvSpPr>
        <p:spPr>
          <a:xfrm>
            <a:off x="662608" y="54236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2"/>
          <p:cNvSpPr/>
          <p:nvPr/>
        </p:nvSpPr>
        <p:spPr>
          <a:xfrm>
            <a:off x="1272208" y="49664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12" descr="http://www.csie.ncku.edu.tw/gallery/2006/slides/2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01000" y="228600"/>
            <a:ext cx="1104181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2" descr="http://www.csie.ncku.edu.tw/gallery/2006/slides/07.jpg"/>
          <p:cNvPicPr preferRelativeResize="0"/>
          <p:nvPr/>
        </p:nvPicPr>
        <p:blipFill rotWithShape="1">
          <a:blip r:embed="rId3">
            <a:alphaModFix/>
          </a:blip>
          <a:srcRect l="10798" r="17672"/>
          <a:stretch/>
        </p:blipFill>
        <p:spPr>
          <a:xfrm>
            <a:off x="6790556" y="228600"/>
            <a:ext cx="1152128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2" descr="http://farm4.static.flickr.com/3241/2405183789_595d0fdf20.jpg?v=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6880" y="231067"/>
            <a:ext cx="97536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701" y="6409656"/>
            <a:ext cx="837014" cy="41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 rot="5400000">
            <a:off x="2199412" y="103664"/>
            <a:ext cx="4622800" cy="829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marL="2286000" lvl="4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 rot="5400000">
            <a:off x="4918869" y="2805906"/>
            <a:ext cx="5575300" cy="207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 rot="5400000">
            <a:off x="696912" y="808038"/>
            <a:ext cx="5575300" cy="606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marL="2286000" lvl="4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>
  <p:cSld name="TEXT_AND_OBJEC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450850" y="105410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450850" y="2006600"/>
            <a:ext cx="406876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marL="2286000" lvl="4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2"/>
          </p:nvPr>
        </p:nvSpPr>
        <p:spPr>
          <a:xfrm>
            <a:off x="4672013" y="2006600"/>
            <a:ext cx="4070350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marL="2286000" lvl="4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dt" idx="10"/>
          </p:nvPr>
        </p:nvSpPr>
        <p:spPr>
          <a:xfrm>
            <a:off x="7162800" y="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675688" y="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表格" type="tbl">
  <p:cSld name="TAB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450850" y="105410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dt" idx="10"/>
          </p:nvPr>
        </p:nvSpPr>
        <p:spPr>
          <a:xfrm>
            <a:off x="7162800" y="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675688" y="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Book Antiqua"/>
              <a:buChar char="•"/>
              <a:defRPr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381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Book Antiqua"/>
              <a:buChar char="–"/>
              <a:defRPr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lvl="2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Book Antiqua"/>
              <a:buChar char="-"/>
              <a:defRPr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lvl="3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Book Antiqua"/>
              <a:buChar char="·"/>
              <a:defRPr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lvl="4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Book Antiqua"/>
              <a:buChar char="»"/>
              <a:defRPr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1"/>
          </p:nvPr>
        </p:nvSpPr>
        <p:spPr>
          <a:xfrm>
            <a:off x="450850" y="2006600"/>
            <a:ext cx="406876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marL="1828800" lvl="3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 sz="1800"/>
            </a:lvl4pPr>
            <a:lvl5pPr marL="2286000" lvl="4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4672013" y="2006600"/>
            <a:ext cx="4070350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marL="1828800" lvl="3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 sz="1800"/>
            </a:lvl4pPr>
            <a:lvl5pPr marL="2286000" lvl="4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marL="1828800" lvl="3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·"/>
              <a:defRPr sz="1600"/>
            </a:lvl4pPr>
            <a:lvl5pPr marL="2286000" lvl="4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marL="1828800" lvl="3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·"/>
              <a:defRPr sz="1600"/>
            </a:lvl4pPr>
            <a:lvl5pPr marL="2286000" lvl="4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lnSpc>
                <a:spcPct val="95000"/>
              </a:lnSpc>
              <a:spcBef>
                <a:spcPts val="14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3pPr>
            <a:lvl4pPr marL="1828800" lvl="3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·"/>
              <a:defRPr sz="2000"/>
            </a:lvl4pPr>
            <a:lvl5pPr marL="2286000" lvl="4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365056" y="1938020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·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2961903" y="228600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/>
          <p:nvPr/>
        </p:nvSpPr>
        <p:spPr>
          <a:xfrm>
            <a:off x="2098303" y="228600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1228353" y="228600"/>
            <a:ext cx="742950" cy="736600"/>
          </a:xfrm>
          <a:prstGeom prst="rect">
            <a:avLst/>
          </a:prstGeom>
          <a:solidFill>
            <a:srgbClr val="D5E8EE"/>
          </a:solidFill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1" descr="data:image/jpeg;base64,/9j/4AAQSkZJRgABAQAAAQABAAD/2wCEAAkGBxQTEhQUExQVFRUWFBUUFBUYGBgUFBUXFBUWFhQUFRQYHCggGBwlHBQUITEhJSkrLi4uFx8zODMsNygtLiwBCgoKDg0OGhAQGywkHyQsLC8sLCwsLCwsLCw0LCwsLC8sLCwsLCwsLCwsLCwsLCwsLCwsLCwsLCwsLCwsLCwsLP/AABEIAL0BCwMBIgACEQEDEQH/xAAbAAACAwEBAQAAAAAAAAAAAAADBAECBQYAB//EAD4QAAEDAgQDBAYIBQUBAQAAAAEAAhEDIQQSMUEFUWETInGBBjKRobHRFBZCU1SS4fAjUmLB0gcVM6LxciT/xAAaAQADAQEBAQAAAAAAAAAAAAABAgMEAAUG/8QAKhEAAgIBAwMEAgIDAQAAAAAAAAECEQMSITETQVEEIlKRFGHw8QVxsTL/2gAMAwEAAhEDEQA/APD00x335/JT/wAVJ9NMd9+fyU/8VkFqqWL6Lo4vivpHjPNPy/s1j6Z4778/lZ/io+umN+/P5Wf4rGLFQsR6OL4r6R3Vl5f2bR9NMd+Id+Vn+KofTPHfiHflZ/isYtVS1d0MXxX0hupLyza+uWO/EP8AYz/FVPpnjvxD/Y3/ABWKWqpau6GP4r6QyyS8m0fTPHfiH+xvyUH0zx34h/8A1+SxCFUodHH8V9IbXLybn1zx34h//X5KPrljvxFT3fJYRULujj+K+h9b8m79csb+Jqe75L31xxv4mp7vksKFK7o4/ivo7W/Ju/XDG/iantHyU/W/G/iant/RYKsF3Sh8V9C6n5Nz63Y38TU9qs30sxn4mr7VhhEaEejD4r6Fc35NxvpVjPxFT2q49KMZ+Iq/mWIwIzGrulD4r6Ec5eTab6S4v8RU/Mrj0lxf39T8yyGhHZTQ6cPC+hNcvJrU/SLFff1PzJlnHsT9/U/MsdrUwxqSWOHhfQ8ZS8ms3jWJ++qfmKt/vWI++qfmKzWorWqWiPhFNT8mg3jOI++f+YorOLV/vX/mKQY1HYxK4x8IZOXkeZxSv96/8xRBxOt96/8AMUq1iK2mptR8D7+QzeJVvvH/AJiitx1b7x/5igNYitYkaj4GVg8Rjq33tT8xWY/imIn/AJqv53fNa76UpR2D6JoOPdCTUuzOMdSQyxaDqSqWL0NRi0GeQoyp00wqGgjaBpYmWqjmp3soVTTRs4SyKrmJ40UN1FGxrEHMVSxPdgqnDrhtQiWKpanHUFXs1w2oUhehM9jyXhhyiHULQrAJjsIUFgRBqBtCM1qgNRGsXCtlmMRmMUMamadNKxLJpsR2U1NNiYpsU3IeMSrKaM2krsYmGMUnIqkCbTRmU0VrEZjFJyHSKMpphtNWYxGYxTciiRVlNGbRRKdNHZTUnIdIEyiitoozWIraak5DUAbSVuwTTaaIGJHMNHzcsVSxOuYhli9RSMWkTNJVNNOOahlqZSBQqWqhanMqjIE2oGmxMsQ3BPOoofYplIVwEyFVPPolUNKOSOpA0MUyAqeyHJGLVUDojZxT6O3kquwgTEnkvBdbDsKHCDxXvoo2BTYaZsrZXTojqBQh9HRWUE9TpJqnhUryUFYmzOZh0w2gVoMw37lF+j+Ck8pRYqEqdBMMoJptIckZlJTeQooCzKKMymmBSRWUlJzGUQLKSOykj06KYZSUpTKKIuyijspI7KaMyipOY6iAZTRmU0dtJEbTU3MNAm00QMRQ1XyqbkGgQYrZUUNU5UmoNHAOYVQ006WquRel1ET6TEjSVDRTxpqppplkFeIRNBUNBPGmq9mmWQXoiXYrzqPNOGmqmmm6h3SEDRVDSWgaag0kyyC9JmeKJVhhyneyU9kj1DukxL6OURuGTjaKI2ileUZYhFtDxRG4UHdPtoozKYSPKOsJnDC8kVmF6LRbSCMymEjzDdEQp4foi9ieSjifEm0RA7z+Wwnn8lj1eO15GQ0+ZkSItrDvgilOStCvSnRuMwpRm4MrL4Z6TB9TK5oDdnjSd9Tpf3FdWxqz5Mji6ZSME1aM5mGRmUOifDVcNUnlDoE20UVtJNBquGpHkDpFm00RrUcNVgEjmdQMBEa1XAVgEjkGigCsArQvZUrkdREKYUwphCzjgTVVe1SHaib6K7qjdsy9LoyKLNjoc7UKvaJDtF4VE/QkJ18Y/wBoFGcJMVP3/wCqHYxrBLnADrAHvXdKR3WxjheEjxHitKjGcmToBcxz8FT/AHikLlzCOkfALhuM8SNas58W9VjRoANPmUdLjyLKcWvadtS4wHMzhtuVy73BLv8ASFlwGmbRMZb7rmsNjrZGOIkjTSbaTpvopq1DTc1pi0ujXURdXUI1Znc5cHSDjWVwLyMh35HpzWtRxDXAOaZB0K+dPe+o4OAkg+t52t56Le4RSrMeInL9uYyyb2b8krhq4Gjk08nWhxVmvWRieLMZ60g8rHzHRRh+Jh4lrSNhmtJiYS9KRXrQNwPRA7xXLY/jmSG93PqdS0dJWTw3iT3VHEuPqkvMwBaRI5Lug+7A/UR7I7bE8Xpsa4zmLZBDTeQJg8lzbfSuua5hoDQ0DIROVztDOpcksViB2f8ADOae8S6wk/aty2GySwbhQYXuguLiRvJ1kA9FaOCK5M8s8pcGnxHiGSznAmJMnTq5JYPi/aWDbAQIgG5vMnU25pTC8Iq4g5qxyA94Nm7uRgTAvvdDx9ZlJuVgBIJixgbanU/Pouc3zwgKPbubT+IMa7IwSbNiJG4u4Gd+ui67h/pC5mUVbtgDMBcHmeY+S4T0Y4aXAVXz/TIjzWxxaoWtBn7UR08FmeGMrm+5oWZpKHg+j0Me1wBaQQdCEZuKHNfMeD8RqUnZWk5XXAtOYE2Hl8Fsj0hInMZI9YbrE8Vuka6pWzuRiRzVhim8wuRw3pAx8AEA8vkjO4qzew5yu/HkLqgdY3Et5j2r30xn8w9q4t/HaO1U+UlW/wByYT/yh3KHCfYFy9O2BuJ2oxTeY9qv9JbzC4r6Z/UT5/ovHGAaT7fmu/FfkFxO2+kt5hS3ENOhC4oYobl3tleOL5OJHhdD8V+TridsMQ3mFbtRzXIUMcNSXDxge5EOKB+239+am/TyGqJylR4GphR2zQJzBc7XrDN3Zc42LnHTa26TxToBm5kSP1Xvvg8lI2cfx5rDlYMx56AT8UKhxIEZnFxMWboD1AGixnvAuWk8rJRlwSZHXlyCRyplFG0bzOKPBJJAESRM7wFnnEF85+9JsSdNbAaBIhgI7omDc9eiPSeBEyeQtHmPNDVYdNBXtJa5oA2uORN1WnSBBDCGuAlriYJIPsHxTtE2JgwYDRpc6LNxLTLcpuPLXbqJlHJFVYIO3QBjTm070z4brVyOe9jngkerpqASTzn3pJtWCLae1aVHEg95xm9h4jd3tslhGPA0pPk2OHUGZs7SbWgm99Zt4bonEsd2TRETt0C5/wD3J9MuLQBm0m8fr8knSFSu/M8mN5sPdomcqdJbiab3fBu8Ow1Sq41HuytOkQHG/PYddVOM4iGv7gzEWBmQIFzO+vNJ43EvdDWTkiJmBMxmceuwWa5ha6ajs20NvbkDsi3RyVh3F1WrexNxl62I+OqNXLgXsAysymXe+ANjZHwVVrgXNsWmeUjT5L2MqAkNn7JMb3t5+PgnjEWUtxg0QWim25PdBPSDJO2i87BtNRjSA4tEN3DQNajuZ1seSrw5/eEnvHQad0TmJ8yB5Lw4tRaalV7gBmytH2nBkTA5E/BGbS5Fjb4NrDUrl53Aa3fujT2z8FSpw6k4lzqbSTEzfTx0WWMZVrQ9jmNYYA+28biSDA168tinq7Wuoscx9YG+cOIGvItA33Wd5Yuu6ZoWGe/6GcTjmU2mSLCYGvsGiwG1amId2lgxroAOhME8ugv1W3wtlJre8xplrQSIBBadyBPe67gItanTYHNkAOgkmO7bKJ9lvErFmzybcFsbcPpopKTYrxltMgPp2eBJ1EXsCIsblI45uZuaZJjTXNaSDt4ckZxcCT3TJALRIhzWi4Mzp3rxeQs2q/KQAbElzhtIJAHUAD3pcWKuR82VcIXNKo1uaJFjmHtmNdFSpjnOjMSY6rVLiBe8ACCZgHS/Lb/1K4nhzczoMAbeW3mtel9jFa7irKqYpVfdokhQMw0E8iBr5LSo8GrwDlG24n2SuT8nV4NKhxB7omOUzfxPNOGu4bT11S1Hgp+88bR8UQ8LeNDI3umtBph6eKKIeIkaGEpUwrh9kobMIZuSF1Jgto0PpJeeaKGO6e1BoNDbD9UYVBzQo5s4+vRYSXaExOvmkXVIMQOk6DyW07AjdVOEYNpWt4/BjWVLkzqRBdLogXdy2gfvkla9fO6BIBNhsBz8VrVaQjRUpNjZdLG3tYY5Et6F/oYboDtv+imlQF7C2t5J093RNZkB0zZMsaQNbZGIriYNwBJ89f30SWKfmMwTy+ZHNPsoc0RtMDZdKDYYzSM00CYtB5mYVn0LyCesSn6zwgBwQ6UQrI2LOplxvYchZEpNMG5udBaNh5KajgppPAXaEdqdEhj4GgEgxfbTRSKTZJIknXX4SvVMQlhig5wa289bBJOWOG8mNGM5bI0WOE8rRa1kvjHNzzN40ROG0cz3NfIEEy27mwCSckd8dBCXdwCvVc7I9kNm4nvCJDgQIiI9qzv/ACOHhF/wMvLE+JcTDSSz1y2CeQ5Dks3BYYVCA52WYDTlzSSQNJ02sur4T6IhnerNa/K6XNk5oBJIDZ70gT8kTjGDptIcA0ljRnbla1wkEPYAAMzRMyNJErDl9Q8k2n/P7NeL02iKaG+G8OdSYGHJJgNbMwXCSIN7mOoOiVfULajmOGUm/O9xHgFbB1GBvZVDnBE9o0k9mbQGXkCBPi2TKtjcMM7KtV0uzQ+O9LRuAdQSR5EKeLJKK0v9MvkxqW6/aJ4bigx2VwzBxEiTYtO/vt+y/WeczjLXAxI0OsgERbzlZvEeGv7UvaGiWsLcp7t5FhGsNB/9tavByEyXlolu8g2I5+HRXePW3PyRjkcPZ4H8Q6m5jiDDtDzB5mPK6ynUnOeM1nDUHeNx0Nval61d3aGdYJaRppdp5gj+yJVeH0wQ4h7Ji0OhrRqPAHxWhUZZybGcU80i27SXaNH8h5zbohY6qGjMJId4ywxp7tFbgb2VHBtT1o7vUbidZ6dFp4nh/riCQ4Re8RonUr4YuliHD+GF1Nr6dSYO2o6FNOw+IIs/TkcpKFwLh7qbic7uoAsR1ldICD49UlvuOoo5SpgHPBLnOJ3kn+6zquHcJEmOWx8l9AYwIT8M2T3bHW391z0s7S0fP6tdxgl7jFhJNvBMYXidVpEVHQNbz8V1eK4JSqDTL1A+KycR6MuHqmT7ik077M4T+sVX+k+X6o7fSV/8rUnU4JWmMnvCt9X638vvC73nbGs4BUhVdUCo6uAvVo8sIWHohuB5ITsUg1MQiGghpoT6IQziFV1ZdYVFhC6ECo8odbEgA3HggUaNSqCbhoH2QSSbd3xuoZMyTpbstDG3u+Ca2IjUpV2OvoV6jwuq52XKQf6pHvTFbABhLXyTaXbNB8T8VjebNPjZGlQxx2e4q7GLzMV5e9W4uxgf3JM3JtF+Rm6SYyyzZM2SMmnItCEWroadWbG7jO8QB4Sr0sWGOa4NkjcnUiI05FWFNhp5i24MWJvbcKreGOddosROubx0C6UZzVKnYYyUHfFF8RxV9R+YRTP9Mg8tSZiDEclt4DizsPUDmFjiKRDmtILXfaD9c0+sD1jlB5N7CCQbRYq9PDPc9uS5HKBFxBkkAbXlYZ41wbMWV3vufQ8E91ak98tAJa6m/MMzRBmm7cXDgdbERZCxvC6naszlgLxGQfxWvFgGveLGYAzHYXlc5wLjFfCvLmhz2jN21ODDTOXO60G49Ybi66TiXEhW77QHMdlbTcNGm0seJJabx5I4oSyZGn3RSc1GKa7AK9VratRtYObNpBAhpgFwMesIkXgjqV6jVnPTcGONMOcHAQHAt7tRsTDHbx6p10SznZnmm4GCM4+2c3dk6RbKSZ5DVDxFR96YaYawOcXCMjiSMwMaFkZgbEb6FUUJRVtU+H/2wOSbpDeFxjXsaBZzWzlJg3jN4kH4penRLgWgkHNma++VxJ09g+CXxdEZQ2HZwM1Nw9V1wSGnciT5eSn6S5gDXOJa7lz8j3XdCvQx5LjTPNyRqTYLEVCHOkAObMSLkj1vks/ti5xOkm3itPFN9UySCANDpbc6GEhVwBzd3++24+PmjlUk7RODT5F6jp6dORXR+j3F6p7r+8BoT6w891m4fAnWCDuIseq2cHistvclhjbdj60tjco1022pKz6OPB5JtlcHYJ3FjKSDtYN7IoHSeqHTrDRFHRIxgDqYnl7lR9Nw3R3VP/Coe4fqE1itCjp5Kb8j70Z1EHQqvZHmPemsRpnEPqGVEFJVuJNBMST7knU4m46QPf8AFaJ+rxR73/ozRwTfajZaYQMViANYWI7EuO5VasxP76H98lnl/kPESy9L5Y1Uxv8AKPP9EucS7MTMTsNPJLFHbRdEkRusjzZcjLqEIkPiBck72sPPdauF44WMLWtMwADMwQAJPPwWe6hlDTLXSJgGSOhjQqr3IKcoO1sc4xkty+JxT3mXOk/BVFzJJJtr8ygkrzVKUmykUkMGkNjPNaJzvaC2iGjK4y0ElzW+s65OkRI87rMYTpOu+ntK6ClwDFQ0Nc0tvEVWFgkwQTmgSY9yhN/s0wS7Ipw11HL2VUMh4ntMzwWuk5S5ukidQNDvcK1b0bqGq5uHeKlM5uzeHDvgAuyyLZoBHiFk46i6m8tdBI1IIcJ6ObIPknuH42rSY8NcRScabquWD/8AJuLESQkqS90WO9L2aEBgHNcRUIYRMh+YXHgPFaXAQTVDGURWDm9+RDQ1p78u+y2NzF/efjPFnVHT2jnU2+oXR2jpBBki4B3BMLS4TxGv2IpOaRRIljGm5aZNy1pOUTqbDkV05sMIpOja4HSpFlbDPaKNb+E05c38XJ/whzo7sFzSZud5usOrwurSBJpsLm5nuotLmlsZQ54aJD7v9YxGSJK9i65w+ZraxMOGcAk0mhrYDGlwJJEh08whcB4H2wrE1KrnZqdRtSkch7wBdnc8ghsu52LJ3CSunWROv5/P6G/9XGrRivxVQYgz3e9BaQA9oadIOlw4GOe628W81BUcyMjYDqeY5iBdzeYcTngf0oXE+H5WvaQHu/iGG1JLQXd0uYZIsGtsSSco5Tm1m1KLadQyWvDXFkCxsJk726LUsqnve+9ktLghnBtmmaYk2kCQbmIc08xz3Sjnupuy1AXNI9o0BVWY4A5mgCTIgQW75Y2CcxLA8AgWuSDeJtt8d7LZiVx25RizP3bjPCO8Qx5kAZm3zew+z2roGYdsbFcNncyALEEuYel9DuLLd4ZxXP0O469FaE79rJNVub/0cREKrMMzkSq4fFcwjPeDon3R2zCDCsi0j3rxoRoVVtdMNfzQ3QfayoouHUdFOaOYRab0R8OCF+Rq8A2PPNVcfL4KDTi8KWuHJABVjDzCtnI2Km366qZHNGwUfIni5VSEUUpcZIAm/wCirWa0GxB5LBodWW1b0UyJrDUQR3ngdDr4pcvRKVTKDYGdyJjw2T49OrfgWV1sP0a9Kk3UPdtDY33JS9fG5xcTy2AHlqbJFx1sPl4QvNTyzya0rgSOJJ6u4UqgadgoCJRcZ1i0eM7KS3dFGAheBTddo7suGlyL6f3UBjflJv7kJwUXuxoXLgWDjsmKNJ7yGtaXE6AXJjXRM4ThecPPaMaWtzQ50T/SLXd06o1fhFSm54MAsDXPg6B8RfzA+dlFzSdFo43yKPwr2uDXAh0wQbEeM+KviqbGxlzGwzEtygOOw1nfxhQ+XOl5zEjUuJcSdLz+4XhbW8WA20hLe5XTSNSlUJokg0rSTDAX75QSbCJJEAESVo+ivEnVD2LmhzGUnVLZmkAOYHPJaYcbj1pjbkuXFAk20jUX9UEnfpdfQv8ASvGYWkKvbPY2pUOUOcQO4ACWydJJ88oS5dGnZUCEpxdvc5r0g9axY1znAOkWYB3RUe8WkjWxMDwT3D8T2VXNSmvTpUvWdmLHOBiKbWm8u7oDvszyvt8d9Ga9Nz6uGe2rTqk96GucLkObpcXIEG8Cy5/gnG34apVZVYCS05e6M/eiwIbYxfyABAUZNzXk0Rpbobx3GaTsM9wpsZUcCKbiz+J3XN0c0DN3s17AE6HVc9xnCPDQe0FR2VmZrHZhly5hboBFps2Tqu8wGA+l0CKeJpZnVJosqMb2rezJFQOYdXQZBIuDcQSs/s6lDE1aVfK89geyYGgA90tcKLT3c4bNgbi2tkE9K1I6024s4lrWkSOXWD7bg/3Q6eJLSLkaA/vdO1cPlLA3Nl0bIIcDbM3S8EkfJBxFBoc5rrGbGIHmNR7FsxZPBjzYy1SqHzF9XeFu98/Je4c2DrB1HX9ykJINlenUMgrUsqck2jI4UqR2eCqmLlPNrTaAsTh75HJPPfAsvRpPgz3Q1Ucj0cTsVjDFFHp1Ci4nKe5tNdyKIHFI06Z19yO3Mf3dSaHTGRUKv2wi49qUDzyRG1EHEOoLDeo8FEDmoDlaRzShPlFdkE3Gptr8FWlUjYGeYn2L1TU+Kr5FYNVO1sXryXey0/vRea2RZWc8QAbA/wBlLCNh5qeporoTYFzbdVU23lXLx+ioeafsSPSplWaJMASeQEpijgHu2gcz+iaOOcn7VYspxjyxTIdbpiph3yyGOJIBAg39nSEHtCCYOvv5SmH453S2hHLS3JBqNfseLdgnSHEEQQTmG45i+6vTxTpu4m0d64gaCDtdALynsAC4ZS2QXCcoDql+W+kqMtluXg23SKsY10aAjT5TKYp4eZBBk3aT0mR7vcrGhTLwAXFmYDNo4tMbEwDeFZ9YNMvh4Ftbk/0nby/uo23wadlvInAMa1wzDeCZgRvf238UfB0WUMSyS5zHtEkENI/iNIe0xYiDCBwjCEhxcS1paS20udt3W6u5cgrcWYARkOa0kgE9nuBJidTYJZxuWlOxsco6VJqj7B6L8bzO+jVm5azWy4OdJcANQ0k7QTzmd0txDgdSi/NRYKlN3dLXO/4mF2Z3Zg9TPXdfL+CcUq0aorNqEPgB1R0OLhYkEH1gdInYcrfRaH+puHdiTRImmBBrjTPv3LnIP5p911ONwdEpxd6o9+xn4jCMFRxqPqZXFuTVvZupGWuLgJgECzuZiF0TMFTcKb63/wCjK0PpVrCoY7wyDUxd09dwn8fwNhLqjB3nN5y03BBjnI16rD4djabS6hVDmEEkOkZtRnymczQYg9NIT5I9TeJ0ZprYzvS2ialbs2ZW5WTTJEvc45IyREOBbrte4vHCPptZVqU8UKhuRmFqgcTOfvC+8tPM7r6FxDE0KJAq1qT2OdUbT1eaTSMzGOa3VskzOkiJErhvSLE03SHZjXBJLw5rqbpOhIJmGhsEaxfVLh1L20HI46b8GdjeEVKdyMzYBzAGADoTylZ5prp/R/0wq4ekab6YrUiCA093LeT3oP8AMbHmo4x9GxDO0o0/o9QAHsrZKjdJYRq6ZO0haFKUdpEXFS4M3hnEQ2GuPgV0EyFxbm/v+yYw+NqU7B3SDcezZehh9VW0jHkweDoqjQNFalXWRT4uw+s0g8xdHp4ppNjuAOs8gt8M2OfDMcsc49jcpYpN0cRssSm/qjsqp3BAU2bzavVXbUBWMyujNrdVJwKLIahvog5D+ygsxHVE7XqEtNBckz5q+l3vPwXnNi0FXPrR1Kl7dSvHZ6cUqtFGuIsCYPsnzsvGudzIt5Rt4XU1BAEIERcLkgSlWxFR4JsLXUhoPQ+5H7IEBVrMi45AIpnOD5ZtYPCZBYNa37T3Xc4bwNh4qavFaTQcpnpGv6LDrYpzmtaT3WgAAaW3PVCa3TzXov1mlVjR5342p3Nk5pJdFp02RcRSAbTfEZs0jbuui372VaLduq6DiuCa51NoENY2A3nJk3WGKlkyqMed3/Ps27RxOT4MGphSQCAb6eCWc0gkLpS2Ba0WHhyWDiG98+K2epwLGk0ZsWVzbsjtDaZItYmUxhsNmIJ9Wb/GEtHVM4asRAkx0MH23WGa29prxyV+47T0bxZbTxLHVMhIJYGtF7QcjyYHdEQfKFxvFarqYDATmkkuiA0DvZQ7U943nl1Ra1Rwtmnccx4JOvXc14IcbgzvPioR9O023Rol6iD2Vg6/FXANDMwjKSD/ADCSYdM5byB1KHQxjGAZWnfNa5G7c2+90tiHlxvHkAOZXnMVljSXBF5ZN3Z3PA/9Tq+HpCmQK4aCGl5yuubBzhJdAsPHwWVx70xrYkvIApknNY6NiA2SLwbyuWcz4olx7EIwUboGu2P9q43fOYmXTuTeVekxxNtdrx70TD0RlbpoDYRqAf7qz2QSE64EezKOL2Wu2ddp5KDiT3YJBECZM20jktXhgEOBAcMj7H+kAhJcQwrWkFtg5odHKQDAU005U0WlBqCknsBqOz3Ljm6kmfM+KXLdiLojafVFf3hfXnun4JWpf7FgQrMqQqUaMuAJ93WEQUrx+9EQDNDF5ZIkE6kHXmTOuqbwfFTIDyI57+NlnVKMGJUCmqQyzjumJKEXyjfPFaY+17ipHGqfM+xc/kXuyWj8yf6IfjxOuo4kOEtII6IbqpXNUKjmEEHy5+KeGPJ2960Y/Vwa92xCfp5J7H//2Q==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1" descr="http://4.blog.xuite.net/4/3/3/b/238287346/blog_3361842/txt/151687656/0.jpg"/>
          <p:cNvPicPr preferRelativeResize="0"/>
          <p:nvPr/>
        </p:nvPicPr>
        <p:blipFill rotWithShape="1">
          <a:blip r:embed="rId15">
            <a:alphaModFix/>
          </a:blip>
          <a:srcRect t="1455"/>
          <a:stretch/>
        </p:blipFill>
        <p:spPr>
          <a:xfrm>
            <a:off x="6829561" y="317200"/>
            <a:ext cx="928361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1" descr="https://encrypted-tbn2.gstatic.com/images?q=tbn:ANd9GcQHeXOTdMeui_IGWzgFhu0wxnIlK9jCUVOXhd_VHOsOqvBoOfWeAw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846701" y="317200"/>
            <a:ext cx="973771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1" descr="http://www.csie.ncku.edu.tw/gallery/2007/slides/22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764913" y="317200"/>
            <a:ext cx="975869" cy="64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65056" y="229072"/>
            <a:ext cx="812415" cy="7476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cket-programming-cc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bin.com/Wtmcmnj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1615384" y="1628800"/>
            <a:ext cx="6547048" cy="295232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/>
              <a:t>Introduction to </a:t>
            </a:r>
            <a:br>
              <a:rPr lang="en-US" sz="4400" b="0"/>
            </a:br>
            <a:r>
              <a:rPr lang="en-US" sz="4400" b="0"/>
              <a:t>Linux Systems</a:t>
            </a:r>
            <a:br>
              <a:rPr lang="en-US" sz="4400" b="0"/>
            </a:br>
            <a:br>
              <a:rPr lang="en-US" sz="4400" b="0"/>
            </a:br>
            <a:r>
              <a:rPr lang="en-US" sz="4400" b="0"/>
              <a:t>Inter-Process Communication (IPC) </a:t>
            </a:r>
            <a:endParaRPr sz="4400" b="0"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2069508" y="4238624"/>
            <a:ext cx="5638800" cy="219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Chia-Heng Tu</a:t>
            </a:r>
            <a:endParaRPr/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Dept. of Computer Science and Information Engineering</a:t>
            </a:r>
            <a:endParaRPr/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National Cheng Kung University</a:t>
            </a:r>
            <a:endParaRPr/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Fall 2024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971600" y="6627168"/>
            <a:ext cx="72327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Courtesy of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project: Socket Programming in C</a:t>
            </a: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6700" lvl="0" indent="-2667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Book Antiqua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https://www.geeksforgeeks.org/socket-programming-cc/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2024/11/26</a:t>
            </a:r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19" name="Google Shape;119;p2" descr="Socket Programming in C-C++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5480" y="3645024"/>
            <a:ext cx="2446213" cy="277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517639" y="4610758"/>
            <a:ext cx="3024336" cy="181588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Client: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 message sent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 from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Server: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 from 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 message sent</a:t>
            </a:r>
            <a:endParaRPr sz="16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IPC using simple socket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369248" y="1933228"/>
            <a:ext cx="8291400" cy="4622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717" t="-3027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     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                            </a:t>
            </a: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5011625" y="2409100"/>
            <a:ext cx="344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 command kill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2024/11/26</a:t>
            </a:r>
            <a:endParaRPr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Execution flow (supported)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6" name="Google Shape;136;p4"/>
          <p:cNvSpPr/>
          <p:nvPr/>
        </p:nvSpPr>
        <p:spPr>
          <a:xfrm>
            <a:off x="2051720" y="1988840"/>
            <a:ext cx="1224136" cy="576064"/>
          </a:xfrm>
          <a:prstGeom prst="roundRect">
            <a:avLst>
              <a:gd name="adj" fmla="val 16667"/>
            </a:avLst>
          </a:prstGeom>
          <a:solidFill>
            <a:srgbClr val="E5E5E5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client</a:t>
            </a:r>
            <a:endParaRPr sz="24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5868144" y="1988840"/>
            <a:ext cx="1224136" cy="576064"/>
          </a:xfrm>
          <a:prstGeom prst="roundRect">
            <a:avLst>
              <a:gd name="adj" fmla="val 16667"/>
            </a:avLst>
          </a:prstGeom>
          <a:solidFill>
            <a:srgbClr val="E5E5E5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server</a:t>
            </a:r>
            <a:endParaRPr sz="24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138" name="Google Shape;138;p4"/>
          <p:cNvCxnSpPr>
            <a:stCxn id="136" idx="2"/>
          </p:cNvCxnSpPr>
          <p:nvPr/>
        </p:nvCxnSpPr>
        <p:spPr>
          <a:xfrm>
            <a:off x="2663788" y="2564904"/>
            <a:ext cx="0" cy="374430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4"/>
          <p:cNvCxnSpPr/>
          <p:nvPr/>
        </p:nvCxnSpPr>
        <p:spPr>
          <a:xfrm>
            <a:off x="6493450" y="2564904"/>
            <a:ext cx="0" cy="3744416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4"/>
          <p:cNvCxnSpPr/>
          <p:nvPr/>
        </p:nvCxnSpPr>
        <p:spPr>
          <a:xfrm>
            <a:off x="2663788" y="3284984"/>
            <a:ext cx="3816424" cy="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1" name="Google Shape;141;p4"/>
          <p:cNvCxnSpPr/>
          <p:nvPr/>
        </p:nvCxnSpPr>
        <p:spPr>
          <a:xfrm rot="10800000">
            <a:off x="2663788" y="4069423"/>
            <a:ext cx="3816424" cy="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2" name="Google Shape;142;p4"/>
          <p:cNvSpPr txBox="1"/>
          <p:nvPr/>
        </p:nvSpPr>
        <p:spPr>
          <a:xfrm>
            <a:off x="3492037" y="2817560"/>
            <a:ext cx="21242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"add 1 2</a:t>
            </a:r>
            <a:r>
              <a:rPr lang="en-US" sz="2400" b="0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3671903" y="3609652"/>
            <a:ext cx="18001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"3</a:t>
            </a:r>
            <a:r>
              <a:rPr lang="en-US" sz="2400" b="0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4" name="Google Shape;144;p4"/>
          <p:cNvCxnSpPr/>
          <p:nvPr/>
        </p:nvCxnSpPr>
        <p:spPr>
          <a:xfrm>
            <a:off x="2677026" y="5445224"/>
            <a:ext cx="3816424" cy="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5" name="Google Shape;145;p4"/>
          <p:cNvSpPr txBox="1"/>
          <p:nvPr/>
        </p:nvSpPr>
        <p:spPr>
          <a:xfrm>
            <a:off x="3671903" y="4950217"/>
            <a:ext cx="18001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"kill</a:t>
            </a:r>
            <a:r>
              <a:rPr lang="en-US" sz="2400" b="0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6" name="Google Shape;146;p4"/>
          <p:cNvCxnSpPr/>
          <p:nvPr/>
        </p:nvCxnSpPr>
        <p:spPr>
          <a:xfrm>
            <a:off x="1439832" y="3037899"/>
            <a:ext cx="1223956" cy="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7;p4"/>
          <p:cNvCxnSpPr/>
          <p:nvPr/>
        </p:nvCxnSpPr>
        <p:spPr>
          <a:xfrm rot="10800000">
            <a:off x="1439832" y="4293096"/>
            <a:ext cx="1223776" cy="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8" name="Google Shape;148;p4"/>
          <p:cNvSpPr txBox="1"/>
          <p:nvPr/>
        </p:nvSpPr>
        <p:spPr>
          <a:xfrm>
            <a:off x="611583" y="2845946"/>
            <a:ext cx="9320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stdin</a:t>
            </a:r>
            <a:endParaRPr sz="1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611583" y="4104163"/>
            <a:ext cx="9320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stdout</a:t>
            </a:r>
            <a:endParaRPr sz="1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150" name="Google Shape;150;p4"/>
          <p:cNvCxnSpPr/>
          <p:nvPr/>
        </p:nvCxnSpPr>
        <p:spPr>
          <a:xfrm>
            <a:off x="1439832" y="5267770"/>
            <a:ext cx="1223956" cy="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1" name="Google Shape;151;p4"/>
          <p:cNvSpPr txBox="1"/>
          <p:nvPr/>
        </p:nvSpPr>
        <p:spPr>
          <a:xfrm>
            <a:off x="611583" y="5075817"/>
            <a:ext cx="9320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stdin</a:t>
            </a:r>
            <a:endParaRPr sz="1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52" name="Google Shape;152;p4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2024/11/26</a:t>
            </a:r>
            <a:endParaRPr/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Execution flow (unsupported)</a:t>
            </a:r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2051720" y="1988840"/>
            <a:ext cx="1224136" cy="576064"/>
          </a:xfrm>
          <a:prstGeom prst="roundRect">
            <a:avLst>
              <a:gd name="adj" fmla="val 16667"/>
            </a:avLst>
          </a:prstGeom>
          <a:solidFill>
            <a:srgbClr val="E5E5E5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client</a:t>
            </a:r>
            <a:endParaRPr sz="24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5868144" y="1988840"/>
            <a:ext cx="1224136" cy="576064"/>
          </a:xfrm>
          <a:prstGeom prst="roundRect">
            <a:avLst>
              <a:gd name="adj" fmla="val 16667"/>
            </a:avLst>
          </a:prstGeom>
          <a:solidFill>
            <a:srgbClr val="E5E5E5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server</a:t>
            </a:r>
            <a:endParaRPr sz="24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161" name="Google Shape;161;p5"/>
          <p:cNvCxnSpPr>
            <a:stCxn id="159" idx="2"/>
          </p:cNvCxnSpPr>
          <p:nvPr/>
        </p:nvCxnSpPr>
        <p:spPr>
          <a:xfrm>
            <a:off x="2663788" y="2564904"/>
            <a:ext cx="0" cy="374430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5"/>
          <p:cNvCxnSpPr/>
          <p:nvPr/>
        </p:nvCxnSpPr>
        <p:spPr>
          <a:xfrm>
            <a:off x="6493450" y="2564904"/>
            <a:ext cx="0" cy="3744416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p5"/>
          <p:cNvCxnSpPr/>
          <p:nvPr/>
        </p:nvCxnSpPr>
        <p:spPr>
          <a:xfrm>
            <a:off x="2663788" y="3284984"/>
            <a:ext cx="3816424" cy="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4" name="Google Shape;164;p5"/>
          <p:cNvCxnSpPr/>
          <p:nvPr/>
        </p:nvCxnSpPr>
        <p:spPr>
          <a:xfrm rot="10800000">
            <a:off x="2663788" y="4069423"/>
            <a:ext cx="3816424" cy="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5" name="Google Shape;165;p5"/>
          <p:cNvSpPr txBox="1"/>
          <p:nvPr/>
        </p:nvSpPr>
        <p:spPr>
          <a:xfrm>
            <a:off x="2930830" y="2835298"/>
            <a:ext cx="31683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"rm -rf/</a:t>
            </a:r>
            <a:r>
              <a:rPr lang="en-US" sz="2000" b="0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3104230" y="3627440"/>
            <a:ext cx="28215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"Hello</a:t>
            </a:r>
            <a:r>
              <a:rPr lang="en-US" sz="1800" b="0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7" name="Google Shape;167;p5"/>
          <p:cNvCxnSpPr/>
          <p:nvPr/>
        </p:nvCxnSpPr>
        <p:spPr>
          <a:xfrm>
            <a:off x="2677026" y="5445224"/>
            <a:ext cx="3816424" cy="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" name="Google Shape;168;p5"/>
          <p:cNvSpPr txBox="1"/>
          <p:nvPr/>
        </p:nvSpPr>
        <p:spPr>
          <a:xfrm>
            <a:off x="3671903" y="4950217"/>
            <a:ext cx="18001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"kill</a:t>
            </a:r>
            <a:r>
              <a:rPr lang="en-US" sz="2400" b="0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169;p5"/>
          <p:cNvCxnSpPr/>
          <p:nvPr/>
        </p:nvCxnSpPr>
        <p:spPr>
          <a:xfrm>
            <a:off x="1439832" y="3037899"/>
            <a:ext cx="1223956" cy="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170;p5"/>
          <p:cNvCxnSpPr/>
          <p:nvPr/>
        </p:nvCxnSpPr>
        <p:spPr>
          <a:xfrm rot="10800000">
            <a:off x="1439832" y="4293096"/>
            <a:ext cx="1223776" cy="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1" name="Google Shape;171;p5"/>
          <p:cNvSpPr txBox="1"/>
          <p:nvPr/>
        </p:nvSpPr>
        <p:spPr>
          <a:xfrm>
            <a:off x="611583" y="2845946"/>
            <a:ext cx="9320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stdin</a:t>
            </a:r>
            <a:endParaRPr sz="1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611583" y="4104163"/>
            <a:ext cx="9320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stdout</a:t>
            </a:r>
            <a:endParaRPr sz="1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173" name="Google Shape;173;p5"/>
          <p:cNvCxnSpPr/>
          <p:nvPr/>
        </p:nvCxnSpPr>
        <p:spPr>
          <a:xfrm>
            <a:off x="1439832" y="5267770"/>
            <a:ext cx="1223956" cy="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4" name="Google Shape;174;p5"/>
          <p:cNvSpPr txBox="1"/>
          <p:nvPr/>
        </p:nvSpPr>
        <p:spPr>
          <a:xfrm>
            <a:off x="611583" y="5075817"/>
            <a:ext cx="9320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stdin</a:t>
            </a:r>
            <a:endParaRPr sz="1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75" name="Google Shape;175;p5"/>
          <p:cNvPicPr preferRelativeResize="0"/>
          <p:nvPr/>
        </p:nvPicPr>
        <p:blipFill rotWithShape="1">
          <a:blip r:embed="rId3">
            <a:alphaModFix/>
          </a:blip>
          <a:srcRect r="18686"/>
          <a:stretch/>
        </p:blipFill>
        <p:spPr>
          <a:xfrm>
            <a:off x="6606428" y="2439403"/>
            <a:ext cx="2406548" cy="1664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5"/>
          <p:cNvSpPr txBox="1"/>
          <p:nvPr/>
        </p:nvSpPr>
        <p:spPr>
          <a:xfrm>
            <a:off x="6733225" y="6488023"/>
            <a:ext cx="18539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https://star.setn.com/news/851769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2024/11/26</a:t>
            </a:r>
            <a:endParaRPr/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>
            <a:spLocks noGrp="1"/>
          </p:cNvSpPr>
          <p:nvPr>
            <p:ph type="title"/>
          </p:nvPr>
        </p:nvSpPr>
        <p:spPr>
          <a:xfrm>
            <a:off x="369248" y="980727"/>
            <a:ext cx="8291513" cy="147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should pass </a:t>
            </a:r>
            <a:r>
              <a:rPr lang="en-US">
                <a:solidFill>
                  <a:srgbClr val="FF0000"/>
                </a:solidFill>
              </a:rPr>
              <a:t>4</a:t>
            </a:r>
            <a:r>
              <a:rPr lang="en-US"/>
              <a:t> tasks (60pt)</a:t>
            </a:r>
            <a:endParaRPr sz="1800"/>
          </a:p>
        </p:txBody>
      </p:sp>
      <p:sp>
        <p:nvSpPr>
          <p:cNvPr id="183" name="Google Shape;183;p6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84" name="Google Shape;18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925" y="2253656"/>
            <a:ext cx="3487625" cy="32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6"/>
          <p:cNvPicPr preferRelativeResize="0"/>
          <p:nvPr/>
        </p:nvPicPr>
        <p:blipFill rotWithShape="1">
          <a:blip r:embed="rId4">
            <a:alphaModFix/>
          </a:blip>
          <a:srcRect b="12510"/>
          <a:stretch/>
        </p:blipFill>
        <p:spPr>
          <a:xfrm>
            <a:off x="4143800" y="2253650"/>
            <a:ext cx="4209750" cy="28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 txBox="1"/>
          <p:nvPr/>
        </p:nvSpPr>
        <p:spPr>
          <a:xfrm>
            <a:off x="4185150" y="5609500"/>
            <a:ext cx="348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拿回來的答案包含換行</a:t>
            </a:r>
            <a:endParaRPr sz="18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451350" y="5533300"/>
            <a:ext cx="348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檔案最後一行是空的</a:t>
            </a:r>
            <a:endParaRPr sz="18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2024/11/26</a:t>
            </a:r>
            <a:endParaRPr/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7171a9016_0_4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4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Test by yourself</a:t>
            </a:r>
            <a:endParaRPr/>
          </a:p>
        </p:txBody>
      </p:sp>
      <p:sp>
        <p:nvSpPr>
          <p:cNvPr id="195" name="Google Shape;195;g107171a9016_0_4"/>
          <p:cNvSpPr txBox="1">
            <a:spLocks noGrp="1"/>
          </p:cNvSpPr>
          <p:nvPr>
            <p:ph type="body" idx="1"/>
          </p:nvPr>
        </p:nvSpPr>
        <p:spPr>
          <a:xfrm>
            <a:off x="369248" y="1933228"/>
            <a:ext cx="8291400" cy="46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ans file is provided in ans.zip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/>
              <a:t>$ make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/>
              <a:t>$ ./server &amp; ./client &lt; in &gt; out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/>
              <a:t>$ diff -s out ans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/>
              <a:t>if your output is correct, you will get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/>
              <a:t>“Files out and ans are identical”</a:t>
            </a:r>
            <a:endParaRPr/>
          </a:p>
        </p:txBody>
      </p:sp>
      <p:sp>
        <p:nvSpPr>
          <p:cNvPr id="196" name="Google Shape;196;g107171a9016_0_4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97" name="Google Shape;197;g107171a9016_0_4"/>
          <p:cNvSpPr txBox="1"/>
          <p:nvPr/>
        </p:nvSpPr>
        <p:spPr>
          <a:xfrm>
            <a:off x="369250" y="5857200"/>
            <a:ext cx="7561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Hint: you can add some delay in client to avoid random connection error</a:t>
            </a:r>
            <a:endParaRPr sz="17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07171a9016_0_4"/>
          <p:cNvSpPr txBox="1"/>
          <p:nvPr/>
        </p:nvSpPr>
        <p:spPr>
          <a:xfrm>
            <a:off x="3815550" y="1128175"/>
            <a:ext cx="495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also how we test your program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07171a9016_0_4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2024/11/26</a:t>
            </a:r>
            <a:endParaRPr/>
          </a:p>
        </p:txBody>
      </p:sp>
      <p:sp>
        <p:nvSpPr>
          <p:cNvPr id="200" name="Google Shape;200;g107171a9016_0_4"/>
          <p:cNvSpPr txBox="1"/>
          <p:nvPr/>
        </p:nvSpPr>
        <p:spPr>
          <a:xfrm>
            <a:off x="5636675" y="1575725"/>
            <a:ext cx="3423600" cy="208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Sample of Makefile</a:t>
            </a:r>
            <a:r>
              <a:rPr lang="en-US" sz="1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</a:t>
            </a:r>
            <a:endParaRPr sz="19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all: result1 r</a:t>
            </a:r>
            <a:r>
              <a:rPr lang="en-US" sz="11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esult2</a:t>
            </a:r>
            <a:endParaRPr sz="11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.PHONY</a:t>
            </a:r>
            <a:r>
              <a:rPr lang="en-US" sz="1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= clean result1 result2</a:t>
            </a: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result1: file1</a:t>
            </a: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		WHAT_YOU_WANT_TO_DO</a:t>
            </a: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result2: file2</a:t>
            </a: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		WHAT_YOU_WANT_TO_DO</a:t>
            </a: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clean:</a:t>
            </a: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		HOW_TO_CLEAN(hint:rm)</a:t>
            </a: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Operation process and comments (40pt)</a:t>
            </a:r>
            <a:endParaRPr/>
          </a:p>
        </p:txBody>
      </p:sp>
      <p:sp>
        <p:nvSpPr>
          <p:cNvPr id="206" name="Google Shape;206;p8"/>
          <p:cNvSpPr txBox="1">
            <a:spLocks noGrp="1"/>
          </p:cNvSpPr>
          <p:nvPr>
            <p:ph type="body" idx="1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6700" lvl="0" indent="-2667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Book Antiqua"/>
              <a:buChar char="•"/>
            </a:pPr>
            <a:r>
              <a:rPr lang="en-US"/>
              <a:t>Clear, Simple, and Useful</a:t>
            </a:r>
            <a:endParaRPr/>
          </a:p>
          <a:p>
            <a:pPr marL="266700" lvl="0" indent="-266700" algn="l" rtl="0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Book Antiqua"/>
              <a:buChar char="•"/>
            </a:pPr>
            <a:r>
              <a:rPr lang="en-US"/>
              <a:t>Comments in source code</a:t>
            </a:r>
            <a:endParaRPr/>
          </a:p>
        </p:txBody>
      </p:sp>
      <p:sp>
        <p:nvSpPr>
          <p:cNvPr id="207" name="Google Shape;207;p8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08" name="Google Shape;208;p8" descr="Do you even comment, bruh?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1898" y="4581128"/>
            <a:ext cx="3073963" cy="190080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8"/>
          <p:cNvSpPr txBox="1"/>
          <p:nvPr/>
        </p:nvSpPr>
        <p:spPr>
          <a:xfrm>
            <a:off x="439625" y="4484075"/>
            <a:ext cx="4888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will be scored by demo video</a:t>
            </a:r>
            <a:endParaRPr sz="2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(video should not exceed 3 min)</a:t>
            </a:r>
            <a:endParaRPr sz="2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2024/11/26</a:t>
            </a:r>
            <a:endParaRPr/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Submission</a:t>
            </a:r>
            <a:endParaRPr/>
          </a:p>
        </p:txBody>
      </p:sp>
      <p:sp>
        <p:nvSpPr>
          <p:cNvPr id="216" name="Google Shape;216;p9"/>
          <p:cNvSpPr txBox="1">
            <a:spLocks noGrp="1"/>
          </p:cNvSpPr>
          <p:nvPr>
            <p:ph type="body" idx="1"/>
          </p:nvPr>
        </p:nvSpPr>
        <p:spPr>
          <a:xfrm>
            <a:off x="369248" y="4437100"/>
            <a:ext cx="2514600" cy="19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ook Antiqua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7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onsolas"/>
              <a:buNone/>
            </a:pP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F12345678.zip</a:t>
            </a:r>
          </a:p>
          <a:p>
            <a:pPr marL="0" lvl="0" indent="0">
              <a:lnSpc>
                <a:spcPct val="70000"/>
              </a:lnSpc>
              <a:spcBef>
                <a:spcPts val="630"/>
              </a:spcBef>
              <a:buSzPts val="1400"/>
              <a:buNone/>
            </a:pPr>
            <a:r>
              <a:rPr lang="en-US" altLang="zh-TW" sz="1400" dirty="0">
                <a:latin typeface="Consolas"/>
                <a:ea typeface="Consolas"/>
                <a:cs typeface="Consolas"/>
                <a:sym typeface="Consolas"/>
              </a:rPr>
              <a:t>└──</a:t>
            </a:r>
            <a:r>
              <a:rPr lang="zh-TW" altLang="en-US" sz="1400" dirty="0">
                <a:latin typeface="Consolas"/>
                <a:ea typeface="Consolas"/>
                <a:cs typeface="Consolas"/>
                <a:sym typeface="Consolas"/>
              </a:rPr>
              <a:t>心得</a:t>
            </a:r>
            <a:r>
              <a:rPr lang="en-US" altLang="zh-TW" sz="1400" dirty="0">
                <a:latin typeface="Consolas"/>
                <a:ea typeface="Consolas"/>
                <a:cs typeface="Consolas"/>
                <a:sym typeface="Consolas"/>
              </a:rPr>
              <a:t>.txt</a:t>
            </a:r>
            <a:endParaRPr sz="1400" dirty="0"/>
          </a:p>
          <a:p>
            <a:pPr marL="0" lvl="0" indent="0" algn="l" rtl="0">
              <a:lnSpc>
                <a:spcPct val="7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onsolas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└── 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F12345678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/</a:t>
            </a:r>
            <a:endParaRPr dirty="0"/>
          </a:p>
          <a:p>
            <a:pPr marL="596900" lvl="2" indent="0" algn="l" rtl="0">
              <a:lnSpc>
                <a:spcPct val="70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Consolas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├── in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596900" lvl="2" indent="0" algn="l" rtl="0">
              <a:lnSpc>
                <a:spcPct val="70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Consolas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|──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596900" lvl="2" indent="0" algn="l" rtl="0">
              <a:lnSpc>
                <a:spcPct val="70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Consolas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├──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client.c</a:t>
            </a:r>
            <a:endParaRPr dirty="0"/>
          </a:p>
          <a:p>
            <a:pPr marL="596900" lvl="2" indent="0" algn="l" rtl="0">
              <a:lnSpc>
                <a:spcPct val="70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Consolas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├──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server.c</a:t>
            </a:r>
            <a:endParaRPr dirty="0"/>
          </a:p>
          <a:p>
            <a:pPr marL="596900" lvl="2" indent="0" algn="l" rtl="0">
              <a:lnSpc>
                <a:spcPct val="70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Consolas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├──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Makefile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596900" lvl="2" indent="0" algn="l" rtl="0">
              <a:lnSpc>
                <a:spcPct val="7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── Demo.mp4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596900" lvl="2" indent="0" algn="l" rtl="0">
              <a:lnSpc>
                <a:spcPct val="70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Book Antiqua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596900" lvl="2" indent="0" algn="l" rtl="0">
              <a:lnSpc>
                <a:spcPct val="70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Book Antiqua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9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18" name="Google Shape;218;p9"/>
          <p:cNvSpPr txBox="1"/>
          <p:nvPr/>
        </p:nvSpPr>
        <p:spPr>
          <a:xfrm>
            <a:off x="369248" y="1933228"/>
            <a:ext cx="8291513" cy="185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ook Antiqu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Upload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F12345678.zip</a:t>
            </a:r>
            <a:r>
              <a:rPr lang="en-US"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to moodle</a:t>
            </a:r>
            <a:endParaRPr sz="2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66700" marR="0" lvl="0" indent="-266700" algn="l" rtl="0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solas"/>
              <a:buChar char="•"/>
            </a:pPr>
            <a:r>
              <a:rPr lang="en-US" sz="2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F12345678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your Student ID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5573475" y="5911925"/>
            <a:ext cx="3295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繳交不符合規定扣 10 分</a:t>
            </a:r>
            <a:endParaRPr sz="19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2024/11/26</a:t>
            </a:r>
            <a:endParaRPr/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Yuan-Hao Chang's Template">
  <a:themeElements>
    <a:clrScheme name="Yuan-Hao Chang's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如螢幕大小 (4:3)</PresentationFormat>
  <Paragraphs>103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Arial</vt:lpstr>
      <vt:lpstr>Consolas</vt:lpstr>
      <vt:lpstr>Palatino Linotype</vt:lpstr>
      <vt:lpstr>Overlock</vt:lpstr>
      <vt:lpstr>Bookman Old Style</vt:lpstr>
      <vt:lpstr>Microsoft JhengHei</vt:lpstr>
      <vt:lpstr>Cambria Math</vt:lpstr>
      <vt:lpstr>Book Antiqua</vt:lpstr>
      <vt:lpstr>Yuan-Hao Chang's Template</vt:lpstr>
      <vt:lpstr>Introduction to  Linux Systems  Inter-Process Communication (IPC) </vt:lpstr>
      <vt:lpstr>Mini project: Socket Programming in C</vt:lpstr>
      <vt:lpstr>IPC using simple socket</vt:lpstr>
      <vt:lpstr>Execution flow (supported)</vt:lpstr>
      <vt:lpstr>Execution flow (unsupported)</vt:lpstr>
      <vt:lpstr>You should pass 4 tasks (60pt)</vt:lpstr>
      <vt:lpstr>Test by yourself</vt:lpstr>
      <vt:lpstr>Operation process and comments (40pt)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Linux Systems  Inter-Process Communication (IPC) </dc:title>
  <dc:creator>chiaheng</dc:creator>
  <cp:lastModifiedBy>ncku</cp:lastModifiedBy>
  <cp:revision>1</cp:revision>
  <dcterms:created xsi:type="dcterms:W3CDTF">2007-03-22T05:32:52Z</dcterms:created>
  <dcterms:modified xsi:type="dcterms:W3CDTF">2024-11-27T03:50:40Z</dcterms:modified>
</cp:coreProperties>
</file>