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5.jpg" ContentType="image/jpeg"/>
  <Override PartName="/ppt/media/image6.jpg" ContentType="image/jpeg"/>
  <Override PartName="/ppt/media/image7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6526A-6E3B-45A3-800C-F6C5F6EF092F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8E813-1D72-4BD4-828D-70C3B16FA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62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gif"/><Relationship Id="rId4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3339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October 19,</a:t>
            </a:r>
            <a:r>
              <a:rPr spc="-30" dirty="0"/>
              <a:t> </a:t>
            </a:r>
            <a:r>
              <a:rPr spc="-2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9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October 19,</a:t>
            </a:r>
            <a:r>
              <a:rPr spc="-30" dirty="0"/>
              <a:t> </a:t>
            </a:r>
            <a:r>
              <a:rPr spc="-2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9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October 19,</a:t>
            </a:r>
            <a:r>
              <a:rPr spc="-30" dirty="0"/>
              <a:t> </a:t>
            </a:r>
            <a:r>
              <a:rPr spc="-20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9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October 19,</a:t>
            </a:r>
            <a:r>
              <a:rPr spc="-30" dirty="0"/>
              <a:t> </a:t>
            </a:r>
            <a:r>
              <a:rPr spc="-20"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October 19,</a:t>
            </a:r>
            <a:r>
              <a:rPr spc="-30" dirty="0"/>
              <a:t> </a:t>
            </a:r>
            <a:r>
              <a:rPr spc="-20" dirty="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標題投影片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301650" y="620688"/>
            <a:ext cx="1606550" cy="1524000"/>
          </a:xfrm>
          <a:prstGeom prst="rect">
            <a:avLst/>
          </a:prstGeom>
          <a:solidFill>
            <a:srgbClr val="D5E8EE"/>
          </a:solidFill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 txBox="1">
            <a:spLocks noGrp="1"/>
          </p:cNvSpPr>
          <p:nvPr>
            <p:ph type="ctrTitle"/>
          </p:nvPr>
        </p:nvSpPr>
        <p:spPr>
          <a:xfrm>
            <a:off x="2057400" y="1752600"/>
            <a:ext cx="5638800" cy="2438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0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subTitle" idx="1"/>
          </p:nvPr>
        </p:nvSpPr>
        <p:spPr>
          <a:xfrm>
            <a:off x="2057400" y="4191000"/>
            <a:ext cx="56388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icrosoft JhengHei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lvl="4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/>
          <p:nvPr/>
        </p:nvSpPr>
        <p:spPr>
          <a:xfrm>
            <a:off x="8299896" y="4869160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7"/>
          <p:cNvSpPr/>
          <p:nvPr/>
        </p:nvSpPr>
        <p:spPr>
          <a:xfrm>
            <a:off x="8009632" y="54236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7"/>
          <p:cNvSpPr/>
          <p:nvPr/>
        </p:nvSpPr>
        <p:spPr>
          <a:xfrm>
            <a:off x="7450832" y="5041900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7"/>
          <p:cNvSpPr/>
          <p:nvPr/>
        </p:nvSpPr>
        <p:spPr>
          <a:xfrm>
            <a:off x="7831832" y="4571274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"/>
          <p:cNvSpPr/>
          <p:nvPr/>
        </p:nvSpPr>
        <p:spPr>
          <a:xfrm>
            <a:off x="2035200" y="620688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"/>
          <p:cNvSpPr txBox="1">
            <a:spLocks noGrp="1"/>
          </p:cNvSpPr>
          <p:nvPr>
            <p:ph type="dt" idx="10"/>
          </p:nvPr>
        </p:nvSpPr>
        <p:spPr>
          <a:xfrm>
            <a:off x="3886994" y="6629400"/>
            <a:ext cx="1370013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1577008" y="54998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1043608" y="58808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/>
          <p:nvPr/>
        </p:nvSpPr>
        <p:spPr>
          <a:xfrm>
            <a:off x="662608" y="54236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1272208" y="49664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7" descr="http://www.csie.ncku.edu.tw/gallery/2006/slides/2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01000" y="228600"/>
            <a:ext cx="1104181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7" descr="http://www.csie.ncku.edu.tw/gallery/2006/slides/07.jpg"/>
          <p:cNvPicPr preferRelativeResize="0"/>
          <p:nvPr/>
        </p:nvPicPr>
        <p:blipFill rotWithShape="1">
          <a:blip r:embed="rId3">
            <a:alphaModFix/>
          </a:blip>
          <a:srcRect l="10798" r="17672"/>
          <a:stretch/>
        </p:blipFill>
        <p:spPr>
          <a:xfrm>
            <a:off x="6790556" y="228600"/>
            <a:ext cx="1152128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 descr="http://farm4.static.flickr.com/3241/2405183789_595d0fdf20.jpg?v=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6880" y="231067"/>
            <a:ext cx="97536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701" y="6409656"/>
            <a:ext cx="837014" cy="4155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034018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63417" y="229361"/>
            <a:ext cx="736600" cy="736600"/>
          </a:xfrm>
          <a:custGeom>
            <a:avLst/>
            <a:gdLst/>
            <a:ahLst/>
            <a:cxnLst/>
            <a:rect l="l" t="t" r="r" b="b"/>
            <a:pathLst>
              <a:path w="736600" h="736600">
                <a:moveTo>
                  <a:pt x="0" y="736092"/>
                </a:moveTo>
                <a:lnTo>
                  <a:pt x="736092" y="736092"/>
                </a:lnTo>
                <a:lnTo>
                  <a:pt x="736092" y="0"/>
                </a:lnTo>
                <a:lnTo>
                  <a:pt x="0" y="0"/>
                </a:lnTo>
                <a:lnTo>
                  <a:pt x="0" y="736092"/>
                </a:lnTo>
                <a:close/>
              </a:path>
            </a:pathLst>
          </a:custGeom>
          <a:ln w="19050">
            <a:solidFill>
              <a:srgbClr val="D4E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099310" y="229361"/>
            <a:ext cx="736600" cy="736600"/>
          </a:xfrm>
          <a:custGeom>
            <a:avLst/>
            <a:gdLst/>
            <a:ahLst/>
            <a:cxnLst/>
            <a:rect l="l" t="t" r="r" b="b"/>
            <a:pathLst>
              <a:path w="736600" h="736600">
                <a:moveTo>
                  <a:pt x="0" y="736092"/>
                </a:moveTo>
                <a:lnTo>
                  <a:pt x="736092" y="736092"/>
                </a:lnTo>
                <a:lnTo>
                  <a:pt x="736092" y="0"/>
                </a:lnTo>
                <a:lnTo>
                  <a:pt x="0" y="0"/>
                </a:lnTo>
                <a:lnTo>
                  <a:pt x="0" y="736092"/>
                </a:lnTo>
                <a:close/>
              </a:path>
            </a:pathLst>
          </a:custGeom>
          <a:ln w="19050">
            <a:solidFill>
              <a:srgbClr val="D4E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29105" y="229361"/>
            <a:ext cx="744220" cy="736600"/>
          </a:xfrm>
          <a:custGeom>
            <a:avLst/>
            <a:gdLst/>
            <a:ahLst/>
            <a:cxnLst/>
            <a:rect l="l" t="t" r="r" b="b"/>
            <a:pathLst>
              <a:path w="744219" h="736600">
                <a:moveTo>
                  <a:pt x="743712" y="0"/>
                </a:moveTo>
                <a:lnTo>
                  <a:pt x="0" y="0"/>
                </a:lnTo>
                <a:lnTo>
                  <a:pt x="0" y="736092"/>
                </a:lnTo>
                <a:lnTo>
                  <a:pt x="743712" y="736092"/>
                </a:lnTo>
                <a:lnTo>
                  <a:pt x="743712" y="0"/>
                </a:lnTo>
                <a:close/>
              </a:path>
            </a:pathLst>
          </a:custGeom>
          <a:solidFill>
            <a:srgbClr val="D4E8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29105" y="229361"/>
            <a:ext cx="744220" cy="736600"/>
          </a:xfrm>
          <a:custGeom>
            <a:avLst/>
            <a:gdLst/>
            <a:ahLst/>
            <a:cxnLst/>
            <a:rect l="l" t="t" r="r" b="b"/>
            <a:pathLst>
              <a:path w="744219" h="736600">
                <a:moveTo>
                  <a:pt x="0" y="736092"/>
                </a:moveTo>
                <a:lnTo>
                  <a:pt x="743712" y="736092"/>
                </a:lnTo>
                <a:lnTo>
                  <a:pt x="743712" y="0"/>
                </a:lnTo>
                <a:lnTo>
                  <a:pt x="0" y="0"/>
                </a:lnTo>
                <a:lnTo>
                  <a:pt x="0" y="736092"/>
                </a:lnTo>
                <a:close/>
              </a:path>
            </a:pathLst>
          </a:custGeom>
          <a:ln w="19050">
            <a:solidFill>
              <a:srgbClr val="D4E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29043" y="316991"/>
            <a:ext cx="929640" cy="6476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47076" y="316991"/>
            <a:ext cx="973835" cy="6476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5291" y="316991"/>
            <a:ext cx="975360" cy="64922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82422" y="307585"/>
            <a:ext cx="795629" cy="5986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717" y="1029411"/>
            <a:ext cx="483616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3339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717" y="1775122"/>
            <a:ext cx="7991475" cy="4478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94835" y="6664497"/>
            <a:ext cx="95313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October 19,</a:t>
            </a:r>
            <a:r>
              <a:rPr spc="-30" dirty="0"/>
              <a:t> </a:t>
            </a:r>
            <a:r>
              <a:rPr spc="-2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51341" y="6664497"/>
            <a:ext cx="152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691680" y="1628800"/>
            <a:ext cx="6547048" cy="2562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/>
              <a:t>Introduction to </a:t>
            </a:r>
            <a:br>
              <a:rPr lang="en-US" sz="4400" b="0"/>
            </a:br>
            <a:r>
              <a:rPr lang="en-US" sz="4400" b="0"/>
              <a:t>Linux Systems</a:t>
            </a:r>
            <a:br>
              <a:rPr lang="en-US" sz="4400" b="0"/>
            </a:br>
            <a:br>
              <a:rPr lang="en-US" sz="4400" b="0"/>
            </a:br>
            <a:r>
              <a:rPr lang="en-US" sz="4000" b="0"/>
              <a:t>Linux File and Filesystem Command Line Tools</a:t>
            </a:r>
            <a:endParaRPr sz="4400" b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2145804" y="4077072"/>
            <a:ext cx="5638800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 dirty="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Chia-Heng Tu</a:t>
            </a:r>
            <a:endParaRPr dirty="0"/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 dirty="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Dept. of Computer Science and Information Engineering</a:t>
            </a:r>
            <a:endParaRPr dirty="0"/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 dirty="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National Cheng Kung University</a:t>
            </a:r>
            <a:endParaRPr dirty="0"/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 dirty="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Fall 2024</a:t>
            </a:r>
            <a:endParaRPr dirty="0"/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0738" y="6154738"/>
            <a:ext cx="487362" cy="48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8229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Lab:</a:t>
            </a:r>
            <a:r>
              <a:rPr spc="-50" dirty="0"/>
              <a:t> </a:t>
            </a:r>
            <a:r>
              <a:rPr dirty="0"/>
              <a:t>Server</a:t>
            </a:r>
            <a:r>
              <a:rPr spc="-50" dirty="0"/>
              <a:t> </a:t>
            </a:r>
            <a:r>
              <a:rPr spc="-10" dirty="0"/>
              <a:t>Maintainer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717" y="1820993"/>
            <a:ext cx="7545070" cy="179451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78130" indent="-265430">
              <a:lnSpc>
                <a:spcPct val="100000"/>
              </a:lnSpc>
              <a:spcBef>
                <a:spcPts val="640"/>
              </a:spcBef>
              <a:buClr>
                <a:srgbClr val="333399"/>
              </a:buClr>
              <a:buChar char="•"/>
              <a:tabLst>
                <a:tab pos="278130" algn="l"/>
              </a:tabLst>
            </a:pPr>
            <a:r>
              <a:rPr sz="2800" dirty="0">
                <a:latin typeface="Arial MT"/>
                <a:cs typeface="Arial MT"/>
              </a:rPr>
              <a:t>Please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create</a:t>
            </a:r>
            <a:endParaRPr sz="2800">
              <a:latin typeface="Arial MT"/>
              <a:cs typeface="Arial MT"/>
            </a:endParaRPr>
          </a:p>
          <a:p>
            <a:pPr marL="582930" lvl="1" indent="-227329">
              <a:lnSpc>
                <a:spcPct val="100000"/>
              </a:lnSpc>
              <a:spcBef>
                <a:spcPts val="475"/>
              </a:spcBef>
              <a:buClr>
                <a:srgbClr val="333399"/>
              </a:buClr>
              <a:buChar char="–"/>
              <a:tabLst>
                <a:tab pos="582930" algn="l"/>
              </a:tabLst>
            </a:pPr>
            <a:r>
              <a:rPr sz="2400" dirty="0">
                <a:latin typeface="Arial MT"/>
                <a:cs typeface="Arial MT"/>
              </a:rPr>
              <a:t>2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groups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(grp1,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grp2)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users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(usr1,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usr2,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usr3)</a:t>
            </a:r>
            <a:endParaRPr sz="2400">
              <a:latin typeface="Arial MT"/>
              <a:cs typeface="Arial MT"/>
            </a:endParaRPr>
          </a:p>
          <a:p>
            <a:pPr marL="582930" lvl="1" indent="-227329">
              <a:lnSpc>
                <a:spcPct val="100000"/>
              </a:lnSpc>
              <a:spcBef>
                <a:spcPts val="455"/>
              </a:spcBef>
              <a:buClr>
                <a:srgbClr val="333399"/>
              </a:buClr>
              <a:buChar char="–"/>
              <a:tabLst>
                <a:tab pos="582930" algn="l"/>
              </a:tabLst>
            </a:pPr>
            <a:r>
              <a:rPr sz="2400" dirty="0">
                <a:latin typeface="Arial MT"/>
                <a:cs typeface="Arial MT"/>
              </a:rPr>
              <a:t>usr1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usr2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grp1</a:t>
            </a:r>
            <a:endParaRPr sz="2400">
              <a:latin typeface="Arial MT"/>
              <a:cs typeface="Arial MT"/>
            </a:endParaRPr>
          </a:p>
          <a:p>
            <a:pPr marL="582930" lvl="1" indent="-227329">
              <a:lnSpc>
                <a:spcPct val="100000"/>
              </a:lnSpc>
              <a:spcBef>
                <a:spcPts val="459"/>
              </a:spcBef>
              <a:buClr>
                <a:srgbClr val="333399"/>
              </a:buClr>
              <a:buChar char="–"/>
              <a:tabLst>
                <a:tab pos="582930" algn="l"/>
              </a:tabLst>
            </a:pPr>
            <a:r>
              <a:rPr sz="2400" dirty="0">
                <a:latin typeface="Arial MT"/>
                <a:cs typeface="Arial MT"/>
              </a:rPr>
              <a:t>usr3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grp2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717" y="3731463"/>
            <a:ext cx="924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65430">
              <a:lnSpc>
                <a:spcPct val="100000"/>
              </a:lnSpc>
              <a:spcBef>
                <a:spcPts val="95"/>
              </a:spcBef>
              <a:buClr>
                <a:srgbClr val="333399"/>
              </a:buClr>
              <a:buChar char="•"/>
              <a:tabLst>
                <a:tab pos="278130" algn="l"/>
              </a:tabLst>
            </a:pPr>
            <a:r>
              <a:rPr sz="2800" spc="-20" dirty="0">
                <a:latin typeface="Arial MT"/>
                <a:cs typeface="Arial MT"/>
              </a:rPr>
              <a:t>Hint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8048" y="3933444"/>
            <a:ext cx="6202680" cy="25527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75"/>
              </a:spcBef>
            </a:pPr>
            <a:r>
              <a:rPr sz="1600" dirty="0">
                <a:solidFill>
                  <a:srgbClr val="7E7E7E"/>
                </a:solidFill>
                <a:latin typeface="Consolas"/>
                <a:cs typeface="Consolas"/>
              </a:rPr>
              <a:t>#</a:t>
            </a:r>
            <a:r>
              <a:rPr sz="1600" spc="-2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7E7E7E"/>
                </a:solidFill>
                <a:latin typeface="Consolas"/>
                <a:cs typeface="Consolas"/>
              </a:rPr>
              <a:t>add</a:t>
            </a:r>
            <a:r>
              <a:rPr sz="1600" spc="-2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7E7E7E"/>
                </a:solidFill>
                <a:latin typeface="Consolas"/>
                <a:cs typeface="Consolas"/>
              </a:rPr>
              <a:t>users</a:t>
            </a:r>
            <a:r>
              <a:rPr sz="1600" spc="-2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7E7E7E"/>
                </a:solidFill>
                <a:latin typeface="Consolas"/>
                <a:cs typeface="Consolas"/>
              </a:rPr>
              <a:t>and</a:t>
            </a:r>
            <a:r>
              <a:rPr sz="1600" spc="-2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7E7E7E"/>
                </a:solidFill>
                <a:latin typeface="Consolas"/>
                <a:cs typeface="Consolas"/>
              </a:rPr>
              <a:t>groups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dirty="0">
                <a:solidFill>
                  <a:srgbClr val="F1F1F1"/>
                </a:solidFill>
                <a:latin typeface="Consolas"/>
                <a:cs typeface="Consolas"/>
              </a:rPr>
              <a:t>$</a:t>
            </a:r>
            <a:r>
              <a:rPr sz="1600" spc="-30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1F1F1"/>
                </a:solidFill>
                <a:latin typeface="Consolas"/>
                <a:cs typeface="Consolas"/>
              </a:rPr>
              <a:t>sudo</a:t>
            </a:r>
            <a:r>
              <a:rPr sz="1600" spc="-30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1F1F1"/>
                </a:solidFill>
                <a:latin typeface="Consolas"/>
                <a:cs typeface="Consolas"/>
              </a:rPr>
              <a:t>addgroup</a:t>
            </a:r>
            <a:r>
              <a:rPr sz="1600" spc="-30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1F1F1"/>
                </a:solidFill>
                <a:latin typeface="Consolas"/>
                <a:cs typeface="Consolas"/>
              </a:rPr>
              <a:t>${group_name}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dirty="0">
                <a:solidFill>
                  <a:srgbClr val="F1F1F1"/>
                </a:solidFill>
                <a:latin typeface="Consolas"/>
                <a:cs typeface="Consolas"/>
              </a:rPr>
              <a:t>$</a:t>
            </a:r>
            <a:r>
              <a:rPr sz="1600" spc="-40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1F1F1"/>
                </a:solidFill>
                <a:latin typeface="Consolas"/>
                <a:cs typeface="Consolas"/>
              </a:rPr>
              <a:t>sudo</a:t>
            </a:r>
            <a:r>
              <a:rPr sz="1600" spc="-35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1F1F1"/>
                </a:solidFill>
                <a:latin typeface="Consolas"/>
                <a:cs typeface="Consolas"/>
              </a:rPr>
              <a:t>adduser</a:t>
            </a:r>
            <a:r>
              <a:rPr sz="1600" spc="-50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1F1F1"/>
                </a:solidFill>
                <a:latin typeface="Consolas"/>
                <a:cs typeface="Consolas"/>
              </a:rPr>
              <a:t>--</a:t>
            </a:r>
            <a:r>
              <a:rPr sz="1600" dirty="0">
                <a:solidFill>
                  <a:srgbClr val="F1F1F1"/>
                </a:solidFill>
                <a:latin typeface="Consolas"/>
                <a:cs typeface="Consolas"/>
              </a:rPr>
              <a:t>ingroup</a:t>
            </a:r>
            <a:r>
              <a:rPr sz="1600" spc="-35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1F1F1"/>
                </a:solidFill>
                <a:latin typeface="Consolas"/>
                <a:cs typeface="Consolas"/>
              </a:rPr>
              <a:t>${group_name}</a:t>
            </a:r>
            <a:r>
              <a:rPr sz="1600" spc="-35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1F1F1"/>
                </a:solidFill>
                <a:latin typeface="Consolas"/>
                <a:cs typeface="Consolas"/>
              </a:rPr>
              <a:t>${user_name}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7E7E7E"/>
                </a:solidFill>
                <a:latin typeface="Consolas"/>
                <a:cs typeface="Consolas"/>
              </a:rPr>
              <a:t>#</a:t>
            </a:r>
            <a:r>
              <a:rPr sz="1600" spc="-2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7E7E7E"/>
                </a:solidFill>
                <a:latin typeface="Consolas"/>
                <a:cs typeface="Consolas"/>
              </a:rPr>
              <a:t>delete</a:t>
            </a:r>
            <a:r>
              <a:rPr sz="1600" spc="-2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7E7E7E"/>
                </a:solidFill>
                <a:latin typeface="Consolas"/>
                <a:cs typeface="Consolas"/>
              </a:rPr>
              <a:t>users</a:t>
            </a:r>
            <a:r>
              <a:rPr sz="1600" spc="-3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7E7E7E"/>
                </a:solidFill>
                <a:latin typeface="Consolas"/>
                <a:cs typeface="Consolas"/>
              </a:rPr>
              <a:t>and</a:t>
            </a:r>
            <a:r>
              <a:rPr sz="1600" spc="-2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7E7E7E"/>
                </a:solidFill>
                <a:latin typeface="Consolas"/>
                <a:cs typeface="Consolas"/>
              </a:rPr>
              <a:t>groups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dirty="0">
                <a:solidFill>
                  <a:srgbClr val="F1F1F1"/>
                </a:solidFill>
                <a:latin typeface="Consolas"/>
                <a:cs typeface="Consolas"/>
              </a:rPr>
              <a:t>$</a:t>
            </a:r>
            <a:r>
              <a:rPr sz="1600" spc="-30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1F1F1"/>
                </a:solidFill>
                <a:latin typeface="Consolas"/>
                <a:cs typeface="Consolas"/>
              </a:rPr>
              <a:t>sudo</a:t>
            </a:r>
            <a:r>
              <a:rPr sz="1600" spc="-30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1F1F1"/>
                </a:solidFill>
                <a:latin typeface="Consolas"/>
                <a:cs typeface="Consolas"/>
              </a:rPr>
              <a:t>delgroup</a:t>
            </a:r>
            <a:r>
              <a:rPr sz="1600" spc="-30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1F1F1"/>
                </a:solidFill>
                <a:latin typeface="Consolas"/>
                <a:cs typeface="Consolas"/>
              </a:rPr>
              <a:t>${group_name}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dirty="0">
                <a:solidFill>
                  <a:srgbClr val="F1F1F1"/>
                </a:solidFill>
                <a:latin typeface="Consolas"/>
                <a:cs typeface="Consolas"/>
              </a:rPr>
              <a:t>$</a:t>
            </a:r>
            <a:r>
              <a:rPr sz="1600" spc="-30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1F1F1"/>
                </a:solidFill>
                <a:latin typeface="Consolas"/>
                <a:cs typeface="Consolas"/>
              </a:rPr>
              <a:t>sudo</a:t>
            </a:r>
            <a:r>
              <a:rPr sz="1600" spc="-25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1F1F1"/>
                </a:solidFill>
                <a:latin typeface="Consolas"/>
                <a:cs typeface="Consolas"/>
              </a:rPr>
              <a:t>deluser</a:t>
            </a:r>
            <a:r>
              <a:rPr sz="1600" spc="-30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1F1F1"/>
                </a:solidFill>
                <a:latin typeface="Consolas"/>
                <a:cs typeface="Consolas"/>
              </a:rPr>
              <a:t>${user_name}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dirty="0">
                <a:solidFill>
                  <a:srgbClr val="7E7E7E"/>
                </a:solidFill>
                <a:latin typeface="Consolas"/>
                <a:cs typeface="Consolas"/>
              </a:rPr>
              <a:t>#</a:t>
            </a:r>
            <a:r>
              <a:rPr sz="1600" spc="-10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600" spc="-20" dirty="0">
                <a:solidFill>
                  <a:srgbClr val="7E7E7E"/>
                </a:solidFill>
                <a:latin typeface="Consolas"/>
                <a:cs typeface="Consolas"/>
              </a:rPr>
              <a:t>check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dirty="0">
                <a:solidFill>
                  <a:srgbClr val="F1F1F1"/>
                </a:solidFill>
                <a:latin typeface="Consolas"/>
                <a:cs typeface="Consolas"/>
              </a:rPr>
              <a:t>$</a:t>
            </a:r>
            <a:r>
              <a:rPr sz="1600" spc="-25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F1F1F1"/>
                </a:solidFill>
                <a:latin typeface="Consolas"/>
                <a:cs typeface="Consolas"/>
              </a:rPr>
              <a:t>groups</a:t>
            </a:r>
            <a:r>
              <a:rPr sz="1600" spc="-20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F1F1F1"/>
                </a:solidFill>
                <a:latin typeface="Consolas"/>
                <a:cs typeface="Consolas"/>
              </a:rPr>
              <a:t>${user_name}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1435" y="6169195"/>
            <a:ext cx="486155" cy="47239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October 19,</a:t>
            </a:r>
            <a:r>
              <a:rPr spc="-30" dirty="0"/>
              <a:t> </a:t>
            </a:r>
            <a:r>
              <a:rPr spc="-20" dirty="0"/>
              <a:t>2023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Lab:</a:t>
            </a:r>
            <a:r>
              <a:rPr spc="-50" dirty="0"/>
              <a:t> </a:t>
            </a:r>
            <a:r>
              <a:rPr dirty="0"/>
              <a:t>Server</a:t>
            </a:r>
            <a:r>
              <a:rPr spc="-50" dirty="0"/>
              <a:t> </a:t>
            </a:r>
            <a:r>
              <a:rPr spc="-10" dirty="0"/>
              <a:t>Maintainer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56717" y="1775122"/>
            <a:ext cx="7991475" cy="4866076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/>
              <a:t>Please</a:t>
            </a:r>
            <a:r>
              <a:rPr spc="-35" dirty="0"/>
              <a:t> </a:t>
            </a:r>
            <a:r>
              <a:rPr dirty="0"/>
              <a:t>do</a:t>
            </a:r>
            <a:r>
              <a:rPr spc="-4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lab</a:t>
            </a:r>
            <a:r>
              <a:rPr spc="-4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clean</a:t>
            </a:r>
            <a:r>
              <a:rPr spc="-30" dirty="0"/>
              <a:t> </a:t>
            </a:r>
            <a:r>
              <a:rPr dirty="0"/>
              <a:t>directory,</a:t>
            </a:r>
            <a:r>
              <a:rPr spc="-30" dirty="0"/>
              <a:t> </a:t>
            </a:r>
            <a:r>
              <a:rPr b="1" spc="-10" dirty="0">
                <a:latin typeface="Arial"/>
                <a:cs typeface="Arial"/>
              </a:rPr>
              <a:t>Linux_Lab5/</a:t>
            </a:r>
          </a:p>
          <a:p>
            <a:pPr marL="469265" indent="-456565">
              <a:lnSpc>
                <a:spcPts val="2810"/>
              </a:lnSpc>
              <a:spcBef>
                <a:spcPts val="944"/>
              </a:spcBef>
              <a:buClr>
                <a:srgbClr val="333399"/>
              </a:buClr>
              <a:buAutoNum type="arabicPeriod"/>
              <a:tabLst>
                <a:tab pos="469265" algn="l"/>
              </a:tabLst>
            </a:pPr>
            <a:r>
              <a:rPr dirty="0"/>
              <a:t>Please</a:t>
            </a:r>
            <a:r>
              <a:rPr spc="-40" dirty="0"/>
              <a:t> </a:t>
            </a:r>
            <a:r>
              <a:rPr dirty="0"/>
              <a:t>make</a:t>
            </a:r>
            <a:r>
              <a:rPr spc="-60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file</a:t>
            </a:r>
            <a:r>
              <a:rPr spc="-45" dirty="0"/>
              <a:t> </a:t>
            </a:r>
            <a:r>
              <a:rPr dirty="0"/>
              <a:t>(</a:t>
            </a:r>
            <a:r>
              <a:rPr b="1" dirty="0">
                <a:latin typeface="Arial"/>
                <a:cs typeface="Arial"/>
              </a:rPr>
              <a:t>test1</a:t>
            </a:r>
            <a:r>
              <a:rPr dirty="0"/>
              <a:t>)</a:t>
            </a:r>
            <a:r>
              <a:rPr spc="-5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which</a:t>
            </a:r>
            <a:r>
              <a:rPr spc="-3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user</a:t>
            </a:r>
            <a:r>
              <a:rPr spc="-4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b="1" dirty="0">
                <a:latin typeface="Arial"/>
                <a:cs typeface="Arial"/>
              </a:rPr>
              <a:t>usr1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25" dirty="0"/>
              <a:t>and</a:t>
            </a:r>
          </a:p>
          <a:p>
            <a:pPr marL="469265">
              <a:lnSpc>
                <a:spcPts val="2810"/>
              </a:lnSpc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group</a:t>
            </a:r>
            <a:r>
              <a:rPr spc="-40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b="1" spc="-10" dirty="0">
                <a:latin typeface="Arial"/>
                <a:cs typeface="Arial"/>
              </a:rPr>
              <a:t>grp1</a:t>
            </a:r>
            <a:r>
              <a:rPr spc="-10" dirty="0"/>
              <a:t>.</a:t>
            </a:r>
          </a:p>
          <a:p>
            <a:pPr marL="469265" marR="5080" indent="-457200">
              <a:lnSpc>
                <a:spcPts val="2740"/>
              </a:lnSpc>
              <a:spcBef>
                <a:spcPts val="1170"/>
              </a:spcBef>
              <a:buClr>
                <a:srgbClr val="333399"/>
              </a:buClr>
              <a:buAutoNum type="arabicPeriod" startAt="2"/>
              <a:tabLst>
                <a:tab pos="469265" algn="l"/>
              </a:tabLst>
            </a:pPr>
            <a:r>
              <a:rPr dirty="0"/>
              <a:t>Please</a:t>
            </a:r>
            <a:r>
              <a:rPr spc="-40" dirty="0"/>
              <a:t> </a:t>
            </a:r>
            <a:r>
              <a:rPr dirty="0"/>
              <a:t>create</a:t>
            </a:r>
            <a:r>
              <a:rPr spc="-5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file</a:t>
            </a:r>
            <a:r>
              <a:rPr spc="-50" dirty="0"/>
              <a:t> </a:t>
            </a:r>
            <a:r>
              <a:rPr dirty="0"/>
              <a:t>(</a:t>
            </a:r>
            <a:r>
              <a:rPr b="1" dirty="0">
                <a:latin typeface="Arial"/>
                <a:cs typeface="Arial"/>
              </a:rPr>
              <a:t>test2</a:t>
            </a:r>
            <a:r>
              <a:rPr dirty="0"/>
              <a:t>)</a:t>
            </a:r>
            <a:r>
              <a:rPr spc="-50" dirty="0"/>
              <a:t> </a:t>
            </a:r>
            <a:r>
              <a:rPr dirty="0"/>
              <a:t>that</a:t>
            </a:r>
            <a:r>
              <a:rPr spc="-65" dirty="0"/>
              <a:t> </a:t>
            </a:r>
            <a:r>
              <a:rPr b="1" dirty="0">
                <a:latin typeface="Arial"/>
                <a:cs typeface="Arial"/>
              </a:rPr>
              <a:t>usr1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b="1" dirty="0">
                <a:latin typeface="Arial"/>
                <a:cs typeface="Arial"/>
              </a:rPr>
              <a:t>usr2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dirty="0"/>
              <a:t>can</a:t>
            </a:r>
            <a:r>
              <a:rPr spc="-55" dirty="0"/>
              <a:t> </a:t>
            </a:r>
            <a:r>
              <a:rPr spc="-20" dirty="0"/>
              <a:t>read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write,</a:t>
            </a:r>
            <a:r>
              <a:rPr spc="-50" dirty="0"/>
              <a:t> </a:t>
            </a:r>
            <a:r>
              <a:rPr dirty="0"/>
              <a:t>but</a:t>
            </a:r>
            <a:r>
              <a:rPr spc="-50" dirty="0"/>
              <a:t> </a:t>
            </a:r>
            <a:r>
              <a:rPr b="1" dirty="0">
                <a:latin typeface="Arial"/>
                <a:cs typeface="Arial"/>
              </a:rPr>
              <a:t>usr3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spc="-10" dirty="0"/>
              <a:t>can’t.</a:t>
            </a:r>
          </a:p>
          <a:p>
            <a:pPr marL="469265" indent="-456565">
              <a:lnSpc>
                <a:spcPts val="2810"/>
              </a:lnSpc>
              <a:spcBef>
                <a:spcPts val="890"/>
              </a:spcBef>
              <a:buClr>
                <a:srgbClr val="333399"/>
              </a:buClr>
              <a:buAutoNum type="arabicPeriod" startAt="2"/>
              <a:tabLst>
                <a:tab pos="469265" algn="l"/>
              </a:tabLst>
            </a:pPr>
            <a:r>
              <a:rPr dirty="0"/>
              <a:t>Let</a:t>
            </a:r>
            <a:r>
              <a:rPr spc="-6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directory</a:t>
            </a:r>
            <a:r>
              <a:rPr spc="-50" dirty="0"/>
              <a:t> </a:t>
            </a:r>
            <a:r>
              <a:rPr dirty="0"/>
              <a:t>(</a:t>
            </a:r>
            <a:r>
              <a:rPr b="1" dirty="0">
                <a:latin typeface="Arial"/>
                <a:cs typeface="Arial"/>
              </a:rPr>
              <a:t>test_dir1</a:t>
            </a:r>
            <a:r>
              <a:rPr dirty="0"/>
              <a:t>)</a:t>
            </a:r>
            <a:r>
              <a:rPr spc="-55" dirty="0"/>
              <a:t> </a:t>
            </a:r>
            <a:r>
              <a:rPr dirty="0"/>
              <a:t>can’t</a:t>
            </a:r>
            <a:r>
              <a:rPr spc="-55" dirty="0"/>
              <a:t> </a:t>
            </a:r>
            <a:r>
              <a:rPr dirty="0"/>
              <a:t>be</a:t>
            </a:r>
            <a:r>
              <a:rPr spc="-55" dirty="0"/>
              <a:t> </a:t>
            </a:r>
            <a:r>
              <a:rPr dirty="0"/>
              <a:t>enter</a:t>
            </a:r>
            <a:r>
              <a:rPr spc="-50" dirty="0"/>
              <a:t> </a:t>
            </a:r>
            <a:r>
              <a:rPr dirty="0"/>
              <a:t>by</a:t>
            </a:r>
            <a:r>
              <a:rPr spc="-65" dirty="0"/>
              <a:t> </a:t>
            </a:r>
            <a:r>
              <a:rPr b="1" dirty="0">
                <a:latin typeface="Arial"/>
                <a:cs typeface="Arial"/>
              </a:rPr>
              <a:t>usr2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spc="-25" dirty="0"/>
              <a:t>and</a:t>
            </a:r>
          </a:p>
          <a:p>
            <a:pPr marL="469265">
              <a:lnSpc>
                <a:spcPts val="2810"/>
              </a:lnSpc>
            </a:pPr>
            <a:r>
              <a:rPr b="1" dirty="0">
                <a:latin typeface="Arial"/>
                <a:cs typeface="Arial"/>
              </a:rPr>
              <a:t>usr3</a:t>
            </a:r>
            <a:r>
              <a:rPr dirty="0"/>
              <a:t>,</a:t>
            </a:r>
            <a:r>
              <a:rPr spc="-50" dirty="0"/>
              <a:t> </a:t>
            </a:r>
            <a:r>
              <a:rPr dirty="0"/>
              <a:t>but</a:t>
            </a:r>
            <a:r>
              <a:rPr spc="-40" dirty="0"/>
              <a:t> </a:t>
            </a:r>
            <a:r>
              <a:rPr b="1" dirty="0">
                <a:latin typeface="Arial"/>
                <a:cs typeface="Arial"/>
              </a:rPr>
              <a:t>usr1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spc="-20" dirty="0"/>
              <a:t>can.</a:t>
            </a:r>
          </a:p>
          <a:p>
            <a:pPr marL="469265" indent="-456565">
              <a:lnSpc>
                <a:spcPct val="100000"/>
              </a:lnSpc>
              <a:spcBef>
                <a:spcPts val="944"/>
              </a:spcBef>
              <a:buClr>
                <a:srgbClr val="333399"/>
              </a:buClr>
              <a:buAutoNum type="arabicPeriod" startAt="4"/>
              <a:tabLst>
                <a:tab pos="469265" algn="l"/>
              </a:tabLst>
            </a:pP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(checkpoint)</a:t>
            </a:r>
            <a:r>
              <a:rPr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/>
              <a:t>Set</a:t>
            </a:r>
            <a:r>
              <a:rPr spc="-40" dirty="0"/>
              <a:t> </a:t>
            </a:r>
            <a:r>
              <a:rPr dirty="0"/>
              <a:t>UID</a:t>
            </a:r>
            <a:r>
              <a:rPr spc="-3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file</a:t>
            </a:r>
            <a:r>
              <a:rPr spc="-35" dirty="0"/>
              <a:t> </a:t>
            </a:r>
            <a:r>
              <a:rPr spc="-10" dirty="0"/>
              <a:t>(</a:t>
            </a:r>
            <a:r>
              <a:rPr b="1" spc="-10" dirty="0">
                <a:latin typeface="Arial"/>
                <a:cs typeface="Arial"/>
              </a:rPr>
              <a:t>test3</a:t>
            </a:r>
            <a:r>
              <a:rPr spc="-10" dirty="0"/>
              <a:t>).</a:t>
            </a:r>
          </a:p>
          <a:p>
            <a:pPr marL="469265" indent="-456565">
              <a:lnSpc>
                <a:spcPct val="100000"/>
              </a:lnSpc>
              <a:spcBef>
                <a:spcPts val="965"/>
              </a:spcBef>
              <a:buClr>
                <a:srgbClr val="333399"/>
              </a:buClr>
              <a:buAutoNum type="arabicPeriod" startAt="4"/>
              <a:tabLst>
                <a:tab pos="469265" algn="l"/>
              </a:tabLst>
            </a:pPr>
            <a:r>
              <a:rPr lang="en-US" dirty="0">
                <a:solidFill>
                  <a:schemeClr val="accent1"/>
                </a:solidFill>
              </a:rPr>
              <a:t>(optional)</a:t>
            </a:r>
            <a:r>
              <a:rPr dirty="0"/>
              <a:t>Copy</a:t>
            </a:r>
            <a:r>
              <a:rPr spc="-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them</a:t>
            </a:r>
            <a:r>
              <a:rPr spc="-35" dirty="0"/>
              <a:t> </a:t>
            </a:r>
            <a:r>
              <a:rPr spc="-10" dirty="0"/>
              <a:t>(</a:t>
            </a:r>
            <a:r>
              <a:rPr b="1" spc="-10" dirty="0">
                <a:latin typeface="Arial"/>
                <a:cs typeface="Arial"/>
              </a:rPr>
              <a:t>test1-</a:t>
            </a:r>
            <a:r>
              <a:rPr b="1" dirty="0">
                <a:latin typeface="Arial"/>
                <a:cs typeface="Arial"/>
              </a:rPr>
              <a:t>3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b="1" dirty="0">
                <a:latin typeface="Arial"/>
                <a:cs typeface="Arial"/>
              </a:rPr>
              <a:t>test_dir1</a:t>
            </a:r>
            <a:r>
              <a:rPr dirty="0"/>
              <a:t>)</a:t>
            </a:r>
            <a:r>
              <a:rPr spc="-20" dirty="0"/>
              <a:t> </a:t>
            </a:r>
            <a:r>
              <a:rPr dirty="0"/>
              <a:t>into</a:t>
            </a:r>
            <a:r>
              <a:rPr spc="-25" dirty="0"/>
              <a:t> </a:t>
            </a:r>
            <a:r>
              <a:rPr b="1" spc="-10" dirty="0">
                <a:latin typeface="Arial"/>
                <a:cs typeface="Arial"/>
              </a:rPr>
              <a:t>/tmp</a:t>
            </a:r>
            <a:r>
              <a:rPr spc="-10" dirty="0"/>
              <a:t>.</a:t>
            </a:r>
          </a:p>
          <a:p>
            <a:pPr marL="469265" indent="-456565">
              <a:lnSpc>
                <a:spcPct val="100000"/>
              </a:lnSpc>
              <a:spcBef>
                <a:spcPts val="960"/>
              </a:spcBef>
              <a:buClr>
                <a:srgbClr val="333399"/>
              </a:buClr>
              <a:buAutoNum type="arabicPeriod" startAt="4"/>
              <a:tabLst>
                <a:tab pos="469265" algn="l"/>
              </a:tabLst>
            </a:pPr>
            <a:r>
              <a:rPr lang="en-US" altLang="zh-TW" dirty="0">
                <a:solidFill>
                  <a:schemeClr val="accent1"/>
                </a:solidFill>
              </a:rPr>
              <a:t>(optional)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delete</a:t>
            </a:r>
            <a:r>
              <a:rPr spc="-3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10" dirty="0"/>
              <a:t>them.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1435" y="6169195"/>
            <a:ext cx="486155" cy="4723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October 19,</a:t>
            </a:r>
            <a:r>
              <a:rPr spc="-30" dirty="0"/>
              <a:t> </a:t>
            </a:r>
            <a:r>
              <a:rPr spc="-20" dirty="0"/>
              <a:t>2023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2B618E03-54D1-06EC-3F3D-3F8E1EBB0B07}"/>
              </a:ext>
            </a:extLst>
          </p:cNvPr>
          <p:cNvSpPr txBox="1"/>
          <p:nvPr/>
        </p:nvSpPr>
        <p:spPr>
          <a:xfrm>
            <a:off x="5755104" y="1171836"/>
            <a:ext cx="268633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TW" altLang="en-US" b="1" spc="-15" dirty="0">
                <a:solidFill>
                  <a:srgbClr val="FF0000"/>
                </a:solidFill>
                <a:latin typeface="MS PGothic"/>
                <a:cs typeface="MS PGothic"/>
              </a:rPr>
              <a:t>參考老師上課講義</a:t>
            </a:r>
            <a:r>
              <a:rPr lang="en-US" altLang="zh-TW" b="1" spc="-15" dirty="0">
                <a:solidFill>
                  <a:srgbClr val="FF0000"/>
                </a:solidFill>
                <a:latin typeface="MS PGothic"/>
                <a:cs typeface="MS PGothic"/>
              </a:rPr>
              <a:t>p25-p33</a:t>
            </a:r>
            <a:endParaRPr b="1" dirty="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Demo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56717" y="1895094"/>
            <a:ext cx="7205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00"/>
              </a:spcBef>
              <a:buClr>
                <a:srgbClr val="333399"/>
              </a:buClr>
              <a:buChar char="•"/>
              <a:tabLst>
                <a:tab pos="278765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Show</a:t>
            </a:r>
            <a:r>
              <a:rPr sz="24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4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screenshot</a:t>
            </a:r>
            <a:r>
              <a:rPr sz="24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with</a:t>
            </a:r>
            <a:r>
              <a:rPr sz="24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4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following</a:t>
            </a:r>
            <a:r>
              <a:rPr sz="24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 MT"/>
                <a:cs typeface="Arial MT"/>
              </a:rPr>
              <a:t>commands.</a:t>
            </a:r>
            <a:endParaRPr sz="2400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3200" y="2438400"/>
            <a:ext cx="3657600" cy="118295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</a:ln>
        </p:spPr>
        <p:txBody>
          <a:bodyPr vert="horz" wrap="square" lIns="0" tIns="1568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235"/>
              </a:spcBef>
            </a:pPr>
            <a:r>
              <a:rPr sz="2000" dirty="0">
                <a:solidFill>
                  <a:srgbClr val="7E7E7E"/>
                </a:solidFill>
                <a:latin typeface="Consolas"/>
                <a:cs typeface="Consolas"/>
              </a:rPr>
              <a:t>#</a:t>
            </a:r>
            <a:r>
              <a:rPr sz="2000" spc="-5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7E7E7E"/>
                </a:solidFill>
                <a:latin typeface="Consolas"/>
                <a:cs typeface="Consolas"/>
              </a:rPr>
              <a:t>checkpoint</a:t>
            </a:r>
            <a:r>
              <a:rPr sz="2000" spc="-45" dirty="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Consolas"/>
                <a:cs typeface="Consolas"/>
              </a:rPr>
              <a:t>command</a:t>
            </a:r>
            <a:endParaRPr sz="2000" dirty="0">
              <a:latin typeface="Consolas"/>
              <a:cs typeface="Consolas"/>
            </a:endParaRPr>
          </a:p>
          <a:p>
            <a:pPr marL="90805">
              <a:lnSpc>
                <a:spcPts val="2875"/>
              </a:lnSpc>
            </a:pPr>
            <a:r>
              <a:rPr sz="2000" dirty="0">
                <a:solidFill>
                  <a:srgbClr val="F1F1F1"/>
                </a:solidFill>
                <a:latin typeface="Consolas"/>
                <a:cs typeface="Consolas"/>
              </a:rPr>
              <a:t>$</a:t>
            </a:r>
            <a:r>
              <a:rPr sz="2000" spc="-40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1F1F1"/>
                </a:solidFill>
                <a:latin typeface="Consolas"/>
                <a:cs typeface="Consolas"/>
              </a:rPr>
              <a:t>groups</a:t>
            </a:r>
            <a:r>
              <a:rPr sz="2000" spc="-15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1F1F1"/>
                </a:solidFill>
                <a:latin typeface="Consolas"/>
                <a:cs typeface="Consolas"/>
              </a:rPr>
              <a:t>usr1</a:t>
            </a:r>
            <a:r>
              <a:rPr sz="2000" spc="-40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1F1F1"/>
                </a:solidFill>
                <a:latin typeface="Consolas"/>
                <a:cs typeface="Consolas"/>
              </a:rPr>
              <a:t>usr2</a:t>
            </a:r>
            <a:r>
              <a:rPr sz="2000" spc="-25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F1F1F1"/>
                </a:solidFill>
                <a:latin typeface="Consolas"/>
                <a:cs typeface="Consolas"/>
              </a:rPr>
              <a:t>usr3</a:t>
            </a:r>
            <a:endParaRPr sz="2000" dirty="0">
              <a:latin typeface="Consolas"/>
              <a:cs typeface="Consolas"/>
            </a:endParaRPr>
          </a:p>
          <a:p>
            <a:pPr marL="90805">
              <a:lnSpc>
                <a:spcPts val="2875"/>
              </a:lnSpc>
            </a:pPr>
            <a:r>
              <a:rPr sz="2000" dirty="0">
                <a:solidFill>
                  <a:srgbClr val="F1F1F1"/>
                </a:solidFill>
                <a:latin typeface="Consolas"/>
                <a:cs typeface="Consolas"/>
              </a:rPr>
              <a:t>$</a:t>
            </a:r>
            <a:r>
              <a:rPr sz="2000" spc="-15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1F1F1"/>
                </a:solidFill>
                <a:latin typeface="Consolas"/>
                <a:cs typeface="Consolas"/>
              </a:rPr>
              <a:t>ls</a:t>
            </a:r>
            <a:r>
              <a:rPr sz="2000" spc="-10" dirty="0">
                <a:solidFill>
                  <a:srgbClr val="F1F1F1"/>
                </a:solidFill>
                <a:latin typeface="Consolas"/>
                <a:cs typeface="Consolas"/>
              </a:rPr>
              <a:t> -</a:t>
            </a:r>
            <a:r>
              <a:rPr sz="2000" spc="-50" dirty="0">
                <a:solidFill>
                  <a:srgbClr val="F1F1F1"/>
                </a:solidFill>
                <a:latin typeface="Consolas"/>
                <a:cs typeface="Consolas"/>
              </a:rPr>
              <a:t>l</a:t>
            </a:r>
            <a:endParaRPr sz="2000" dirty="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1435" y="6169195"/>
            <a:ext cx="486155" cy="47239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October 19,</a:t>
            </a:r>
            <a:r>
              <a:rPr spc="-30" dirty="0"/>
              <a:t> </a:t>
            </a:r>
            <a:r>
              <a:rPr spc="-20" dirty="0"/>
              <a:t>2023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A215524-C918-42E9-7CA1-A920B0673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220681"/>
            <a:ext cx="3657600" cy="2004272"/>
          </a:xfrm>
          <a:prstGeom prst="rect">
            <a:avLst/>
          </a:prstGeom>
        </p:spPr>
      </p:pic>
      <p:sp>
        <p:nvSpPr>
          <p:cNvPr id="10" name="object 6">
            <a:extLst>
              <a:ext uri="{FF2B5EF4-FFF2-40B4-BE49-F238E27FC236}">
                <a16:creationId xmlns:a16="http://schemas.microsoft.com/office/drawing/2014/main" id="{49182DE7-C5F3-252A-F9CD-ECABE32F940B}"/>
              </a:ext>
            </a:extLst>
          </p:cNvPr>
          <p:cNvSpPr txBox="1"/>
          <p:nvPr/>
        </p:nvSpPr>
        <p:spPr>
          <a:xfrm>
            <a:off x="6400800" y="5966353"/>
            <a:ext cx="7366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solidFill>
                  <a:srgbClr val="FF0000"/>
                </a:solidFill>
                <a:latin typeface="MS PGothic"/>
                <a:cs typeface="MS PGothic"/>
              </a:rPr>
              <a:t>僅供參考</a:t>
            </a:r>
            <a:endParaRPr sz="1400" b="1" dirty="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676" y="4300854"/>
            <a:ext cx="2304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THANKS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1435" y="6169195"/>
            <a:ext cx="486155" cy="4723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October 19,</a:t>
            </a:r>
            <a:r>
              <a:rPr spc="-30" dirty="0"/>
              <a:t> </a:t>
            </a:r>
            <a:r>
              <a:rPr spc="-20" dirty="0"/>
              <a:t>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285</Words>
  <Application>Microsoft Office PowerPoint</Application>
  <PresentationFormat>如螢幕大小 (4:3)</PresentationFormat>
  <Paragraphs>48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5" baseType="lpstr">
      <vt:lpstr>Arial MT</vt:lpstr>
      <vt:lpstr>MS PGothic</vt:lpstr>
      <vt:lpstr>Microsoft JhengHei</vt:lpstr>
      <vt:lpstr>Arial</vt:lpstr>
      <vt:lpstr>Bookman Old Style</vt:lpstr>
      <vt:lpstr>Calibri</vt:lpstr>
      <vt:lpstr>Cambria Math</vt:lpstr>
      <vt:lpstr>Consolas</vt:lpstr>
      <vt:lpstr>Palatino Linotype</vt:lpstr>
      <vt:lpstr>Office Theme</vt:lpstr>
      <vt:lpstr>Introduction to  Linux Systems  Linux File and Filesystem Command Line Tools</vt:lpstr>
      <vt:lpstr>Lab: Server Maintainer</vt:lpstr>
      <vt:lpstr>Lab: Server Maintainer</vt:lpstr>
      <vt:lpstr>Demo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Linux Systems  Linux File and Filesystem Command Line Tools</dc:title>
  <dc:creator>chiaheng</dc:creator>
  <cp:lastModifiedBy>蔡雅彤</cp:lastModifiedBy>
  <cp:revision>3</cp:revision>
  <dcterms:created xsi:type="dcterms:W3CDTF">2024-10-22T13:54:33Z</dcterms:created>
  <dcterms:modified xsi:type="dcterms:W3CDTF">2024-10-22T14:55:58Z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適用於 Microsoft 365 的 Microsoft® PowerPoint®</vt:lpwstr>
  </property>
  <property fmtid="{D5CDD505-2E9C-101B-9397-08002B2CF9AE}" pid="4" name="LastSaved">
    <vt:filetime>2024-10-22T00:00:00Z</vt:filetime>
  </property>
  <property fmtid="{D5CDD505-2E9C-101B-9397-08002B2CF9AE}" pid="5" name="Producer">
    <vt:lpwstr>適用於 Microsoft 365 的 Microsoft® PowerPoint®</vt:lpwstr>
  </property>
</Properties>
</file>