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797675" cy="9926625"/>
  <p:embeddedFontLst>
    <p:embeddedFont>
      <p:font typeface="Palatino Linotype"/>
      <p:regular r:id="rId14"/>
      <p:bold r:id="rId15"/>
      <p:italic r:id="rId16"/>
      <p:boldItalic r:id="rId17"/>
    </p:embeddedFont>
    <p:embeddedFont>
      <p:font typeface="Book Antiqua"/>
      <p:regular r:id="rId18"/>
      <p:bold r:id="rId19"/>
      <p:italic r:id="rId20"/>
      <p:boldItalic r:id="rId21"/>
    </p:embeddedFont>
    <p:embeddedFont>
      <p:font typeface="Cambria Math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GoogleSlidesCustomDataVersion2">
      <go:slidesCustomData xmlns:go="http://customooxmlschemas.google.com/" r:id="rId23" roundtripDataSignature="AMtx7mjRQARb34Pg3rIkhVM3V/hKO73X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okAntiqua-italic.fntdata"/><Relationship Id="rId11" Type="http://schemas.openxmlformats.org/officeDocument/2006/relationships/slide" Target="slides/slide6.xml"/><Relationship Id="rId22" Type="http://schemas.openxmlformats.org/officeDocument/2006/relationships/font" Target="fonts/CambriaMath-regular.fntdata"/><Relationship Id="rId10" Type="http://schemas.openxmlformats.org/officeDocument/2006/relationships/slide" Target="slides/slide5.xml"/><Relationship Id="rId21" Type="http://schemas.openxmlformats.org/officeDocument/2006/relationships/font" Target="fonts/BookAntiqu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alatinoLinotype-bold.fntdata"/><Relationship Id="rId14" Type="http://schemas.openxmlformats.org/officeDocument/2006/relationships/font" Target="fonts/PalatinoLinotype-regular.fntdata"/><Relationship Id="rId17" Type="http://schemas.openxmlformats.org/officeDocument/2006/relationships/font" Target="fonts/PalatinoLinotype-boldItalic.fntdata"/><Relationship Id="rId16" Type="http://schemas.openxmlformats.org/officeDocument/2006/relationships/font" Target="fonts/PalatinoLinotype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ookAntiqua-bold.fntdata"/><Relationship Id="rId6" Type="http://schemas.openxmlformats.org/officeDocument/2006/relationships/slide" Target="slides/slide1.xml"/><Relationship Id="rId18" Type="http://schemas.openxmlformats.org/officeDocument/2006/relationships/font" Target="fonts/BookAntiqu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7.gif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/>
          <p:nvPr/>
        </p:nvSpPr>
        <p:spPr>
          <a:xfrm>
            <a:off x="301650" y="620688"/>
            <a:ext cx="1606550" cy="1524000"/>
          </a:xfrm>
          <a:prstGeom prst="rect">
            <a:avLst/>
          </a:prstGeom>
          <a:solidFill>
            <a:srgbClr val="D5E8EE"/>
          </a:solidFill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1"/>
          <p:cNvSpPr txBox="1"/>
          <p:nvPr>
            <p:ph type="ctrTitle"/>
          </p:nvPr>
        </p:nvSpPr>
        <p:spPr>
          <a:xfrm>
            <a:off x="2057400" y="1752600"/>
            <a:ext cx="5638800" cy="24384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1"/>
            </a:outerShdw>
          </a:effectLst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subTitle"/>
          </p:nvPr>
        </p:nvSpPr>
        <p:spPr>
          <a:xfrm>
            <a:off x="2057400" y="4191000"/>
            <a:ext cx="5638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icrosoft JhengHei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lvl="4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11"/>
          <p:cNvSpPr/>
          <p:nvPr/>
        </p:nvSpPr>
        <p:spPr>
          <a:xfrm>
            <a:off x="8299896" y="486916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1"/>
          <p:cNvSpPr/>
          <p:nvPr/>
        </p:nvSpPr>
        <p:spPr>
          <a:xfrm>
            <a:off x="8009632" y="54236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1"/>
          <p:cNvSpPr/>
          <p:nvPr/>
        </p:nvSpPr>
        <p:spPr>
          <a:xfrm>
            <a:off x="7450832" y="504190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1"/>
          <p:cNvSpPr/>
          <p:nvPr/>
        </p:nvSpPr>
        <p:spPr>
          <a:xfrm>
            <a:off x="7831832" y="4571274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1"/>
          <p:cNvSpPr/>
          <p:nvPr/>
        </p:nvSpPr>
        <p:spPr>
          <a:xfrm>
            <a:off x="2035200" y="620688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3886994" y="6629400"/>
            <a:ext cx="137001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/>
          <p:nvPr/>
        </p:nvSpPr>
        <p:spPr>
          <a:xfrm>
            <a:off x="1577008" y="54998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1"/>
          <p:cNvSpPr/>
          <p:nvPr/>
        </p:nvSpPr>
        <p:spPr>
          <a:xfrm>
            <a:off x="1043608" y="58808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1"/>
          <p:cNvSpPr/>
          <p:nvPr/>
        </p:nvSpPr>
        <p:spPr>
          <a:xfrm>
            <a:off x="662608" y="54236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1"/>
          <p:cNvSpPr/>
          <p:nvPr/>
        </p:nvSpPr>
        <p:spPr>
          <a:xfrm>
            <a:off x="1272208" y="49664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csie.ncku.edu.tw/gallery/2006/slides/24.jpg" id="36" name="Google Shape;3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01000" y="228600"/>
            <a:ext cx="1104181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sie.ncku.edu.tw/gallery/2006/slides/07.jpg" id="37" name="Google Shape;37;p11"/>
          <p:cNvPicPr preferRelativeResize="0"/>
          <p:nvPr/>
        </p:nvPicPr>
        <p:blipFill rotWithShape="1">
          <a:blip r:embed="rId3">
            <a:alphaModFix/>
          </a:blip>
          <a:srcRect b="0" l="10798" r="17672" t="0"/>
          <a:stretch/>
        </p:blipFill>
        <p:spPr>
          <a:xfrm>
            <a:off x="6790556" y="228600"/>
            <a:ext cx="1152128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arm4.static.flickr.com/3241/2405183789_595d0fdf20.jpg?v=0" id="38" name="Google Shape;3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6880" y="231067"/>
            <a:ext cx="97536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701" y="6409656"/>
            <a:ext cx="837014" cy="41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 rot="5400000">
            <a:off x="2199413" y="103663"/>
            <a:ext cx="4622800" cy="8291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 rot="5400000">
            <a:off x="4918869" y="2805906"/>
            <a:ext cx="5575300" cy="2071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 rot="5400000">
            <a:off x="696913" y="808038"/>
            <a:ext cx="5575300" cy="6067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文字及物件" type="txAndObj">
  <p:cSld name="TEXT_AND_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450850" y="105410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450850" y="2006600"/>
            <a:ext cx="406876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4672013" y="2006600"/>
            <a:ext cx="4070350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7162800" y="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675688" y="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表格" type="tbl">
  <p:cSld name="TAB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450850" y="105410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7162800" y="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675688" y="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450850" y="2006600"/>
            <a:ext cx="406876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 sz="1800"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3" name="Google Shape;53;p14"/>
          <p:cNvSpPr txBox="1"/>
          <p:nvPr>
            <p:ph idx="2" type="body"/>
          </p:nvPr>
        </p:nvSpPr>
        <p:spPr>
          <a:xfrm>
            <a:off x="4672013" y="2006600"/>
            <a:ext cx="4070350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 sz="1800"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·"/>
              <a:defRPr sz="1600"/>
            </a:lvl4pPr>
            <a:lvl5pPr indent="-3302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0" name="Google Shape;60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·"/>
              <a:defRPr sz="1600"/>
            </a:lvl4pPr>
            <a:lvl5pPr indent="-3302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95000"/>
              </a:lnSpc>
              <a:spcBef>
                <a:spcPts val="14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indent="-3556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·"/>
              <a:defRPr sz="2000"/>
            </a:lvl4pPr>
            <a:lvl5pPr indent="-3556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2.jpg"/><Relationship Id="rId2" Type="http://schemas.openxmlformats.org/officeDocument/2006/relationships/image" Target="../media/image1.jpg"/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accent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365056" y="1938020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·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0"/>
          <p:cNvSpPr/>
          <p:nvPr/>
        </p:nvSpPr>
        <p:spPr>
          <a:xfrm>
            <a:off x="2961903" y="22860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0"/>
          <p:cNvSpPr/>
          <p:nvPr/>
        </p:nvSpPr>
        <p:spPr>
          <a:xfrm>
            <a:off x="2098303" y="22860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0"/>
          <p:cNvSpPr/>
          <p:nvPr/>
        </p:nvSpPr>
        <p:spPr>
          <a:xfrm>
            <a:off x="1228353" y="228600"/>
            <a:ext cx="742950" cy="736600"/>
          </a:xfrm>
          <a:prstGeom prst="rect">
            <a:avLst/>
          </a:prstGeom>
          <a:solidFill>
            <a:srgbClr val="D5E8EE"/>
          </a:solidFill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QUExQVFRUWFBUUFBUYGBgUFBUXFBUWFhQUFRQYHCggGBwlHBQUITEhJSkrLi4uFx8zODMsNygtLiwBCgoKDg0OGhAQGywkHyQsLC8sLCwsLCwsLCw0LCwsLC8sLCwsLCwsLCwsLCwsLCwsLCwsLCwsLCwsLCwsLCwsLP/AABEIAL0BCwMBIgACEQEDEQH/xAAbAAACAwEBAQAAAAAAAAAAAAADBAECBQYAB//EAD4QAAEDAgQDBAYIBQUBAQAAAAEAAhEDIQQSMUEFUWETInGBBjKRobHRFBZCU1SS4fAjUmLB0gcVM6LxciT/xAAaAQADAQEBAQAAAAAAAAAAAAABAgMEAAUG/8QAKhEAAgIBAwMEAgIDAQAAAAAAAAECEQMSITETQVEEIlKRFGHw8QVxsTL/2gAMAwEAAhEDEQA/APD00x335/JT/wAVJ9NMd9+fyU/8VkFqqWL6Lo4vivpHjPNPy/s1j6Z4778/lZ/io+umN+/P5Wf4rGLFQsR6OL4r6R3Vl5f2bR9NMd+Id+Vn+KofTPHfiHflZ/isYtVS1d0MXxX0hupLyza+uWO/EP8AYz/FVPpnjvxD/Y3/ABWKWqpau6GP4r6QyyS8m0fTPHfiH+xvyUH0zx34h/8A1+SxCFUodHH8V9IbXLybn1zx34h//X5KPrljvxFT3fJYRULujj+K+h9b8m79csb+Jqe75L31xxv4mp7vksKFK7o4/ivo7W/Ju/XDG/iantHyU/W/G/iant/RYKsF3Sh8V9C6n5Nz63Y38TU9qs30sxn4mr7VhhEaEejD4r6Fc35NxvpVjPxFT2q49KMZ+Iq/mWIwIzGrulD4r6Ec5eTab6S4v8RU/Mrj0lxf39T8yyGhHZTQ6cPC+hNcvJrU/SLFff1PzJlnHsT9/U/MsdrUwxqSWOHhfQ8ZS8ms3jWJ++qfmKt/vWI++qfmKzWorWqWiPhFNT8mg3jOI++f+YorOLV/vX/mKQY1HYxK4x8IZOXkeZxSv96/8xRBxOt96/8AMUq1iK2mptR8D7+QzeJVvvH/AJiitx1b7x/5igNYitYkaj4GVg8Rjq33tT8xWY/imIn/AJqv53fNa76UpR2D6JoOPdCTUuzOMdSQyxaDqSqWL0NRi0GeQoyp00wqGgjaBpYmWqjmp3soVTTRs4SyKrmJ40UN1FGxrEHMVSxPdgqnDrhtQiWKpanHUFXs1w2oUhehM9jyXhhyiHULQrAJjsIUFgRBqBtCM1qgNRGsXCtlmMRmMUMamadNKxLJpsR2U1NNiYpsU3IeMSrKaM2krsYmGMUnIqkCbTRmU0VrEZjFJyHSKMpphtNWYxGYxTciiRVlNGbRRKdNHZTUnIdIEyiitoozWIraak5DUAbSVuwTTaaIGJHMNHzcsVSxOuYhli9RSMWkTNJVNNOOahlqZSBQqWqhanMqjIE2oGmxMsQ3BPOoofYplIVwEyFVPPolUNKOSOpA0MUyAqeyHJGLVUDojZxT6O3kquwgTEnkvBdbDsKHCDxXvoo2BTYaZsrZXTojqBQh9HRWUE9TpJqnhUryUFYmzOZh0w2gVoMw37lF+j+Ck8pRYqEqdBMMoJptIckZlJTeQooCzKKMymmBSRWUlJzGUQLKSOykj06KYZSUpTKKIuyijspI7KaMyipOY6iAZTRmU0dtJEbTU3MNAm00QMRQ1XyqbkGgQYrZUUNU5UmoNHAOYVQ006WquRel1ET6TEjSVDRTxpqppplkFeIRNBUNBPGmq9mmWQXoiXYrzqPNOGmqmmm6h3SEDRVDSWgaag0kyyC9JmeKJVhhyneyU9kj1DukxL6OURuGTjaKI2ileUZYhFtDxRG4UHdPtoozKYSPKOsJnDC8kVmF6LRbSCMymEjzDdEQp4foi9ieSjifEm0RA7z+Wwnn8lj1eO15GQ0+ZkSItrDvgilOStCvSnRuMwpRm4MrL4Z6TB9TK5oDdnjSd9Tpf3FdWxqz5Mji6ZSME1aM5mGRmUOifDVcNUnlDoE20UVtJNBquGpHkDpFm00RrUcNVgEjmdQMBEa1XAVgEjkGigCsArQvZUrkdREKYUwphCzjgTVVe1SHaib6K7qjdsy9LoyKLNjoc7UKvaJDtF4VE/QkJ18Y/wBoFGcJMVP3/wCqHYxrBLnADrAHvXdKR3WxjheEjxHitKjGcmToBcxz8FT/AHikLlzCOkfALhuM8SNas58W9VjRoANPmUdLjyLKcWvadtS4wHMzhtuVy73BLv8ASFlwGmbRMZb7rmsNjrZGOIkjTSbaTpvopq1DTc1pi0ujXURdXUI1Znc5cHSDjWVwLyMh35HpzWtRxDXAOaZB0K+dPe+o4OAkg+t52t56Le4RSrMeInL9uYyyb2b8krhq4Gjk08nWhxVmvWRieLMZ60g8rHzHRRh+Jh4lrSNhmtJiYS9KRXrQNwPRA7xXLY/jmSG93PqdS0dJWTw3iT3VHEuPqkvMwBaRI5Lug+7A/UR7I7bE8Xpsa4zmLZBDTeQJg8lzbfSuua5hoDQ0DIROVztDOpcksViB2f8ADOae8S6wk/aty2GySwbhQYXuguLiRvJ1kA9FaOCK5M8s8pcGnxHiGSznAmJMnTq5JYPi/aWDbAQIgG5vMnU25pTC8Iq4g5qxyA94Nm7uRgTAvvdDx9ZlJuVgBIJixgbanU/Pouc3zwgKPbubT+IMa7IwSbNiJG4u4Gd+ui67h/pC5mUVbtgDMBcHmeY+S4T0Y4aXAVXz/TIjzWxxaoWtBn7UR08FmeGMrm+5oWZpKHg+j0Me1wBaQQdCEZuKHNfMeD8RqUnZWk5XXAtOYE2Hl8Fsj0hInMZI9YbrE8Vuka6pWzuRiRzVhim8wuRw3pAx8AEA8vkjO4qzew5yu/HkLqgdY3Et5j2r30xn8w9q4t/HaO1U+UlW/wByYT/yh3KHCfYFy9O2BuJ2oxTeY9qv9JbzC4r6Z/UT5/ovHGAaT7fmu/FfkFxO2+kt5hS3ENOhC4oYobl3tleOL5OJHhdD8V+TridsMQ3mFbtRzXIUMcNSXDxge5EOKB+239+am/TyGqJylR4GphR2zQJzBc7XrDN3Zc42LnHTa26TxToBm5kSP1Xvvg8lI2cfx5rDlYMx56AT8UKhxIEZnFxMWboD1AGixnvAuWk8rJRlwSZHXlyCRyplFG0bzOKPBJJAESRM7wFnnEF85+9JsSdNbAaBIhgI7omDc9eiPSeBEyeQtHmPNDVYdNBXtJa5oA2uORN1WnSBBDCGuAlriYJIPsHxTtE2JgwYDRpc6LNxLTLcpuPLXbqJlHJFVYIO3QBjTm070z4brVyOe9jngkerpqASTzn3pJtWCLae1aVHEg95xm9h4jd3tslhGPA0pPk2OHUGZs7SbWgm99Zt4bonEsd2TRETt0C5/wD3J9MuLQBm0m8fr8knSFSu/M8mN5sPdomcqdJbiab3fBu8Ow1Sq41HuytOkQHG/PYddVOM4iGv7gzEWBmQIFzO+vNJ43EvdDWTkiJmBMxmceuwWa5ha6ajs20NvbkDsi3RyVh3F1WrexNxl62I+OqNXLgXsAysymXe+ANjZHwVVrgXNsWmeUjT5L2MqAkNn7JMb3t5+PgnjEWUtxg0QWim25PdBPSDJO2i87BtNRjSA4tEN3DQNajuZ1seSrw5/eEnvHQad0TmJ8yB5Lw4tRaalV7gBmytH2nBkTA5E/BGbS5Fjb4NrDUrl53Aa3fujT2z8FSpw6k4lzqbSTEzfTx0WWMZVrQ9jmNYYA+28biSDA168tinq7Wuoscx9YG+cOIGvItA33Wd5Yuu6ZoWGe/6GcTjmU2mSLCYGvsGiwG1amId2lgxroAOhME8ugv1W3wtlJre8xplrQSIBBadyBPe67gItanTYHNkAOgkmO7bKJ9lvErFmzybcFsbcPpopKTYrxltMgPp2eBJ1EXsCIsblI45uZuaZJjTXNaSDt4ckZxcCT3TJALRIhzWi4Mzp3rxeQs2q/KQAbElzhtIJAHUAD3pcWKuR82VcIXNKo1uaJFjmHtmNdFSpjnOjMSY6rVLiBe8ACCZgHS/Lb/1K4nhzczoMAbeW3mtel9jFa7irKqYpVfdokhQMw0E8iBr5LSo8GrwDlG24n2SuT8nV4NKhxB7omOUzfxPNOGu4bT11S1Hgp+88bR8UQ8LeNDI3umtBph6eKKIeIkaGEpUwrh9kobMIZuSF1Jgto0PpJeeaKGO6e1BoNDbD9UYVBzQo5s4+vRYSXaExOvmkXVIMQOk6DyW07AjdVOEYNpWt4/BjWVLkzqRBdLogXdy2gfvkla9fO6BIBNhsBz8VrVaQjRUpNjZdLG3tYY5Et6F/oYboDtv+imlQF7C2t5J093RNZkB0zZMsaQNbZGIriYNwBJ89f30SWKfmMwTy+ZHNPsoc0RtMDZdKDYYzSM00CYtB5mYVn0LyCesSn6zwgBwQ6UQrI2LOplxvYchZEpNMG5udBaNh5KajgppPAXaEdqdEhj4GgEgxfbTRSKTZJIknXX4SvVMQlhig5wa289bBJOWOG8mNGM5bI0WOE8rRa1kvjHNzzN40ROG0cz3NfIEEy27mwCSckd8dBCXdwCvVc7I9kNm4nvCJDgQIiI9qzv/ACOHhF/wMvLE+JcTDSSz1y2CeQ5Dks3BYYVCA52WYDTlzSSQNJ02sur4T6IhnerNa/K6XNk5oBJIDZ70gT8kTjGDptIcA0ljRnbla1wkEPYAAMzRMyNJErDl9Q8k2n/P7NeL02iKaG+G8OdSYGHJJgNbMwXCSIN7mOoOiVfULajmOGUm/O9xHgFbB1GBvZVDnBE9o0k9mbQGXkCBPi2TKtjcMM7KtV0uzQ+O9LRuAdQSR5EKeLJKK0v9MvkxqW6/aJ4bigx2VwzBxEiTYtO/vt+y/WeczjLXAxI0OsgERbzlZvEeGv7UvaGiWsLcp7t5FhGsNB/9tavByEyXlolu8g2I5+HRXePW3PyRjkcPZ4H8Q6m5jiDDtDzB5mPK6ynUnOeM1nDUHeNx0Nval61d3aGdYJaRppdp5gj+yJVeH0wQ4h7Ji0OhrRqPAHxWhUZZybGcU80i27SXaNH8h5zbohY6qGjMJId4ywxp7tFbgb2VHBtT1o7vUbidZ6dFp4nh/riCQ4Re8RonUr4YuliHD+GF1Nr6dSYO2o6FNOw+IIs/TkcpKFwLh7qbic7uoAsR1ldICD49UlvuOoo5SpgHPBLnOJ3kn+6zquHcJEmOWx8l9AYwIT8M2T3bHW391z0s7S0fP6tdxgl7jFhJNvBMYXidVpEVHQNbz8V1eK4JSqDTL1A+KycR6MuHqmT7ik077M4T+sVX+k+X6o7fSV/8rUnU4JWmMnvCt9X638vvC73nbGs4BUhVdUCo6uAvVo8sIWHohuB5ITsUg1MQiGghpoT6IQziFV1ZdYVFhC6ECo8odbEgA3HggUaNSqCbhoH2QSSbd3xuoZMyTpbstDG3u+Ca2IjUpV2OvoV6jwuq52XKQf6pHvTFbABhLXyTaXbNB8T8VjebNPjZGlQxx2e4q7GLzMV5e9W4uxgf3JM3JtF+Rm6SYyyzZM2SMmnItCEWroadWbG7jO8QB4Sr0sWGOa4NkjcnUiI05FWFNhp5i24MWJvbcKreGOddosROubx0C6UZzVKnYYyUHfFF8RxV9R+YRTP9Mg8tSZiDEclt4DizsPUDmFjiKRDmtILXfaD9c0+sD1jlB5N7CCQbRYq9PDPc9uS5HKBFxBkkAbXlYZ41wbMWV3vufQ8E91ak98tAJa6m/MMzRBmm7cXDgdbERZCxvC6naszlgLxGQfxWvFgGveLGYAzHYXlc5wLjFfCvLmhz2jN21ODDTOXO60G49Ybi66TiXEhW77QHMdlbTcNGm0seJJabx5I4oSyZGn3RSc1GKa7AK9VratRtYObNpBAhpgFwMesIkXgjqV6jVnPTcGONMOcHAQHAt7tRsTDHbx6p10SznZnmm4GCM4+2c3dk6RbKSZ5DVDxFR96YaYawOcXCMjiSMwMaFkZgbEb6FUUJRVtU+H/2wOSbpDeFxjXsaBZzWzlJg3jN4kH4penRLgWgkHNma++VxJ09g+CXxdEZQ2HZwM1Nw9V1wSGnciT5eSn6S5gDXOJa7lz8j3XdCvQx5LjTPNyRqTYLEVCHOkAObMSLkj1vks/ti5xOkm3itPFN9UySCANDpbc6GEhVwBzd3++24+PmjlUk7RODT5F6jp6dORXR+j3F6p7r+8BoT6w891m4fAnWCDuIseq2cHistvclhjbdj60tjco1022pKz6OPB5JtlcHYJ3FjKSDtYN7IoHSeqHTrDRFHRIxgDqYnl7lR9Nw3R3VP/Coe4fqE1itCjp5Kb8j70Z1EHQqvZHmPemsRpnEPqGVEFJVuJNBMST7knU4m46QPf8AFaJ+rxR73/ozRwTfajZaYQMViANYWI7EuO5VasxP76H98lnl/kPESy9L5Y1Uxv8AKPP9EucS7MTMTsNPJLFHbRdEkRusjzZcjLqEIkPiBck72sPPdauF44WMLWtMwADMwQAJPPwWe6hlDTLXSJgGSOhjQqr3IKcoO1sc4xkty+JxT3mXOk/BVFzJJJtr8ygkrzVKUmykUkMGkNjPNaJzvaC2iGjK4y0ElzW+s65OkRI87rMYTpOu+ntK6ClwDFQ0Nc0tvEVWFgkwQTmgSY9yhN/s0wS7Ipw11HL2VUMh4ntMzwWuk5S5ukidQNDvcK1b0bqGq5uHeKlM5uzeHDvgAuyyLZoBHiFk46i6m8tdBI1IIcJ6ObIPknuH42rSY8NcRScabquWD/8AJuLESQkqS90WO9L2aEBgHNcRUIYRMh+YXHgPFaXAQTVDGURWDm9+RDQ1p78u+y2NzF/efjPFnVHT2jnU2+oXR2jpBBki4B3BMLS4TxGv2IpOaRRIljGm5aZNy1pOUTqbDkV05sMIpOja4HSpFlbDPaKNb+E05c38XJ/whzo7sFzSZud5usOrwurSBJpsLm5nuotLmlsZQ54aJD7v9YxGSJK9i65w+ZraxMOGcAk0mhrYDGlwJJEh08whcB4H2wrE1KrnZqdRtSkch7wBdnc8ghsu52LJ3CSunWROv5/P6G/9XGrRivxVQYgz3e9BaQA9oadIOlw4GOe628W81BUcyMjYDqeY5iBdzeYcTngf0oXE+H5WvaQHu/iGG1JLQXd0uYZIsGtsSSco5Tm1m1KLadQyWvDXFkCxsJk726LUsqnve+9ktLghnBtmmaYk2kCQbmIc08xz3Sjnupuy1AXNI9o0BVWY4A5mgCTIgQW75Y2CcxLA8AgWuSDeJtt8d7LZiVx25RizP3bjPCO8Qx5kAZm3zew+z2roGYdsbFcNncyALEEuYel9DuLLd4ZxXP0O469FaE79rJNVub/0cREKrMMzkSq4fFcwjPeDon3R2zCDCsi0j3rxoRoVVtdMNfzQ3QfayoouHUdFOaOYRab0R8OCF+Rq8A2PPNVcfL4KDTi8KWuHJABVjDzCtnI2Km366qZHNGwUfIni5VSEUUpcZIAm/wCirWa0GxB5LBodWW1b0UyJrDUQR3ngdDr4pcvRKVTKDYGdyJjw2T49OrfgWV1sP0a9Kk3UPdtDY33JS9fG5xcTy2AHlqbJFx1sPl4QvNTyzya0rgSOJJ6u4UqgadgoCJRcZ1i0eM7KS3dFGAheBTddo7suGlyL6f3UBjflJv7kJwUXuxoXLgWDjsmKNJ7yGtaXE6AXJjXRM4ThecPPaMaWtzQ50T/SLXd06o1fhFSm54MAsDXPg6B8RfzA+dlFzSdFo43yKPwr2uDXAh0wQbEeM+KviqbGxlzGwzEtygOOw1nfxhQ+XOl5zEjUuJcSdLz+4XhbW8WA20hLe5XTSNSlUJokg0rSTDAX75QSbCJJEAESVo+ivEnVD2LmhzGUnVLZmkAOYHPJaYcbj1pjbkuXFAk20jUX9UEnfpdfQv8ASvGYWkKvbPY2pUOUOcQO4ACWydJJ88oS5dGnZUCEpxdvc5r0g9axY1znAOkWYB3RUe8WkjWxMDwT3D8T2VXNSmvTpUvWdmLHOBiKbWm8u7oDvszyvt8d9Ga9Nz6uGe2rTqk96GucLkObpcXIEG8Cy5/gnG34apVZVYCS05e6M/eiwIbYxfyABAUZNzXk0Rpbobx3GaTsM9wpsZUcCKbiz+J3XN0c0DN3s17AE6HVc9xnCPDQe0FR2VmZrHZhly5hboBFps2Tqu8wGA+l0CKeJpZnVJosqMb2rezJFQOYdXQZBIuDcQSs/s6lDE1aVfK89geyYGgA90tcKLT3c4bNgbi2tkE9K1I6024s4lrWkSOXWD7bg/3Q6eJLSLkaA/vdO1cPlLA3Nl0bIIcDbM3S8EkfJBxFBoc5rrGbGIHmNR7FsxZPBjzYy1SqHzF9XeFu98/Je4c2DrB1HX9ykJINlenUMgrUsqck2jI4UqR2eCqmLlPNrTaAsTh75HJPPfAsvRpPgz3Q1Ucj0cTsVjDFFHp1Ci4nKe5tNdyKIHFI06Z19yO3Mf3dSaHTGRUKv2wi49qUDzyRG1EHEOoLDeo8FEDmoDlaRzShPlFdkE3Gptr8FWlUjYGeYn2L1TU+Kr5FYNVO1sXryXey0/vRea2RZWc8QAbA/wBlLCNh5qeporoTYFzbdVU23lXLx+ioeafsSPSplWaJMASeQEpijgHu2gcz+iaOOcn7VYspxjyxTIdbpiph3yyGOJIBAg39nSEHtCCYOvv5SmH453S2hHLS3JBqNfseLdgnSHEEQQTmG45i+6vTxTpu4m0d64gaCDtdALynsAC4ZS2QXCcoDql+W+kqMtluXg23SKsY10aAjT5TKYp4eZBBk3aT0mR7vcrGhTLwAXFmYDNo4tMbEwDeFZ9YNMvh4Ftbk/0nby/uo23wadlvInAMa1wzDeCZgRvf238UfB0WUMSyS5zHtEkENI/iNIe0xYiDCBwjCEhxcS1paS20udt3W6u5cgrcWYARkOa0kgE9nuBJidTYJZxuWlOxsco6VJqj7B6L8bzO+jVm5azWy4OdJcANQ0k7QTzmd0txDgdSi/NRYKlN3dLXO/4mF2Z3Zg9TPXdfL+CcUq0aorNqEPgB1R0OLhYkEH1gdInYcrfRaH+puHdiTRImmBBrjTPv3LnIP5p911ONwdEpxd6o9+xn4jCMFRxqPqZXFuTVvZupGWuLgJgECzuZiF0TMFTcKb63/wCjK0PpVrCoY7wyDUxd09dwn8fwNhLqjB3nN5y03BBjnI16rD4djabS6hVDmEEkOkZtRnymczQYg9NIT5I9TeJ0ZprYzvS2ialbs2ZW5WTTJEvc45IyREOBbrte4vHCPptZVqU8UKhuRmFqgcTOfvC+8tPM7r6FxDE0KJAq1qT2OdUbT1eaTSMzGOa3VskzOkiJErhvSLE03SHZjXBJLw5rqbpOhIJmGhsEaxfVLh1L20HI46b8GdjeEVKdyMzYBzAGADoTylZ5prp/R/0wq4ekab6YrUiCA093LeT3oP8AMbHmo4x9GxDO0o0/o9QAHsrZKjdJYRq6ZO0haFKUdpEXFS4M3hnEQ2GuPgV0EyFxbm/v+yYw+NqU7B3SDcezZehh9VW0jHkweDoqjQNFalXWRT4uw+s0g8xdHp4ppNjuAOs8gt8M2OfDMcsc49jcpYpN0cRssSm/qjsqp3BAU2bzavVXbUBWMyujNrdVJwKLIahvog5D+ygsxHVE7XqEtNBckz5q+l3vPwXnNi0FXPrR1Kl7dSvHZ6cUqtFGuIsCYPsnzsvGudzIt5Rt4XU1BAEIERcLkgSlWxFR4JsLXUhoPQ+5H7IEBVrMi45AIpnOD5ZtYPCZBYNa37T3Xc4bwNh4qavFaTQcpnpGv6LDrYpzmtaT3WgAAaW3PVCa3TzXov1mlVjR5342p3Nk5pJdFp02RcRSAbTfEZs0jbuui372VaLduq6DiuCa51NoENY2A3nJk3WGKlkyqMed3/Ps27RxOT4MGphSQCAb6eCWc0gkLpS2Ba0WHhyWDiG98+K2epwLGk0ZsWVzbsjtDaZItYmUxhsNmIJ9Wb/GEtHVM4asRAkx0MH23WGa29prxyV+47T0bxZbTxLHVMhIJYGtF7QcjyYHdEQfKFxvFarqYDATmkkuiA0DvZQ7U943nl1Ra1Rwtmnccx4JOvXc14IcbgzvPioR9O023Rol6iD2Vg6/FXANDMwjKSD/ADCSYdM5byB1KHQxjGAZWnfNa5G7c2+90tiHlxvHkAOZXnMVljSXBF5ZN3Z3PA/9Tq+HpCmQK4aCGl5yuubBzhJdAsPHwWVx70xrYkvIApknNY6NiA2SLwbyuWcz4olx7EIwUboGu2P9q43fOYmXTuTeVekxxNtdrx70TD0RlbpoDYRqAf7qz2QSE64EezKOL2Wu2ddp5KDiT3YJBECZM20jktXhgEOBAcMj7H+kAhJcQwrWkFtg5odHKQDAU005U0WlBqCknsBqOz3Ljm6kmfM+KXLdiLojafVFf3hfXnun4JWpf7FgQrMqQqUaMuAJ93WEQUrx+9EQDNDF5ZIkE6kHXmTOuqbwfFTIDyI57+NlnVKMGJUCmqQyzjumJKEXyjfPFaY+17ipHGqfM+xc/kXuyWj8yf6IfjxOuo4kOEtII6IbqpXNUKjmEEHy5+KeGPJ2960Y/Vwa92xCfp5J7H//2Q==" id="17" name="Google Shape;17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4.blog.xuite.net/4/3/3/b/238287346/blog_3361842/txt/151687656/0.jpg" id="18" name="Google Shape;18;p10"/>
          <p:cNvPicPr preferRelativeResize="0"/>
          <p:nvPr/>
        </p:nvPicPr>
        <p:blipFill rotWithShape="1">
          <a:blip r:embed="rId1">
            <a:alphaModFix/>
          </a:blip>
          <a:srcRect b="0" l="0" r="0" t="1455"/>
          <a:stretch/>
        </p:blipFill>
        <p:spPr>
          <a:xfrm>
            <a:off x="6829561" y="317200"/>
            <a:ext cx="928361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2.gstatic.com/images?q=tbn:ANd9GcQHeXOTdMeui_IGWzgFhu0wxnIlK9jCUVOXhd_VHOsOqvBoOfWeAw" id="19" name="Google Shape;1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6701" y="317200"/>
            <a:ext cx="973771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sie.ncku.edu.tw/gallery/2007/slides/22.JPG" id="20" name="Google Shape;2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4913" y="317200"/>
            <a:ext cx="975869" cy="64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056" y="229072"/>
            <a:ext cx="812415" cy="7476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</p:sldLayoutIdLst>
  <p:transition>
    <p:wipe dir="r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iki.ros.org/turtlesim" TargetMode="External"/><Relationship Id="rId4" Type="http://schemas.openxmlformats.org/officeDocument/2006/relationships/hyperlink" Target="https://docs.ros.org/en/humble/Tutorials/Beginner-CLI-Tools/Introducing-Turtlesim/Introducing-Turtlesim.html" TargetMode="External"/><Relationship Id="rId5" Type="http://schemas.openxmlformats.org/officeDocument/2006/relationships/hyperlink" Target="http://wiki.ros.org/rosbag/Tutorials/Recording%20and%20playing%20back%20data" TargetMode="External"/><Relationship Id="rId6" Type="http://schemas.openxmlformats.org/officeDocument/2006/relationships/hyperlink" Target="https://docs.ros.org/en/humble/Tutorials/Beginner-CLI-Tools/Recording-And-Playing-Back-Data/Recording-And-Playing-Back-Data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899592" y="1700808"/>
            <a:ext cx="7339136" cy="25622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1"/>
            </a:outerShdw>
          </a:effectLst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latin typeface="Cambria Math"/>
                <a:ea typeface="Cambria Math"/>
                <a:cs typeface="Cambria Math"/>
                <a:sym typeface="Cambria Math"/>
              </a:rPr>
              <a:t>Linux Systems and </a:t>
            </a:r>
            <a:br>
              <a:rPr b="0" lang="en-US" sz="4400">
                <a:latin typeface="Cambria Math"/>
                <a:ea typeface="Cambria Math"/>
                <a:cs typeface="Cambria Math"/>
                <a:sym typeface="Cambria Math"/>
              </a:rPr>
            </a:br>
            <a:r>
              <a:rPr b="0" lang="en-US" sz="4400">
                <a:latin typeface="Cambria Math"/>
                <a:ea typeface="Cambria Math"/>
                <a:cs typeface="Cambria Math"/>
                <a:sym typeface="Cambria Math"/>
              </a:rPr>
              <a:t>Open Source Software</a:t>
            </a:r>
            <a:br>
              <a:rPr b="0" lang="en-US" sz="4400"/>
            </a:br>
            <a:br>
              <a:rPr b="0" lang="en-US" sz="4400"/>
            </a:br>
            <a:r>
              <a:rPr b="0" lang="en-US" sz="4000"/>
              <a:t>ROS Based </a:t>
            </a:r>
            <a:br>
              <a:rPr b="0" lang="en-US" sz="4000"/>
            </a:br>
            <a:r>
              <a:rPr b="0" lang="en-US" sz="4000"/>
              <a:t>Autonomous Driving Systems</a:t>
            </a:r>
            <a:endParaRPr b="0" sz="4400"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145804" y="4077072"/>
            <a:ext cx="5638800" cy="2304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Chia-Heng Tu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Dept. of Computer Science and Information Engineering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National Cheng Kung University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Fall 2024</a:t>
            </a:r>
            <a:endParaRPr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Lab(ROS &amp;  ROS2)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369250" y="1933227"/>
            <a:ext cx="8291400" cy="12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266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turtlesim</a:t>
            </a:r>
            <a:r>
              <a:rPr lang="en-US"/>
              <a:t>(ROS2 click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-US"/>
              <a:t>)</a:t>
            </a:r>
            <a:endParaRPr/>
          </a:p>
          <a:p>
            <a:pPr indent="-266700" lvl="0" marL="2667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rosbag</a:t>
            </a:r>
            <a:r>
              <a:rPr lang="en-US"/>
              <a:t>(ROS2 click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here</a:t>
            </a:r>
            <a:r>
              <a:rPr lang="en-US"/>
              <a:t>)</a:t>
            </a:r>
            <a:endParaRPr/>
          </a:p>
        </p:txBody>
      </p:sp>
      <p:sp>
        <p:nvSpPr>
          <p:cNvPr id="116" name="Google Shape;116;p2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December 9, 2024</a:t>
            </a:r>
            <a:endParaRPr/>
          </a:p>
        </p:txBody>
      </p:sp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Started with Turtlesim</a:t>
            </a:r>
            <a:endParaRPr/>
          </a:p>
        </p:txBody>
      </p:sp>
      <p:sp>
        <p:nvSpPr>
          <p:cNvPr id="123" name="Google Shape;123;p3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7249" y="2309275"/>
            <a:ext cx="2163326" cy="223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535950" y="3365950"/>
            <a:ext cx="6074100" cy="1013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667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$ rosrun turtlesim turtlesim_node</a:t>
            </a:r>
            <a:endParaRPr sz="2000">
              <a:solidFill>
                <a:schemeClr val="dk1"/>
              </a:solidFill>
            </a:endParaRPr>
          </a:p>
          <a:p>
            <a:pPr indent="0" lvl="0" marL="2667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(ROS2請用ros2 run)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463875" y="2897438"/>
            <a:ext cx="3523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FF"/>
                </a:solidFill>
              </a:rPr>
              <a:t>Second terminal:</a:t>
            </a:r>
            <a:endParaRPr sz="2500">
              <a:solidFill>
                <a:srgbClr val="0000FF"/>
              </a:solidFill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535950" y="4843125"/>
            <a:ext cx="6074100" cy="141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$ rosrun turtlesim turtle_teleop_key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(ROS2請用ros2 run)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463875" y="4345463"/>
            <a:ext cx="3523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</a:rPr>
              <a:t>Third</a:t>
            </a:r>
            <a:r>
              <a:rPr lang="en-US" sz="2500">
                <a:solidFill>
                  <a:srgbClr val="FF0000"/>
                </a:solidFill>
              </a:rPr>
              <a:t> terminal:</a:t>
            </a:r>
            <a:endParaRPr sz="2500">
              <a:solidFill>
                <a:srgbClr val="FF0000"/>
              </a:solidFill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535950" y="2173292"/>
            <a:ext cx="6074100" cy="7875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667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$ sudo apt install ros-$(rosversion)-turtlesim</a:t>
            </a:r>
            <a:endParaRPr sz="2000">
              <a:solidFill>
                <a:schemeClr val="dk1"/>
              </a:solidFill>
            </a:endParaRPr>
          </a:p>
          <a:p>
            <a:pPr indent="-215900" lvl="0" marL="266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$ </a:t>
            </a:r>
            <a:r>
              <a:rPr lang="en-US" sz="2000">
                <a:solidFill>
                  <a:schemeClr val="dk1"/>
                </a:solidFill>
              </a:rPr>
              <a:t>roscore(ROS2</a:t>
            </a:r>
            <a:r>
              <a:rPr lang="en-US" sz="2000">
                <a:solidFill>
                  <a:schemeClr val="dk1"/>
                </a:solidFill>
              </a:rPr>
              <a:t>不需要做這一步)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427800" y="1731513"/>
            <a:ext cx="3523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6AA84F"/>
                </a:solidFill>
              </a:rPr>
              <a:t>First terminal:</a:t>
            </a:r>
            <a:endParaRPr sz="2500">
              <a:solidFill>
                <a:srgbClr val="6AA84F"/>
              </a:solidFill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5022575" y="1602525"/>
            <a:ext cx="3040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請記得每個terminal都要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$ source /opt/ros/$(rosdistro)/setup.sh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32" name="Google Shape;132;p3"/>
          <p:cNvSpPr txBox="1"/>
          <p:nvPr>
            <p:ph idx="10" type="dt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December 9, 2024</a:t>
            </a:r>
            <a:endParaRPr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 Rosbag</a:t>
            </a:r>
            <a:endParaRPr/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324173" y="2006603"/>
            <a:ext cx="82914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7650" lvl="0" marL="2667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$ </a:t>
            </a:r>
            <a:r>
              <a:rPr lang="en-US" sz="2500"/>
              <a:t>mkdir bag_files</a:t>
            </a:r>
            <a:endParaRPr sz="2500"/>
          </a:p>
          <a:p>
            <a:pPr indent="-247650" lvl="0" marL="2667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$ cd bag_files</a:t>
            </a:r>
            <a:endParaRPr sz="2500"/>
          </a:p>
          <a:p>
            <a:pPr indent="-247650" lvl="0" marL="266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/>
              <a:t>$ rostopic list –v(ROS2</a:t>
            </a:r>
            <a:r>
              <a:rPr lang="en-US" sz="2500"/>
              <a:t>請用 $ ros2 topic list -v)</a:t>
            </a:r>
            <a:endParaRPr sz="2500"/>
          </a:p>
          <a:p>
            <a:pPr indent="-247650" lvl="0" marL="2667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/>
              <a:t>$ rosbag record –a(ROS2</a:t>
            </a:r>
            <a:r>
              <a:rPr lang="en-US" sz="2500"/>
              <a:t>請用$ ros2 bag record -a)</a:t>
            </a:r>
            <a:endParaRPr sz="2500"/>
          </a:p>
          <a:p>
            <a:pPr indent="-247650" lvl="0" marL="2667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solidFill>
                  <a:srgbClr val="FF0000"/>
                </a:solidFill>
              </a:rPr>
              <a:t>Switch</a:t>
            </a:r>
            <a:r>
              <a:rPr lang="en-US" sz="2500">
                <a:solidFill>
                  <a:srgbClr val="FF0000"/>
                </a:solidFill>
              </a:rPr>
              <a:t> back to the terminal window with turtle_teleop and move the turtle around for 10 or so seconds.</a:t>
            </a:r>
            <a:endParaRPr sz="2500"/>
          </a:p>
          <a:p>
            <a:pPr indent="-247650" lvl="0" marL="2667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/>
              <a:t>Exit the rosbag record (ctrl + C)</a:t>
            </a:r>
            <a:endParaRPr sz="2500"/>
          </a:p>
          <a:p>
            <a:pPr indent="-88900" lvl="0" marL="2667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4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450" y="1106125"/>
            <a:ext cx="3573075" cy="15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000" y="5121475"/>
            <a:ext cx="6264776" cy="14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 txBox="1"/>
          <p:nvPr>
            <p:ph idx="10" type="dt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December 9, 2024</a:t>
            </a:r>
            <a:endParaRPr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Examine Rosbag</a:t>
            </a:r>
            <a:endParaRPr/>
          </a:p>
        </p:txBody>
      </p:sp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369298" y="1669003"/>
            <a:ext cx="82914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266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$ rosbag info &lt;your bagfile&gt;(ROS2</a:t>
            </a:r>
            <a:r>
              <a:rPr lang="en-US"/>
              <a:t>請用ros2 bag)</a:t>
            </a:r>
            <a:endParaRPr/>
          </a:p>
        </p:txBody>
      </p:sp>
      <p:sp>
        <p:nvSpPr>
          <p:cNvPr id="149" name="Google Shape;149;p5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December 20, 2022</a:t>
            </a:r>
            <a:endParaRPr/>
          </a:p>
        </p:txBody>
      </p:sp>
      <p:sp>
        <p:nvSpPr>
          <p:cNvPr id="150" name="Google Shape;150;p5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50" y="2576650"/>
            <a:ext cx="5217825" cy="23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50" y="5322074"/>
            <a:ext cx="5580124" cy="153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 txBox="1"/>
          <p:nvPr/>
        </p:nvSpPr>
        <p:spPr>
          <a:xfrm>
            <a:off x="481850" y="2068813"/>
            <a:ext cx="1512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ROS: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369300" y="4910050"/>
            <a:ext cx="1512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ROS2: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Play Rosbag</a:t>
            </a:r>
            <a:endParaRPr/>
          </a:p>
        </p:txBody>
      </p:sp>
      <p:sp>
        <p:nvSpPr>
          <p:cNvPr id="160" name="Google Shape;160;p6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266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Exit the turtle_teleop.</a:t>
            </a:r>
            <a:endParaRPr/>
          </a:p>
          <a:p>
            <a:pPr indent="-266700" lvl="0" marL="2667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solidFill>
                  <a:srgbClr val="0000FF"/>
                </a:solidFill>
              </a:rPr>
              <a:t>Restart the turtlesim_node.</a:t>
            </a:r>
            <a:endParaRPr>
              <a:solidFill>
                <a:srgbClr val="FF0000"/>
              </a:solidFill>
            </a:endParaRPr>
          </a:p>
          <a:p>
            <a:pPr indent="-266700" lvl="0" marL="2667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$ rosbag play &lt;your bagfile&gt;(ROS2</a:t>
            </a:r>
            <a:r>
              <a:rPr lang="en-US"/>
              <a:t>請用ros2 bag)</a:t>
            </a:r>
            <a:endParaRPr/>
          </a:p>
        </p:txBody>
      </p:sp>
      <p:sp>
        <p:nvSpPr>
          <p:cNvPr id="161" name="Google Shape;161;p6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December 9, 2024</a:t>
            </a:r>
            <a:endParaRPr/>
          </a:p>
        </p:txBody>
      </p:sp>
      <p:sp>
        <p:nvSpPr>
          <p:cNvPr id="162" name="Google Shape;162;p6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75" y="3593199"/>
            <a:ext cx="7943626" cy="13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183" y="5159325"/>
            <a:ext cx="7686215" cy="13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70" name="Google Shape;170;p8"/>
          <p:cNvSpPr txBox="1"/>
          <p:nvPr>
            <p:ph idx="1" type="body"/>
          </p:nvPr>
        </p:nvSpPr>
        <p:spPr>
          <a:xfrm>
            <a:off x="369250" y="1933227"/>
            <a:ext cx="82914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Please upload 2 screenshots with rosbag info and rosbag play to moodle.</a:t>
            </a:r>
            <a:endParaRPr/>
          </a:p>
        </p:txBody>
      </p:sp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50" y="3058875"/>
            <a:ext cx="5217825" cy="23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650" y="5531875"/>
            <a:ext cx="5655801" cy="9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>
            <p:ph idx="10" type="dt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December 9, 2024</a:t>
            </a:r>
            <a:endParaRPr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722313" y="1844823"/>
            <a:ext cx="7772400" cy="256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82" name="Google Shape;182;p9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December 20, 2022</a:t>
            </a:r>
            <a:endParaRPr/>
          </a:p>
        </p:txBody>
      </p:sp>
      <p:sp>
        <p:nvSpPr>
          <p:cNvPr id="183" name="Google Shape;183;p9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Yuan-Hao Chang's Template">
  <a:themeElements>
    <a:clrScheme name="Yuan-Hao Chang's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2007-03-22T05:32:52Z</dcterms:created>
  <dc:creator>chiaheng</dc:creator>
</cp:coreProperties>
</file>