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6" r:id="rId8"/>
    <p:sldId id="289" r:id="rId9"/>
    <p:sldId id="268" r:id="rId10"/>
    <p:sldId id="269" r:id="rId11"/>
    <p:sldId id="270" r:id="rId12"/>
    <p:sldId id="271" r:id="rId13"/>
    <p:sldId id="262" r:id="rId14"/>
    <p:sldId id="273" r:id="rId15"/>
    <p:sldId id="274" r:id="rId16"/>
    <p:sldId id="275" r:id="rId17"/>
    <p:sldId id="288" r:id="rId18"/>
    <p:sldId id="263" r:id="rId19"/>
    <p:sldId id="264" r:id="rId20"/>
    <p:sldId id="265" r:id="rId21"/>
    <p:sldId id="266" r:id="rId22"/>
    <p:sldId id="267" r:id="rId23"/>
    <p:sldId id="272" r:id="rId24"/>
    <p:sldId id="277" r:id="rId25"/>
    <p:sldId id="278" r:id="rId26"/>
    <p:sldId id="279" r:id="rId27"/>
    <p:sldId id="280" r:id="rId28"/>
    <p:sldId id="281" r:id="rId29"/>
    <p:sldId id="283" r:id="rId30"/>
    <p:sldId id="284" r:id="rId31"/>
    <p:sldId id="285" r:id="rId32"/>
  </p:sldIdLst>
  <p:sldSz cx="9144000" cy="6858000" type="screen4x3"/>
  <p:notesSz cx="9144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3CB1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56548" y="1052660"/>
            <a:ext cx="4022090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333399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 u="heavy">
                <a:solidFill>
                  <a:srgbClr val="009999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808080"/>
                </a:solidFill>
                <a:latin typeface="Palatino Linotype"/>
                <a:cs typeface="Palatino Linotype"/>
              </a:defRPr>
            </a:lvl1pPr>
          </a:lstStyle>
          <a:p>
            <a:pPr marL="100965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333399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 u="heavy">
                <a:solidFill>
                  <a:srgbClr val="009999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808080"/>
                </a:solidFill>
                <a:latin typeface="Palatino Linotype"/>
                <a:cs typeface="Palatino Linotype"/>
              </a:defRPr>
            </a:lvl1pPr>
          </a:lstStyle>
          <a:p>
            <a:pPr marL="100965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333399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9/24/2024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808080"/>
                </a:solidFill>
                <a:latin typeface="Palatino Linotype"/>
                <a:cs typeface="Palatino Linotype"/>
              </a:defRPr>
            </a:lvl1pPr>
          </a:lstStyle>
          <a:p>
            <a:pPr marL="100965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333399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9/24/2024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808080"/>
                </a:solidFill>
                <a:latin typeface="Palatino Linotype"/>
                <a:cs typeface="Palatino Linotype"/>
              </a:defRPr>
            </a:lvl1pPr>
          </a:lstStyle>
          <a:p>
            <a:pPr marL="100965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9/24/2024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808080"/>
                </a:solidFill>
                <a:latin typeface="Palatino Linotype"/>
                <a:cs typeface="Palatino Linotype"/>
              </a:defRPr>
            </a:lvl1pPr>
          </a:lstStyle>
          <a:p>
            <a:pPr marL="100965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jp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2961902" y="228600"/>
            <a:ext cx="736600" cy="736600"/>
          </a:xfrm>
          <a:custGeom>
            <a:avLst/>
            <a:gdLst/>
            <a:ahLst/>
            <a:cxnLst/>
            <a:rect l="l" t="t" r="r" b="b"/>
            <a:pathLst>
              <a:path w="736600" h="736600">
                <a:moveTo>
                  <a:pt x="0" y="0"/>
                </a:moveTo>
                <a:lnTo>
                  <a:pt x="736599" y="0"/>
                </a:lnTo>
                <a:lnTo>
                  <a:pt x="736599" y="736599"/>
                </a:lnTo>
                <a:lnTo>
                  <a:pt x="0" y="7365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D4E7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2098302" y="228600"/>
            <a:ext cx="736600" cy="736600"/>
          </a:xfrm>
          <a:custGeom>
            <a:avLst/>
            <a:gdLst/>
            <a:ahLst/>
            <a:cxnLst/>
            <a:rect l="l" t="t" r="r" b="b"/>
            <a:pathLst>
              <a:path w="736600" h="736600">
                <a:moveTo>
                  <a:pt x="0" y="0"/>
                </a:moveTo>
                <a:lnTo>
                  <a:pt x="736599" y="0"/>
                </a:lnTo>
                <a:lnTo>
                  <a:pt x="736599" y="736599"/>
                </a:lnTo>
                <a:lnTo>
                  <a:pt x="0" y="7365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D4E7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228353" y="228600"/>
            <a:ext cx="742950" cy="736600"/>
          </a:xfrm>
          <a:custGeom>
            <a:avLst/>
            <a:gdLst/>
            <a:ahLst/>
            <a:cxnLst/>
            <a:rect l="l" t="t" r="r" b="b"/>
            <a:pathLst>
              <a:path w="742950" h="736600">
                <a:moveTo>
                  <a:pt x="742949" y="736599"/>
                </a:moveTo>
                <a:lnTo>
                  <a:pt x="0" y="736599"/>
                </a:lnTo>
                <a:lnTo>
                  <a:pt x="0" y="0"/>
                </a:lnTo>
                <a:lnTo>
                  <a:pt x="742949" y="0"/>
                </a:lnTo>
                <a:lnTo>
                  <a:pt x="742949" y="736599"/>
                </a:lnTo>
                <a:close/>
              </a:path>
            </a:pathLst>
          </a:custGeom>
          <a:solidFill>
            <a:srgbClr val="D4E7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228353" y="228600"/>
            <a:ext cx="742950" cy="736600"/>
          </a:xfrm>
          <a:custGeom>
            <a:avLst/>
            <a:gdLst/>
            <a:ahLst/>
            <a:cxnLst/>
            <a:rect l="l" t="t" r="r" b="b"/>
            <a:pathLst>
              <a:path w="742950" h="736600">
                <a:moveTo>
                  <a:pt x="0" y="0"/>
                </a:moveTo>
                <a:lnTo>
                  <a:pt x="742949" y="0"/>
                </a:lnTo>
                <a:lnTo>
                  <a:pt x="742949" y="736599"/>
                </a:lnTo>
                <a:lnTo>
                  <a:pt x="0" y="7365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D4E7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" name="bg object 2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829561" y="317199"/>
            <a:ext cx="928360" cy="647999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846700" y="317200"/>
            <a:ext cx="973770" cy="647999"/>
          </a:xfrm>
          <a:prstGeom prst="rect">
            <a:avLst/>
          </a:prstGeom>
        </p:spPr>
      </p:pic>
      <p:pic>
        <p:nvPicPr>
          <p:cNvPr id="22" name="bg object 22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764913" y="317200"/>
            <a:ext cx="975868" cy="649223"/>
          </a:xfrm>
          <a:prstGeom prst="rect">
            <a:avLst/>
          </a:prstGeom>
        </p:spPr>
      </p:pic>
      <p:pic>
        <p:nvPicPr>
          <p:cNvPr id="23" name="bg object 23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365056" y="295527"/>
            <a:ext cx="812414" cy="63132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56548" y="1052660"/>
            <a:ext cx="8239125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333399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94657" y="1750551"/>
            <a:ext cx="7800340" cy="29356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 u="heavy">
                <a:solidFill>
                  <a:srgbClr val="009999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894700" y="6659518"/>
            <a:ext cx="215912" cy="1790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rgbClr val="808080"/>
                </a:solidFill>
                <a:latin typeface="Palatino Linotype"/>
                <a:cs typeface="Palatino Linotype"/>
              </a:defRPr>
            </a:lvl1pPr>
          </a:lstStyle>
          <a:p>
            <a:pPr marL="100965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jpg"/><Relationship Id="rId4" Type="http://schemas.openxmlformats.org/officeDocument/2006/relationships/image" Target="../media/image24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ardalis.com/why-delete-old-git-branches/" TargetMode="External"/><Relationship Id="rId2" Type="http://schemas.openxmlformats.org/officeDocument/2006/relationships/hyperlink" Target="https://softwareengineering.stackexchange.com/a/284907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ben20807.github.io/posts/20190421-github-flow-2/" TargetMode="External"/><Relationship Id="rId5" Type="http://schemas.openxmlformats.org/officeDocument/2006/relationships/hyperlink" Target="https://ithelp.ithome.com.tw/articles/10205988" TargetMode="External"/><Relationship Id="rId4" Type="http://schemas.openxmlformats.org/officeDocument/2006/relationships/hyperlink" Target="https://stackoverflow.com/questions/35942754/how-can-i-save-username-and-password-in-git" TargetMode="Externa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github.com/ASRLabCourses/Linux2024Fall" TargetMode="Externa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github.com/ASRLabCourses/Linux2024Fall.git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92124" y="611162"/>
            <a:ext cx="1625600" cy="1543050"/>
            <a:chOff x="292124" y="611162"/>
            <a:chExt cx="1625600" cy="1543050"/>
          </a:xfrm>
        </p:grpSpPr>
        <p:sp>
          <p:nvSpPr>
            <p:cNvPr id="3" name="object 3"/>
            <p:cNvSpPr/>
            <p:nvPr/>
          </p:nvSpPr>
          <p:spPr>
            <a:xfrm>
              <a:off x="301649" y="620687"/>
              <a:ext cx="1606550" cy="1524000"/>
            </a:xfrm>
            <a:custGeom>
              <a:avLst/>
              <a:gdLst/>
              <a:ahLst/>
              <a:cxnLst/>
              <a:rect l="l" t="t" r="r" b="b"/>
              <a:pathLst>
                <a:path w="1606550" h="1524000">
                  <a:moveTo>
                    <a:pt x="1606549" y="1523999"/>
                  </a:moveTo>
                  <a:lnTo>
                    <a:pt x="0" y="1523999"/>
                  </a:lnTo>
                  <a:lnTo>
                    <a:pt x="0" y="0"/>
                  </a:lnTo>
                  <a:lnTo>
                    <a:pt x="1606549" y="0"/>
                  </a:lnTo>
                  <a:lnTo>
                    <a:pt x="1606549" y="1523999"/>
                  </a:lnTo>
                  <a:close/>
                </a:path>
              </a:pathLst>
            </a:custGeom>
            <a:solidFill>
              <a:srgbClr val="D4E7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01649" y="620687"/>
              <a:ext cx="1606550" cy="1524000"/>
            </a:xfrm>
            <a:custGeom>
              <a:avLst/>
              <a:gdLst/>
              <a:ahLst/>
              <a:cxnLst/>
              <a:rect l="l" t="t" r="r" b="b"/>
              <a:pathLst>
                <a:path w="1606550" h="1524000">
                  <a:moveTo>
                    <a:pt x="0" y="0"/>
                  </a:moveTo>
                  <a:lnTo>
                    <a:pt x="1606549" y="0"/>
                  </a:lnTo>
                  <a:lnTo>
                    <a:pt x="1606549" y="1523999"/>
                  </a:lnTo>
                  <a:lnTo>
                    <a:pt x="0" y="1523999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D4E7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7450832" y="4571273"/>
            <a:ext cx="1586230" cy="1589405"/>
          </a:xfrm>
          <a:custGeom>
            <a:avLst/>
            <a:gdLst/>
            <a:ahLst/>
            <a:cxnLst/>
            <a:rect l="l" t="t" r="r" b="b"/>
            <a:pathLst>
              <a:path w="1586229" h="1589404">
                <a:moveTo>
                  <a:pt x="849063" y="297886"/>
                </a:moveTo>
                <a:lnTo>
                  <a:pt x="1585663" y="297886"/>
                </a:lnTo>
                <a:lnTo>
                  <a:pt x="1585663" y="1034486"/>
                </a:lnTo>
                <a:lnTo>
                  <a:pt x="849063" y="1034486"/>
                </a:lnTo>
                <a:lnTo>
                  <a:pt x="849063" y="297886"/>
                </a:lnTo>
                <a:close/>
              </a:path>
              <a:path w="1586229" h="1589404">
                <a:moveTo>
                  <a:pt x="558799" y="852352"/>
                </a:moveTo>
                <a:lnTo>
                  <a:pt x="1295399" y="852352"/>
                </a:lnTo>
                <a:lnTo>
                  <a:pt x="1295399" y="1588952"/>
                </a:lnTo>
                <a:lnTo>
                  <a:pt x="558799" y="1588952"/>
                </a:lnTo>
                <a:lnTo>
                  <a:pt x="558799" y="852352"/>
                </a:lnTo>
                <a:close/>
              </a:path>
              <a:path w="1586229" h="1589404">
                <a:moveTo>
                  <a:pt x="0" y="470626"/>
                </a:moveTo>
                <a:lnTo>
                  <a:pt x="736599" y="470626"/>
                </a:lnTo>
                <a:lnTo>
                  <a:pt x="736599" y="1207226"/>
                </a:lnTo>
                <a:lnTo>
                  <a:pt x="0" y="1207226"/>
                </a:lnTo>
                <a:lnTo>
                  <a:pt x="0" y="470626"/>
                </a:lnTo>
                <a:close/>
              </a:path>
              <a:path w="1586229" h="1589404">
                <a:moveTo>
                  <a:pt x="380999" y="0"/>
                </a:moveTo>
                <a:lnTo>
                  <a:pt x="1117599" y="0"/>
                </a:lnTo>
                <a:lnTo>
                  <a:pt x="1117599" y="736599"/>
                </a:lnTo>
                <a:lnTo>
                  <a:pt x="380999" y="736599"/>
                </a:lnTo>
                <a:lnTo>
                  <a:pt x="380999" y="0"/>
                </a:lnTo>
                <a:close/>
              </a:path>
            </a:pathLst>
          </a:custGeom>
          <a:ln w="19049">
            <a:solidFill>
              <a:srgbClr val="D4E7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035199" y="620687"/>
            <a:ext cx="736600" cy="736600"/>
          </a:xfrm>
          <a:custGeom>
            <a:avLst/>
            <a:gdLst/>
            <a:ahLst/>
            <a:cxnLst/>
            <a:rect l="l" t="t" r="r" b="b"/>
            <a:pathLst>
              <a:path w="736600" h="736600">
                <a:moveTo>
                  <a:pt x="0" y="0"/>
                </a:moveTo>
                <a:lnTo>
                  <a:pt x="736599" y="0"/>
                </a:lnTo>
                <a:lnTo>
                  <a:pt x="736599" y="736599"/>
                </a:lnTo>
                <a:lnTo>
                  <a:pt x="0" y="7365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D4E7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62608" y="4966426"/>
            <a:ext cx="1651000" cy="1651000"/>
          </a:xfrm>
          <a:custGeom>
            <a:avLst/>
            <a:gdLst/>
            <a:ahLst/>
            <a:cxnLst/>
            <a:rect l="l" t="t" r="r" b="b"/>
            <a:pathLst>
              <a:path w="1651000" h="1651000">
                <a:moveTo>
                  <a:pt x="914399" y="533399"/>
                </a:moveTo>
                <a:lnTo>
                  <a:pt x="1650999" y="533399"/>
                </a:lnTo>
                <a:lnTo>
                  <a:pt x="1650999" y="1269999"/>
                </a:lnTo>
                <a:lnTo>
                  <a:pt x="914399" y="1269999"/>
                </a:lnTo>
                <a:lnTo>
                  <a:pt x="914399" y="533399"/>
                </a:lnTo>
                <a:close/>
              </a:path>
              <a:path w="1651000" h="1651000">
                <a:moveTo>
                  <a:pt x="380999" y="914399"/>
                </a:moveTo>
                <a:lnTo>
                  <a:pt x="1117599" y="914399"/>
                </a:lnTo>
                <a:lnTo>
                  <a:pt x="1117599" y="1650999"/>
                </a:lnTo>
                <a:lnTo>
                  <a:pt x="380999" y="1650999"/>
                </a:lnTo>
                <a:lnTo>
                  <a:pt x="380999" y="914399"/>
                </a:lnTo>
                <a:close/>
              </a:path>
              <a:path w="1651000" h="1651000">
                <a:moveTo>
                  <a:pt x="0" y="457199"/>
                </a:moveTo>
                <a:lnTo>
                  <a:pt x="736599" y="457199"/>
                </a:lnTo>
                <a:lnTo>
                  <a:pt x="736599" y="1193799"/>
                </a:lnTo>
                <a:lnTo>
                  <a:pt x="0" y="1193799"/>
                </a:lnTo>
                <a:lnTo>
                  <a:pt x="0" y="457199"/>
                </a:lnTo>
                <a:close/>
              </a:path>
              <a:path w="1651000" h="1651000">
                <a:moveTo>
                  <a:pt x="609599" y="0"/>
                </a:moveTo>
                <a:lnTo>
                  <a:pt x="1346199" y="0"/>
                </a:lnTo>
                <a:lnTo>
                  <a:pt x="1346199" y="736599"/>
                </a:lnTo>
                <a:lnTo>
                  <a:pt x="609599" y="736599"/>
                </a:lnTo>
                <a:lnTo>
                  <a:pt x="609599" y="0"/>
                </a:lnTo>
                <a:close/>
              </a:path>
            </a:pathLst>
          </a:custGeom>
          <a:ln w="19049">
            <a:solidFill>
              <a:srgbClr val="D4E7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01000" y="228600"/>
            <a:ext cx="1104180" cy="73151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90556" y="228600"/>
            <a:ext cx="1152128" cy="731519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756880" y="231067"/>
            <a:ext cx="975359" cy="731519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1701" y="6409656"/>
            <a:ext cx="837013" cy="415538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704380" y="1438975"/>
            <a:ext cx="6546900" cy="2562300"/>
          </a:xfrm>
          <a:prstGeom prst="rect">
            <a:avLst/>
          </a:prstGeom>
        </p:spPr>
      </p:pic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3184017" y="1439152"/>
            <a:ext cx="3647440" cy="129984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17475" marR="5080" indent="-105410">
              <a:lnSpc>
                <a:spcPts val="4750"/>
              </a:lnSpc>
              <a:spcBef>
                <a:spcPts val="700"/>
              </a:spcBef>
            </a:pPr>
            <a:r>
              <a:rPr sz="4400" b="0" dirty="0">
                <a:solidFill>
                  <a:srgbClr val="000000"/>
                </a:solidFill>
                <a:latin typeface="Cambria Math"/>
                <a:cs typeface="Cambria Math"/>
              </a:rPr>
              <a:t>Introduction</a:t>
            </a:r>
            <a:r>
              <a:rPr sz="4400" b="0" spc="-130" dirty="0">
                <a:solidFill>
                  <a:srgbClr val="000000"/>
                </a:solidFill>
                <a:latin typeface="Cambria Math"/>
                <a:cs typeface="Cambria Math"/>
              </a:rPr>
              <a:t> </a:t>
            </a:r>
            <a:r>
              <a:rPr sz="4400" b="0" spc="-25" dirty="0">
                <a:solidFill>
                  <a:srgbClr val="000000"/>
                </a:solidFill>
                <a:latin typeface="Cambria Math"/>
                <a:cs typeface="Cambria Math"/>
              </a:rPr>
              <a:t>to </a:t>
            </a:r>
            <a:r>
              <a:rPr sz="4400" b="0" dirty="0">
                <a:solidFill>
                  <a:srgbClr val="000000"/>
                </a:solidFill>
                <a:latin typeface="Cambria Math"/>
                <a:cs typeface="Cambria Math"/>
              </a:rPr>
              <a:t>Linux</a:t>
            </a:r>
            <a:r>
              <a:rPr sz="4400" b="0" spc="-25" dirty="0">
                <a:solidFill>
                  <a:srgbClr val="000000"/>
                </a:solidFill>
                <a:latin typeface="Cambria Math"/>
                <a:cs typeface="Cambria Math"/>
              </a:rPr>
              <a:t> </a:t>
            </a:r>
            <a:r>
              <a:rPr sz="4400" b="0" spc="-10" dirty="0">
                <a:solidFill>
                  <a:srgbClr val="000000"/>
                </a:solidFill>
                <a:latin typeface="Cambria Math"/>
                <a:cs typeface="Cambria Math"/>
              </a:rPr>
              <a:t>Systems</a:t>
            </a:r>
            <a:endParaRPr sz="4400">
              <a:latin typeface="Cambria Math"/>
              <a:cs typeface="Cambria Math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043081" y="3256572"/>
            <a:ext cx="592709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20" dirty="0">
                <a:latin typeface="Cambria Math"/>
                <a:cs typeface="Cambria Math"/>
              </a:rPr>
              <a:t>Version</a:t>
            </a:r>
            <a:r>
              <a:rPr sz="4000" spc="-155" dirty="0">
                <a:latin typeface="Cambria Math"/>
                <a:cs typeface="Cambria Math"/>
              </a:rPr>
              <a:t> </a:t>
            </a:r>
            <a:r>
              <a:rPr sz="4000" dirty="0">
                <a:latin typeface="Cambria Math"/>
                <a:cs typeface="Cambria Math"/>
              </a:rPr>
              <a:t>Control</a:t>
            </a:r>
            <a:r>
              <a:rPr sz="4000" spc="-145" dirty="0">
                <a:latin typeface="Cambria Math"/>
                <a:cs typeface="Cambria Math"/>
              </a:rPr>
              <a:t> </a:t>
            </a:r>
            <a:r>
              <a:rPr sz="4000" dirty="0">
                <a:latin typeface="Cambria Math"/>
                <a:cs typeface="Cambria Math"/>
              </a:rPr>
              <a:t>System:</a:t>
            </a:r>
            <a:r>
              <a:rPr sz="4000" spc="-145" dirty="0">
                <a:latin typeface="Cambria Math"/>
                <a:cs typeface="Cambria Math"/>
              </a:rPr>
              <a:t> </a:t>
            </a:r>
            <a:r>
              <a:rPr sz="4000" spc="-25" dirty="0">
                <a:latin typeface="Cambria Math"/>
                <a:cs typeface="Cambria Math"/>
              </a:rPr>
              <a:t>Git</a:t>
            </a:r>
            <a:endParaRPr sz="4000">
              <a:latin typeface="Cambria Math"/>
              <a:cs typeface="Cambria Math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244702" y="4302505"/>
            <a:ext cx="5437505" cy="206979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6225">
              <a:lnSpc>
                <a:spcPct val="100000"/>
              </a:lnSpc>
              <a:spcBef>
                <a:spcPts val="100"/>
              </a:spcBef>
            </a:pPr>
            <a:r>
              <a:rPr sz="1800" i="1" dirty="0">
                <a:latin typeface="Arial"/>
                <a:cs typeface="Arial"/>
              </a:rPr>
              <a:t>Lab2</a:t>
            </a:r>
            <a:r>
              <a:rPr sz="1800" dirty="0">
                <a:latin typeface="Arial MT"/>
                <a:cs typeface="Arial MT"/>
              </a:rPr>
              <a:t>: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Create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your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Git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account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and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first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project</a:t>
            </a:r>
            <a:endParaRPr sz="18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900" dirty="0">
              <a:latin typeface="Arial MT"/>
              <a:cs typeface="Arial MT"/>
            </a:endParaRPr>
          </a:p>
          <a:p>
            <a:pPr marL="3810" algn="ctr">
              <a:lnSpc>
                <a:spcPts val="2340"/>
              </a:lnSpc>
            </a:pPr>
            <a:r>
              <a:rPr sz="2000" spc="145" dirty="0">
                <a:solidFill>
                  <a:srgbClr val="222268"/>
                </a:solidFill>
                <a:latin typeface="Cambria"/>
                <a:cs typeface="Cambria"/>
              </a:rPr>
              <a:t>Chia-</a:t>
            </a:r>
            <a:r>
              <a:rPr sz="2000" spc="185" dirty="0">
                <a:solidFill>
                  <a:srgbClr val="222268"/>
                </a:solidFill>
                <a:latin typeface="Cambria"/>
                <a:cs typeface="Cambria"/>
              </a:rPr>
              <a:t>Heng</a:t>
            </a:r>
            <a:r>
              <a:rPr sz="2000" spc="195" dirty="0">
                <a:solidFill>
                  <a:srgbClr val="222268"/>
                </a:solidFill>
                <a:latin typeface="Cambria"/>
                <a:cs typeface="Cambria"/>
              </a:rPr>
              <a:t> </a:t>
            </a:r>
            <a:r>
              <a:rPr sz="2000" spc="114" dirty="0">
                <a:solidFill>
                  <a:srgbClr val="222268"/>
                </a:solidFill>
                <a:latin typeface="Cambria"/>
                <a:cs typeface="Cambria"/>
              </a:rPr>
              <a:t>Tu</a:t>
            </a:r>
            <a:endParaRPr sz="2000" dirty="0">
              <a:latin typeface="Cambria"/>
              <a:cs typeface="Cambria"/>
            </a:endParaRPr>
          </a:p>
          <a:p>
            <a:pPr marL="12065" marR="5080" algn="ctr">
              <a:lnSpc>
                <a:spcPts val="2280"/>
              </a:lnSpc>
              <a:spcBef>
                <a:spcPts val="114"/>
              </a:spcBef>
            </a:pPr>
            <a:r>
              <a:rPr sz="2000" spc="145" dirty="0">
                <a:solidFill>
                  <a:srgbClr val="222268"/>
                </a:solidFill>
                <a:latin typeface="Cambria"/>
                <a:cs typeface="Cambria"/>
              </a:rPr>
              <a:t>Dept.</a:t>
            </a:r>
            <a:r>
              <a:rPr sz="2000" spc="215" dirty="0">
                <a:solidFill>
                  <a:srgbClr val="222268"/>
                </a:solidFill>
                <a:latin typeface="Cambria"/>
                <a:cs typeface="Cambria"/>
              </a:rPr>
              <a:t> </a:t>
            </a:r>
            <a:r>
              <a:rPr sz="2000" dirty="0">
                <a:solidFill>
                  <a:srgbClr val="222268"/>
                </a:solidFill>
                <a:latin typeface="Cambria"/>
                <a:cs typeface="Cambria"/>
              </a:rPr>
              <a:t>of</a:t>
            </a:r>
            <a:r>
              <a:rPr sz="2000" spc="220" dirty="0">
                <a:solidFill>
                  <a:srgbClr val="222268"/>
                </a:solidFill>
                <a:latin typeface="Cambria"/>
                <a:cs typeface="Cambria"/>
              </a:rPr>
              <a:t> </a:t>
            </a:r>
            <a:r>
              <a:rPr sz="2000" spc="145" dirty="0">
                <a:solidFill>
                  <a:srgbClr val="222268"/>
                </a:solidFill>
                <a:latin typeface="Cambria"/>
                <a:cs typeface="Cambria"/>
              </a:rPr>
              <a:t>Computer</a:t>
            </a:r>
            <a:r>
              <a:rPr sz="2000" spc="215" dirty="0">
                <a:solidFill>
                  <a:srgbClr val="222268"/>
                </a:solidFill>
                <a:latin typeface="Cambria"/>
                <a:cs typeface="Cambria"/>
              </a:rPr>
              <a:t> </a:t>
            </a:r>
            <a:r>
              <a:rPr sz="2000" spc="145" dirty="0">
                <a:solidFill>
                  <a:srgbClr val="222268"/>
                </a:solidFill>
                <a:latin typeface="Cambria"/>
                <a:cs typeface="Cambria"/>
              </a:rPr>
              <a:t>Science</a:t>
            </a:r>
            <a:r>
              <a:rPr sz="2000" spc="220" dirty="0">
                <a:solidFill>
                  <a:srgbClr val="222268"/>
                </a:solidFill>
                <a:latin typeface="Cambria"/>
                <a:cs typeface="Cambria"/>
              </a:rPr>
              <a:t> </a:t>
            </a:r>
            <a:r>
              <a:rPr sz="2000" spc="165" dirty="0">
                <a:solidFill>
                  <a:srgbClr val="222268"/>
                </a:solidFill>
                <a:latin typeface="Cambria"/>
                <a:cs typeface="Cambria"/>
              </a:rPr>
              <a:t>and</a:t>
            </a:r>
            <a:r>
              <a:rPr sz="2000" spc="215" dirty="0">
                <a:solidFill>
                  <a:srgbClr val="222268"/>
                </a:solidFill>
                <a:latin typeface="Cambria"/>
                <a:cs typeface="Cambria"/>
              </a:rPr>
              <a:t> </a:t>
            </a:r>
            <a:r>
              <a:rPr sz="2000" spc="90" dirty="0">
                <a:solidFill>
                  <a:srgbClr val="222268"/>
                </a:solidFill>
                <a:latin typeface="Cambria"/>
                <a:cs typeface="Cambria"/>
              </a:rPr>
              <a:t>Information </a:t>
            </a:r>
            <a:r>
              <a:rPr sz="2000" spc="105" dirty="0">
                <a:solidFill>
                  <a:srgbClr val="222268"/>
                </a:solidFill>
                <a:latin typeface="Cambria"/>
                <a:cs typeface="Cambria"/>
              </a:rPr>
              <a:t>Engineering</a:t>
            </a:r>
            <a:endParaRPr sz="2000" dirty="0">
              <a:latin typeface="Cambria"/>
              <a:cs typeface="Cambria"/>
            </a:endParaRPr>
          </a:p>
          <a:p>
            <a:pPr marL="721995" marR="711200" algn="ctr">
              <a:lnSpc>
                <a:spcPts val="2280"/>
              </a:lnSpc>
            </a:pPr>
            <a:r>
              <a:rPr sz="2000" spc="100" dirty="0">
                <a:solidFill>
                  <a:srgbClr val="222268"/>
                </a:solidFill>
                <a:latin typeface="Cambria"/>
                <a:cs typeface="Cambria"/>
              </a:rPr>
              <a:t>National</a:t>
            </a:r>
            <a:r>
              <a:rPr sz="2000" spc="204" dirty="0">
                <a:solidFill>
                  <a:srgbClr val="222268"/>
                </a:solidFill>
                <a:latin typeface="Cambria"/>
                <a:cs typeface="Cambria"/>
              </a:rPr>
              <a:t> </a:t>
            </a:r>
            <a:r>
              <a:rPr sz="2000" spc="175" dirty="0">
                <a:solidFill>
                  <a:srgbClr val="222268"/>
                </a:solidFill>
                <a:latin typeface="Cambria"/>
                <a:cs typeface="Cambria"/>
              </a:rPr>
              <a:t>Cheng</a:t>
            </a:r>
            <a:r>
              <a:rPr sz="2000" spc="210" dirty="0">
                <a:solidFill>
                  <a:srgbClr val="222268"/>
                </a:solidFill>
                <a:latin typeface="Cambria"/>
                <a:cs typeface="Cambria"/>
              </a:rPr>
              <a:t> </a:t>
            </a:r>
            <a:r>
              <a:rPr sz="2000" spc="175" dirty="0">
                <a:solidFill>
                  <a:srgbClr val="222268"/>
                </a:solidFill>
                <a:latin typeface="Cambria"/>
                <a:cs typeface="Cambria"/>
              </a:rPr>
              <a:t>Kung</a:t>
            </a:r>
            <a:r>
              <a:rPr sz="2000" spc="210" dirty="0">
                <a:solidFill>
                  <a:srgbClr val="222268"/>
                </a:solidFill>
                <a:latin typeface="Cambria"/>
                <a:cs typeface="Cambria"/>
              </a:rPr>
              <a:t> </a:t>
            </a:r>
            <a:r>
              <a:rPr sz="2000" spc="80" dirty="0">
                <a:solidFill>
                  <a:srgbClr val="222268"/>
                </a:solidFill>
                <a:latin typeface="Cambria"/>
                <a:cs typeface="Cambria"/>
              </a:rPr>
              <a:t>University </a:t>
            </a:r>
            <a:r>
              <a:rPr sz="2000" spc="120" dirty="0">
                <a:solidFill>
                  <a:srgbClr val="222268"/>
                </a:solidFill>
                <a:latin typeface="Cambria"/>
                <a:cs typeface="Cambria"/>
              </a:rPr>
              <a:t>Fall</a:t>
            </a:r>
            <a:r>
              <a:rPr sz="2000" spc="200" dirty="0">
                <a:solidFill>
                  <a:srgbClr val="222268"/>
                </a:solidFill>
                <a:latin typeface="Cambria"/>
                <a:cs typeface="Cambria"/>
              </a:rPr>
              <a:t> </a:t>
            </a:r>
            <a:r>
              <a:rPr sz="2000" spc="95" dirty="0">
                <a:solidFill>
                  <a:srgbClr val="222268"/>
                </a:solidFill>
                <a:latin typeface="Cambria"/>
                <a:cs typeface="Cambria"/>
              </a:rPr>
              <a:t>202</a:t>
            </a:r>
            <a:r>
              <a:rPr lang="en-US" sz="2000" spc="95" dirty="0">
                <a:solidFill>
                  <a:srgbClr val="222268"/>
                </a:solidFill>
                <a:latin typeface="Cambria"/>
                <a:cs typeface="Cambria"/>
              </a:rPr>
              <a:t>4</a:t>
            </a:r>
            <a:endParaRPr sz="2000" dirty="0">
              <a:latin typeface="Cambria"/>
              <a:cs typeface="Cambri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044624" y="6663892"/>
            <a:ext cx="70358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20" dirty="0">
                <a:latin typeface="Cambria"/>
                <a:cs typeface="Cambria"/>
              </a:rPr>
              <a:t>Courtesy</a:t>
            </a:r>
            <a:r>
              <a:rPr sz="800" spc="10" dirty="0">
                <a:latin typeface="Cambria"/>
                <a:cs typeface="Cambria"/>
              </a:rPr>
              <a:t> </a:t>
            </a:r>
            <a:r>
              <a:rPr sz="800" dirty="0">
                <a:latin typeface="Cambria"/>
                <a:cs typeface="Cambria"/>
              </a:rPr>
              <a:t>of</a:t>
            </a:r>
            <a:r>
              <a:rPr sz="800" spc="10" dirty="0">
                <a:latin typeface="Cambria"/>
                <a:cs typeface="Cambria"/>
              </a:rPr>
              <a:t> </a:t>
            </a:r>
            <a:r>
              <a:rPr sz="800" spc="-25" dirty="0">
                <a:latin typeface="Cambria"/>
                <a:cs typeface="Cambria"/>
              </a:rPr>
              <a:t>XXX</a:t>
            </a:r>
            <a:endParaRPr sz="8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6548" y="1510870"/>
            <a:ext cx="5206052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zh-TW" dirty="0"/>
              <a:t>1.</a:t>
            </a:r>
            <a:r>
              <a:rPr lang="zh-TW" altLang="en-US" dirty="0"/>
              <a:t> </a:t>
            </a:r>
            <a:r>
              <a:rPr dirty="0"/>
              <a:t>Personal</a:t>
            </a:r>
            <a:r>
              <a:rPr spc="-75" dirty="0"/>
              <a:t> </a:t>
            </a:r>
            <a:r>
              <a:rPr dirty="0"/>
              <a:t>access</a:t>
            </a:r>
            <a:r>
              <a:rPr spc="-70" dirty="0"/>
              <a:t> </a:t>
            </a:r>
            <a:r>
              <a:rPr spc="-10" dirty="0"/>
              <a:t>token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56547" y="2394960"/>
            <a:ext cx="5068017" cy="2871299"/>
          </a:xfrm>
          <a:prstGeom prst="rect">
            <a:avLst/>
          </a:prstGeom>
        </p:spPr>
        <p:txBody>
          <a:bodyPr vert="horz" wrap="square" lIns="0" tIns="151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90"/>
              </a:spcBef>
            </a:pPr>
            <a:r>
              <a:rPr sz="2800" dirty="0">
                <a:latin typeface="Arial MT"/>
                <a:cs typeface="Arial MT"/>
              </a:rPr>
              <a:t>Settings</a:t>
            </a:r>
            <a:r>
              <a:rPr sz="2800" spc="-5" dirty="0">
                <a:latin typeface="Arial MT"/>
                <a:cs typeface="Arial MT"/>
              </a:rPr>
              <a:t> </a:t>
            </a:r>
            <a:r>
              <a:rPr sz="2800" spc="-10" dirty="0">
                <a:latin typeface="Arial MT"/>
                <a:cs typeface="Arial MT"/>
              </a:rPr>
              <a:t>-</a:t>
            </a:r>
            <a:r>
              <a:rPr sz="2800" dirty="0">
                <a:latin typeface="Arial MT"/>
                <a:cs typeface="Arial MT"/>
              </a:rPr>
              <a:t>&gt;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Developer </a:t>
            </a:r>
            <a:r>
              <a:rPr sz="2800" spc="-10" dirty="0">
                <a:latin typeface="Arial MT"/>
                <a:cs typeface="Arial MT"/>
              </a:rPr>
              <a:t>Settings</a:t>
            </a:r>
            <a:endParaRPr sz="28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090"/>
              </a:spcBef>
            </a:pPr>
            <a:r>
              <a:rPr sz="2800" spc="-10" dirty="0">
                <a:latin typeface="Arial MT"/>
                <a:cs typeface="Arial MT"/>
              </a:rPr>
              <a:t>-</a:t>
            </a:r>
            <a:r>
              <a:rPr sz="2800" dirty="0">
                <a:latin typeface="Arial MT"/>
                <a:cs typeface="Arial MT"/>
              </a:rPr>
              <a:t>&gt;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10" dirty="0">
                <a:latin typeface="Arial MT"/>
                <a:cs typeface="Arial MT"/>
              </a:rPr>
              <a:t>Personal</a:t>
            </a:r>
            <a:r>
              <a:rPr sz="2800" spc="-14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Access</a:t>
            </a:r>
            <a:r>
              <a:rPr sz="2800" spc="-35" dirty="0">
                <a:latin typeface="Arial MT"/>
                <a:cs typeface="Arial MT"/>
              </a:rPr>
              <a:t> </a:t>
            </a:r>
            <a:r>
              <a:rPr sz="2800" spc="-10" dirty="0">
                <a:latin typeface="Arial MT"/>
                <a:cs typeface="Arial MT"/>
              </a:rPr>
              <a:t>Token</a:t>
            </a:r>
            <a:endParaRPr lang="en-US" sz="2800" spc="-1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090"/>
              </a:spcBef>
            </a:pPr>
            <a:r>
              <a:rPr lang="en-US" sz="2800" spc="-10" dirty="0">
                <a:latin typeface="Arial MT"/>
                <a:cs typeface="Arial MT"/>
              </a:rPr>
              <a:t>-&gt; Tokens (classic)</a:t>
            </a:r>
            <a:endParaRPr sz="28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095"/>
              </a:spcBef>
            </a:pPr>
            <a:r>
              <a:rPr sz="2800" spc="-10" dirty="0">
                <a:latin typeface="Arial MT"/>
                <a:cs typeface="Arial MT"/>
              </a:rPr>
              <a:t>-</a:t>
            </a:r>
            <a:r>
              <a:rPr sz="2800" dirty="0">
                <a:latin typeface="Arial MT"/>
                <a:cs typeface="Arial MT"/>
              </a:rPr>
              <a:t>&gt;</a:t>
            </a:r>
            <a:r>
              <a:rPr sz="2800" spc="-3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Generate</a:t>
            </a:r>
            <a:r>
              <a:rPr sz="2800" spc="-2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new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spc="-10" dirty="0">
                <a:latin typeface="Arial MT"/>
                <a:cs typeface="Arial MT"/>
              </a:rPr>
              <a:t>token</a:t>
            </a:r>
            <a:endParaRPr lang="en-US" sz="2800" spc="-1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095"/>
              </a:spcBef>
            </a:pPr>
            <a:r>
              <a:rPr lang="en-US" sz="2800" spc="-10" dirty="0">
                <a:latin typeface="Arial MT"/>
                <a:cs typeface="Arial MT"/>
              </a:rPr>
              <a:t>-&gt; Generate new token (classic)</a:t>
            </a:r>
            <a:endParaRPr sz="2800" dirty="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652825" y="1162625"/>
            <a:ext cx="2626360" cy="5356860"/>
            <a:chOff x="5652825" y="1162625"/>
            <a:chExt cx="2626360" cy="535686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37650" y="1162625"/>
              <a:ext cx="2056125" cy="5356375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5681400" y="5483724"/>
              <a:ext cx="2569210" cy="351790"/>
            </a:xfrm>
            <a:custGeom>
              <a:avLst/>
              <a:gdLst/>
              <a:ahLst/>
              <a:cxnLst/>
              <a:rect l="l" t="t" r="r" b="b"/>
              <a:pathLst>
                <a:path w="2569209" h="351789">
                  <a:moveTo>
                    <a:pt x="0" y="58551"/>
                  </a:moveTo>
                  <a:lnTo>
                    <a:pt x="4601" y="35760"/>
                  </a:lnTo>
                  <a:lnTo>
                    <a:pt x="17149" y="17149"/>
                  </a:lnTo>
                  <a:lnTo>
                    <a:pt x="35760" y="4601"/>
                  </a:lnTo>
                  <a:lnTo>
                    <a:pt x="58551" y="0"/>
                  </a:lnTo>
                  <a:lnTo>
                    <a:pt x="2510049" y="0"/>
                  </a:lnTo>
                  <a:lnTo>
                    <a:pt x="2551450" y="17149"/>
                  </a:lnTo>
                  <a:lnTo>
                    <a:pt x="2568599" y="58551"/>
                  </a:lnTo>
                  <a:lnTo>
                    <a:pt x="2568599" y="292748"/>
                  </a:lnTo>
                  <a:lnTo>
                    <a:pt x="2563998" y="315539"/>
                  </a:lnTo>
                  <a:lnTo>
                    <a:pt x="2551450" y="334150"/>
                  </a:lnTo>
                  <a:lnTo>
                    <a:pt x="2532839" y="346698"/>
                  </a:lnTo>
                  <a:lnTo>
                    <a:pt x="2510049" y="351299"/>
                  </a:lnTo>
                  <a:lnTo>
                    <a:pt x="58551" y="351299"/>
                  </a:lnTo>
                  <a:lnTo>
                    <a:pt x="35760" y="346698"/>
                  </a:lnTo>
                  <a:lnTo>
                    <a:pt x="17149" y="334150"/>
                  </a:lnTo>
                  <a:lnTo>
                    <a:pt x="4601" y="315539"/>
                  </a:lnTo>
                  <a:lnTo>
                    <a:pt x="0" y="292748"/>
                  </a:lnTo>
                  <a:lnTo>
                    <a:pt x="0" y="58551"/>
                  </a:lnTo>
                  <a:close/>
                </a:path>
              </a:pathLst>
            </a:custGeom>
            <a:ln w="571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61902" y="228600"/>
            <a:ext cx="736600" cy="736600"/>
          </a:xfrm>
          <a:custGeom>
            <a:avLst/>
            <a:gdLst/>
            <a:ahLst/>
            <a:cxnLst/>
            <a:rect l="l" t="t" r="r" b="b"/>
            <a:pathLst>
              <a:path w="736600" h="736600">
                <a:moveTo>
                  <a:pt x="0" y="0"/>
                </a:moveTo>
                <a:lnTo>
                  <a:pt x="736499" y="0"/>
                </a:lnTo>
                <a:lnTo>
                  <a:pt x="736499" y="736499"/>
                </a:lnTo>
                <a:lnTo>
                  <a:pt x="0" y="7364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D4E7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098302" y="228600"/>
            <a:ext cx="736600" cy="736600"/>
          </a:xfrm>
          <a:custGeom>
            <a:avLst/>
            <a:gdLst/>
            <a:ahLst/>
            <a:cxnLst/>
            <a:rect l="l" t="t" r="r" b="b"/>
            <a:pathLst>
              <a:path w="736600" h="736600">
                <a:moveTo>
                  <a:pt x="0" y="0"/>
                </a:moveTo>
                <a:lnTo>
                  <a:pt x="736499" y="0"/>
                </a:lnTo>
                <a:lnTo>
                  <a:pt x="736499" y="736499"/>
                </a:lnTo>
                <a:lnTo>
                  <a:pt x="0" y="7364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D4E7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1218828" y="219075"/>
            <a:ext cx="762635" cy="755650"/>
            <a:chOff x="1218828" y="219075"/>
            <a:chExt cx="762635" cy="755650"/>
          </a:xfrm>
        </p:grpSpPr>
        <p:sp>
          <p:nvSpPr>
            <p:cNvPr id="5" name="object 5"/>
            <p:cNvSpPr/>
            <p:nvPr/>
          </p:nvSpPr>
          <p:spPr>
            <a:xfrm>
              <a:off x="1228353" y="228600"/>
              <a:ext cx="743585" cy="736600"/>
            </a:xfrm>
            <a:custGeom>
              <a:avLst/>
              <a:gdLst/>
              <a:ahLst/>
              <a:cxnLst/>
              <a:rect l="l" t="t" r="r" b="b"/>
              <a:pathLst>
                <a:path w="743585" h="736600">
                  <a:moveTo>
                    <a:pt x="743099" y="736499"/>
                  </a:moveTo>
                  <a:lnTo>
                    <a:pt x="0" y="736499"/>
                  </a:lnTo>
                  <a:lnTo>
                    <a:pt x="0" y="0"/>
                  </a:lnTo>
                  <a:lnTo>
                    <a:pt x="743099" y="0"/>
                  </a:lnTo>
                  <a:lnTo>
                    <a:pt x="743099" y="736499"/>
                  </a:lnTo>
                  <a:close/>
                </a:path>
              </a:pathLst>
            </a:custGeom>
            <a:solidFill>
              <a:srgbClr val="D4E7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228353" y="228600"/>
              <a:ext cx="743585" cy="736600"/>
            </a:xfrm>
            <a:custGeom>
              <a:avLst/>
              <a:gdLst/>
              <a:ahLst/>
              <a:cxnLst/>
              <a:rect l="l" t="t" r="r" b="b"/>
              <a:pathLst>
                <a:path w="743585" h="736600">
                  <a:moveTo>
                    <a:pt x="0" y="0"/>
                  </a:moveTo>
                  <a:lnTo>
                    <a:pt x="743099" y="0"/>
                  </a:lnTo>
                  <a:lnTo>
                    <a:pt x="743099" y="736499"/>
                  </a:lnTo>
                  <a:lnTo>
                    <a:pt x="0" y="736499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D4E7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29561" y="317199"/>
            <a:ext cx="696270" cy="48600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846700" y="317200"/>
            <a:ext cx="730328" cy="48599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764913" y="317200"/>
            <a:ext cx="731901" cy="486918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65056" y="278913"/>
            <a:ext cx="609311" cy="473493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zh-TW" dirty="0"/>
              <a:t>1.</a:t>
            </a:r>
            <a:r>
              <a:rPr lang="zh-TW" altLang="en-US" dirty="0"/>
              <a:t> </a:t>
            </a:r>
            <a:r>
              <a:rPr dirty="0"/>
              <a:t>Personal</a:t>
            </a:r>
            <a:r>
              <a:rPr spc="-55" dirty="0"/>
              <a:t> </a:t>
            </a:r>
            <a:r>
              <a:rPr dirty="0"/>
              <a:t>access</a:t>
            </a:r>
            <a:r>
              <a:rPr spc="-60" dirty="0"/>
              <a:t> </a:t>
            </a:r>
            <a:r>
              <a:rPr dirty="0"/>
              <a:t>token</a:t>
            </a:r>
            <a:r>
              <a:rPr spc="-55" dirty="0"/>
              <a:t> </a:t>
            </a:r>
            <a:r>
              <a:rPr spc="-10" dirty="0"/>
              <a:t>(cont.)</a:t>
            </a:r>
          </a:p>
        </p:txBody>
      </p:sp>
      <p:grpSp>
        <p:nvGrpSpPr>
          <p:cNvPr id="12" name="object 12"/>
          <p:cNvGrpSpPr/>
          <p:nvPr/>
        </p:nvGrpSpPr>
        <p:grpSpPr>
          <a:xfrm>
            <a:off x="823050" y="2284471"/>
            <a:ext cx="5615940" cy="4573905"/>
            <a:chOff x="823050" y="2284471"/>
            <a:chExt cx="5615940" cy="4573905"/>
          </a:xfrm>
        </p:grpSpPr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23050" y="2284471"/>
              <a:ext cx="5615658" cy="4573527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911550" y="4009925"/>
              <a:ext cx="2717165" cy="2155825"/>
            </a:xfrm>
            <a:custGeom>
              <a:avLst/>
              <a:gdLst/>
              <a:ahLst/>
              <a:cxnLst/>
              <a:rect l="l" t="t" r="r" b="b"/>
              <a:pathLst>
                <a:path w="2717165" h="2155825">
                  <a:moveTo>
                    <a:pt x="0" y="58551"/>
                  </a:moveTo>
                  <a:lnTo>
                    <a:pt x="4601" y="35760"/>
                  </a:lnTo>
                  <a:lnTo>
                    <a:pt x="17149" y="17149"/>
                  </a:lnTo>
                  <a:lnTo>
                    <a:pt x="35760" y="4601"/>
                  </a:lnTo>
                  <a:lnTo>
                    <a:pt x="58551" y="0"/>
                  </a:lnTo>
                  <a:lnTo>
                    <a:pt x="2658248" y="0"/>
                  </a:lnTo>
                  <a:lnTo>
                    <a:pt x="2699650" y="17149"/>
                  </a:lnTo>
                  <a:lnTo>
                    <a:pt x="2716799" y="58551"/>
                  </a:lnTo>
                  <a:lnTo>
                    <a:pt x="2716799" y="292748"/>
                  </a:lnTo>
                  <a:lnTo>
                    <a:pt x="2712198" y="315539"/>
                  </a:lnTo>
                  <a:lnTo>
                    <a:pt x="2699650" y="334150"/>
                  </a:lnTo>
                  <a:lnTo>
                    <a:pt x="2681039" y="346698"/>
                  </a:lnTo>
                  <a:lnTo>
                    <a:pt x="2658248" y="351299"/>
                  </a:lnTo>
                  <a:lnTo>
                    <a:pt x="58551" y="351299"/>
                  </a:lnTo>
                  <a:lnTo>
                    <a:pt x="35760" y="346698"/>
                  </a:lnTo>
                  <a:lnTo>
                    <a:pt x="17149" y="334150"/>
                  </a:lnTo>
                  <a:lnTo>
                    <a:pt x="4601" y="315539"/>
                  </a:lnTo>
                  <a:lnTo>
                    <a:pt x="0" y="292748"/>
                  </a:lnTo>
                  <a:lnTo>
                    <a:pt x="0" y="58551"/>
                  </a:lnTo>
                  <a:close/>
                </a:path>
                <a:path w="2717165" h="2155825">
                  <a:moveTo>
                    <a:pt x="158799" y="890651"/>
                  </a:moveTo>
                  <a:lnTo>
                    <a:pt x="164014" y="864824"/>
                  </a:lnTo>
                  <a:lnTo>
                    <a:pt x="178233" y="843733"/>
                  </a:lnTo>
                  <a:lnTo>
                    <a:pt x="199324" y="829514"/>
                  </a:lnTo>
                  <a:lnTo>
                    <a:pt x="225151" y="824299"/>
                  </a:lnTo>
                  <a:lnTo>
                    <a:pt x="490548" y="824299"/>
                  </a:lnTo>
                  <a:lnTo>
                    <a:pt x="527360" y="835447"/>
                  </a:lnTo>
                  <a:lnTo>
                    <a:pt x="551849" y="865259"/>
                  </a:lnTo>
                  <a:lnTo>
                    <a:pt x="556899" y="890651"/>
                  </a:lnTo>
                  <a:lnTo>
                    <a:pt x="556899" y="2089048"/>
                  </a:lnTo>
                  <a:lnTo>
                    <a:pt x="551685" y="2114875"/>
                  </a:lnTo>
                  <a:lnTo>
                    <a:pt x="537466" y="2135966"/>
                  </a:lnTo>
                  <a:lnTo>
                    <a:pt x="516375" y="2150185"/>
                  </a:lnTo>
                  <a:lnTo>
                    <a:pt x="490548" y="2155399"/>
                  </a:lnTo>
                  <a:lnTo>
                    <a:pt x="225151" y="2155399"/>
                  </a:lnTo>
                  <a:lnTo>
                    <a:pt x="199324" y="2150185"/>
                  </a:lnTo>
                  <a:lnTo>
                    <a:pt x="178233" y="2135966"/>
                  </a:lnTo>
                  <a:lnTo>
                    <a:pt x="164014" y="2114875"/>
                  </a:lnTo>
                  <a:lnTo>
                    <a:pt x="158799" y="2089048"/>
                  </a:lnTo>
                  <a:lnTo>
                    <a:pt x="158799" y="890651"/>
                  </a:lnTo>
                  <a:close/>
                </a:path>
              </a:pathLst>
            </a:custGeom>
            <a:ln w="571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spc="-25" dirty="0"/>
              <a:t>11</a:t>
            </a:fld>
            <a:endParaRPr spc="-25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61902" y="228600"/>
            <a:ext cx="736600" cy="736600"/>
          </a:xfrm>
          <a:custGeom>
            <a:avLst/>
            <a:gdLst/>
            <a:ahLst/>
            <a:cxnLst/>
            <a:rect l="l" t="t" r="r" b="b"/>
            <a:pathLst>
              <a:path w="736600" h="736600">
                <a:moveTo>
                  <a:pt x="0" y="0"/>
                </a:moveTo>
                <a:lnTo>
                  <a:pt x="736499" y="0"/>
                </a:lnTo>
                <a:lnTo>
                  <a:pt x="736499" y="736499"/>
                </a:lnTo>
                <a:lnTo>
                  <a:pt x="0" y="7364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D4E7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098302" y="228600"/>
            <a:ext cx="736600" cy="736600"/>
          </a:xfrm>
          <a:custGeom>
            <a:avLst/>
            <a:gdLst/>
            <a:ahLst/>
            <a:cxnLst/>
            <a:rect l="l" t="t" r="r" b="b"/>
            <a:pathLst>
              <a:path w="736600" h="736600">
                <a:moveTo>
                  <a:pt x="0" y="0"/>
                </a:moveTo>
                <a:lnTo>
                  <a:pt x="736499" y="0"/>
                </a:lnTo>
                <a:lnTo>
                  <a:pt x="736499" y="736499"/>
                </a:lnTo>
                <a:lnTo>
                  <a:pt x="0" y="7364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D4E7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1218828" y="219075"/>
            <a:ext cx="762635" cy="755650"/>
            <a:chOff x="1218828" y="219075"/>
            <a:chExt cx="762635" cy="755650"/>
          </a:xfrm>
        </p:grpSpPr>
        <p:sp>
          <p:nvSpPr>
            <p:cNvPr id="5" name="object 5"/>
            <p:cNvSpPr/>
            <p:nvPr/>
          </p:nvSpPr>
          <p:spPr>
            <a:xfrm>
              <a:off x="1228353" y="228600"/>
              <a:ext cx="743585" cy="736600"/>
            </a:xfrm>
            <a:custGeom>
              <a:avLst/>
              <a:gdLst/>
              <a:ahLst/>
              <a:cxnLst/>
              <a:rect l="l" t="t" r="r" b="b"/>
              <a:pathLst>
                <a:path w="743585" h="736600">
                  <a:moveTo>
                    <a:pt x="743099" y="736499"/>
                  </a:moveTo>
                  <a:lnTo>
                    <a:pt x="0" y="736499"/>
                  </a:lnTo>
                  <a:lnTo>
                    <a:pt x="0" y="0"/>
                  </a:lnTo>
                  <a:lnTo>
                    <a:pt x="743099" y="0"/>
                  </a:lnTo>
                  <a:lnTo>
                    <a:pt x="743099" y="736499"/>
                  </a:lnTo>
                  <a:close/>
                </a:path>
              </a:pathLst>
            </a:custGeom>
            <a:solidFill>
              <a:srgbClr val="D4E7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228353" y="228600"/>
              <a:ext cx="743585" cy="736600"/>
            </a:xfrm>
            <a:custGeom>
              <a:avLst/>
              <a:gdLst/>
              <a:ahLst/>
              <a:cxnLst/>
              <a:rect l="l" t="t" r="r" b="b"/>
              <a:pathLst>
                <a:path w="743585" h="736600">
                  <a:moveTo>
                    <a:pt x="0" y="0"/>
                  </a:moveTo>
                  <a:lnTo>
                    <a:pt x="743099" y="0"/>
                  </a:lnTo>
                  <a:lnTo>
                    <a:pt x="743099" y="736499"/>
                  </a:lnTo>
                  <a:lnTo>
                    <a:pt x="0" y="736499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D4E7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29561" y="317199"/>
            <a:ext cx="696270" cy="48600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846700" y="317200"/>
            <a:ext cx="730328" cy="48599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764913" y="317200"/>
            <a:ext cx="731901" cy="486918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65056" y="278913"/>
            <a:ext cx="609311" cy="473493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zh-TW" dirty="0"/>
              <a:t>1.</a:t>
            </a:r>
            <a:r>
              <a:rPr lang="zh-TW" altLang="en-US" dirty="0"/>
              <a:t> </a:t>
            </a:r>
            <a:r>
              <a:rPr dirty="0"/>
              <a:t>Personal</a:t>
            </a:r>
            <a:r>
              <a:rPr spc="-55" dirty="0"/>
              <a:t> </a:t>
            </a:r>
            <a:r>
              <a:rPr dirty="0"/>
              <a:t>access</a:t>
            </a:r>
            <a:r>
              <a:rPr spc="-60" dirty="0"/>
              <a:t> </a:t>
            </a:r>
            <a:r>
              <a:rPr dirty="0"/>
              <a:t>token</a:t>
            </a:r>
            <a:r>
              <a:rPr spc="-55" dirty="0"/>
              <a:t> </a:t>
            </a:r>
            <a:r>
              <a:rPr spc="-10" dirty="0"/>
              <a:t>(cont.)</a:t>
            </a:r>
          </a:p>
        </p:txBody>
      </p:sp>
      <p:grpSp>
        <p:nvGrpSpPr>
          <p:cNvPr id="12" name="object 12"/>
          <p:cNvGrpSpPr/>
          <p:nvPr/>
        </p:nvGrpSpPr>
        <p:grpSpPr>
          <a:xfrm>
            <a:off x="104150" y="2091025"/>
            <a:ext cx="6973570" cy="4307205"/>
            <a:chOff x="104150" y="2091025"/>
            <a:chExt cx="6973570" cy="4307205"/>
          </a:xfrm>
        </p:grpSpPr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50700" y="2091025"/>
              <a:ext cx="6826677" cy="4307099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132725" y="5550749"/>
              <a:ext cx="2643505" cy="533400"/>
            </a:xfrm>
            <a:custGeom>
              <a:avLst/>
              <a:gdLst/>
              <a:ahLst/>
              <a:cxnLst/>
              <a:rect l="l" t="t" r="r" b="b"/>
              <a:pathLst>
                <a:path w="2643505" h="533400">
                  <a:moveTo>
                    <a:pt x="0" y="88851"/>
                  </a:moveTo>
                  <a:lnTo>
                    <a:pt x="6982" y="54266"/>
                  </a:lnTo>
                  <a:lnTo>
                    <a:pt x="26024" y="26024"/>
                  </a:lnTo>
                  <a:lnTo>
                    <a:pt x="54266" y="6982"/>
                  </a:lnTo>
                  <a:lnTo>
                    <a:pt x="88851" y="0"/>
                  </a:lnTo>
                  <a:lnTo>
                    <a:pt x="2554448" y="0"/>
                  </a:lnTo>
                  <a:lnTo>
                    <a:pt x="2603743" y="14928"/>
                  </a:lnTo>
                  <a:lnTo>
                    <a:pt x="2636536" y="54849"/>
                  </a:lnTo>
                  <a:lnTo>
                    <a:pt x="2643299" y="88851"/>
                  </a:lnTo>
                  <a:lnTo>
                    <a:pt x="2643299" y="444247"/>
                  </a:lnTo>
                  <a:lnTo>
                    <a:pt x="2636317" y="478833"/>
                  </a:lnTo>
                  <a:lnTo>
                    <a:pt x="2617275" y="507075"/>
                  </a:lnTo>
                  <a:lnTo>
                    <a:pt x="2589033" y="526117"/>
                  </a:lnTo>
                  <a:lnTo>
                    <a:pt x="2554448" y="533099"/>
                  </a:lnTo>
                  <a:lnTo>
                    <a:pt x="88851" y="533099"/>
                  </a:lnTo>
                  <a:lnTo>
                    <a:pt x="54266" y="526117"/>
                  </a:lnTo>
                  <a:lnTo>
                    <a:pt x="26024" y="507075"/>
                  </a:lnTo>
                  <a:lnTo>
                    <a:pt x="6982" y="478833"/>
                  </a:lnTo>
                  <a:lnTo>
                    <a:pt x="0" y="444247"/>
                  </a:lnTo>
                  <a:lnTo>
                    <a:pt x="0" y="88851"/>
                  </a:lnTo>
                  <a:close/>
                </a:path>
              </a:pathLst>
            </a:custGeom>
            <a:ln w="571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3215475" y="5487950"/>
            <a:ext cx="3191510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5" dirty="0">
                <a:solidFill>
                  <a:srgbClr val="FF0000"/>
                </a:solidFill>
                <a:latin typeface="MS PGothic"/>
                <a:cs typeface="MS PGothic"/>
              </a:rPr>
              <a:t>接著畫面會跳轉，會出現類似一串</a:t>
            </a:r>
            <a:endParaRPr sz="1700">
              <a:latin typeface="MS PGothic"/>
              <a:cs typeface="MS PGothic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spc="-25" dirty="0"/>
              <a:t>12</a:t>
            </a:fld>
            <a:endParaRPr spc="-25" dirty="0"/>
          </a:p>
        </p:txBody>
      </p:sp>
      <p:sp>
        <p:nvSpPr>
          <p:cNvPr id="16" name="object 16"/>
          <p:cNvSpPr txBox="1"/>
          <p:nvPr/>
        </p:nvSpPr>
        <p:spPr>
          <a:xfrm>
            <a:off x="3215475" y="5904155"/>
            <a:ext cx="246380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10" dirty="0">
                <a:solidFill>
                  <a:srgbClr val="FF0000"/>
                </a:solidFill>
                <a:latin typeface="Courier New"/>
                <a:cs typeface="Courier New"/>
              </a:rPr>
              <a:t>ghp_sFhFsSHhTzMDreGRLjmks4Tzuzgthdvfsrta</a:t>
            </a:r>
            <a:endParaRPr sz="80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215475" y="6169940"/>
            <a:ext cx="4115435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35" dirty="0">
                <a:solidFill>
                  <a:srgbClr val="FF0000"/>
                </a:solidFill>
                <a:latin typeface="MS PGothic"/>
                <a:cs typeface="MS PGothic"/>
              </a:rPr>
              <a:t>的 </a:t>
            </a:r>
            <a:r>
              <a:rPr sz="1700" dirty="0">
                <a:solidFill>
                  <a:srgbClr val="FF0000"/>
                </a:solidFill>
                <a:latin typeface="Arial MT"/>
                <a:cs typeface="Arial MT"/>
              </a:rPr>
              <a:t>token</a:t>
            </a:r>
            <a:r>
              <a:rPr sz="1700" spc="-5" dirty="0">
                <a:solidFill>
                  <a:srgbClr val="FF0000"/>
                </a:solidFill>
                <a:latin typeface="Arial MT"/>
                <a:cs typeface="Arial MT"/>
              </a:rPr>
              <a:t>, </a:t>
            </a:r>
            <a:r>
              <a:rPr sz="1700" spc="-5" dirty="0">
                <a:solidFill>
                  <a:srgbClr val="FF0000"/>
                </a:solidFill>
                <a:latin typeface="MS PGothic"/>
                <a:cs typeface="MS PGothic"/>
              </a:rPr>
              <a:t>記得保存好，因為它只會出現一次</a:t>
            </a:r>
            <a:endParaRPr sz="1700">
              <a:latin typeface="MS PGothic"/>
              <a:cs typeface="MS PGothic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6548" y="1774834"/>
            <a:ext cx="8754064" cy="863698"/>
          </a:xfrm>
          <a:prstGeom prst="rect">
            <a:avLst/>
          </a:prstGeom>
        </p:spPr>
        <p:txBody>
          <a:bodyPr vert="horz" wrap="square" lIns="0" tIns="131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35"/>
              </a:spcBef>
            </a:pPr>
            <a:r>
              <a:rPr sz="2000" spc="60" dirty="0">
                <a:latin typeface="Cambria"/>
                <a:cs typeface="Cambria"/>
              </a:rPr>
              <a:t>$</a:t>
            </a:r>
            <a:r>
              <a:rPr sz="2000" spc="-2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git</a:t>
            </a:r>
            <a:r>
              <a:rPr sz="2000" spc="-5" dirty="0">
                <a:latin typeface="Cambria"/>
                <a:cs typeface="Cambria"/>
              </a:rPr>
              <a:t> </a:t>
            </a:r>
            <a:r>
              <a:rPr sz="2000" spc="-45" dirty="0">
                <a:latin typeface="Cambria"/>
                <a:cs typeface="Cambria"/>
              </a:rPr>
              <a:t>clone</a:t>
            </a:r>
            <a:r>
              <a:rPr sz="2000" spc="-5" dirty="0">
                <a:latin typeface="Cambria"/>
                <a:cs typeface="Cambria"/>
              </a:rPr>
              <a:t> </a:t>
            </a:r>
            <a:r>
              <a:rPr sz="2000" spc="-140" dirty="0">
                <a:latin typeface="Cambria"/>
                <a:cs typeface="Cambria"/>
              </a:rPr>
              <a:t>https://github.com/</a:t>
            </a:r>
            <a:r>
              <a:rPr sz="2000" spc="-140" dirty="0">
                <a:solidFill>
                  <a:srgbClr val="FF0000"/>
                </a:solidFill>
                <a:latin typeface="Cambria"/>
                <a:cs typeface="Cambria"/>
              </a:rPr>
              <a:t>&lt;Your</a:t>
            </a:r>
            <a:r>
              <a:rPr sz="2000" spc="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000" spc="-100" dirty="0">
                <a:solidFill>
                  <a:srgbClr val="FF0000"/>
                </a:solidFill>
                <a:latin typeface="Cambria"/>
                <a:cs typeface="Cambria"/>
              </a:rPr>
              <a:t>username&gt;</a:t>
            </a:r>
            <a:r>
              <a:rPr sz="2000" spc="-100" dirty="0">
                <a:latin typeface="Cambria"/>
                <a:cs typeface="Cambria"/>
              </a:rPr>
              <a:t>/Linux202</a:t>
            </a:r>
            <a:r>
              <a:rPr lang="en-US" sz="2000" spc="-100" dirty="0">
                <a:latin typeface="Cambria"/>
                <a:cs typeface="Cambria"/>
              </a:rPr>
              <a:t>4</a:t>
            </a:r>
            <a:r>
              <a:rPr sz="2000" spc="-100" dirty="0">
                <a:latin typeface="Cambria"/>
                <a:cs typeface="Cambria"/>
              </a:rPr>
              <a:t>Fall.git</a:t>
            </a:r>
            <a:endParaRPr sz="2000" dirty="0">
              <a:latin typeface="Cambria"/>
              <a:cs typeface="Cambria"/>
            </a:endParaRPr>
          </a:p>
          <a:p>
            <a:pPr marL="12700" lvl="1">
              <a:spcBef>
                <a:spcPts val="935"/>
              </a:spcBef>
            </a:pPr>
            <a:r>
              <a:rPr sz="2000" spc="60" dirty="0">
                <a:latin typeface="Cambria"/>
                <a:cs typeface="Cambria"/>
              </a:rPr>
              <a:t>$</a:t>
            </a:r>
            <a:r>
              <a:rPr sz="2000" spc="-3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cd</a:t>
            </a:r>
            <a:r>
              <a:rPr sz="2000" spc="-25" dirty="0">
                <a:latin typeface="Cambria"/>
                <a:cs typeface="Cambria"/>
              </a:rPr>
              <a:t> </a:t>
            </a:r>
            <a:r>
              <a:rPr sz="2000" spc="-85" dirty="0">
                <a:latin typeface="Cambria"/>
                <a:cs typeface="Cambria"/>
              </a:rPr>
              <a:t>Linux202</a:t>
            </a:r>
            <a:r>
              <a:rPr lang="en-US" sz="2000" spc="-85" dirty="0">
                <a:latin typeface="Cambria"/>
                <a:cs typeface="Cambria"/>
              </a:rPr>
              <a:t>4</a:t>
            </a:r>
            <a:r>
              <a:rPr sz="2000" spc="-85" dirty="0">
                <a:latin typeface="Cambria"/>
                <a:cs typeface="Cambria"/>
              </a:rPr>
              <a:t>Fall/</a:t>
            </a:r>
            <a:endParaRPr lang="en-US" sz="2000" spc="-85" dirty="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88581" y="6659518"/>
            <a:ext cx="1101090" cy="179070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000" dirty="0">
                <a:solidFill>
                  <a:srgbClr val="808080"/>
                </a:solidFill>
                <a:latin typeface="Palatino Linotype"/>
                <a:cs typeface="Palatino Linotype"/>
              </a:rPr>
              <a:t>September 23, </a:t>
            </a:r>
            <a:r>
              <a:rPr sz="1000" spc="-20" dirty="0">
                <a:solidFill>
                  <a:srgbClr val="808080"/>
                </a:solidFill>
                <a:latin typeface="Palatino Linotype"/>
                <a:cs typeface="Palatino Linotype"/>
              </a:rPr>
              <a:t>2020</a:t>
            </a:r>
            <a:endParaRPr sz="1000">
              <a:latin typeface="Palatino Linotype"/>
              <a:cs typeface="Palatino Linotype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dirty="0"/>
              <a:t>1. </a:t>
            </a:r>
            <a:r>
              <a:rPr dirty="0"/>
              <a:t>Clone</a:t>
            </a:r>
            <a:r>
              <a:rPr spc="-20" dirty="0"/>
              <a:t> </a:t>
            </a:r>
            <a:r>
              <a:rPr dirty="0"/>
              <a:t>forked</a:t>
            </a:r>
            <a:r>
              <a:rPr spc="-15" dirty="0"/>
              <a:t> </a:t>
            </a:r>
            <a:r>
              <a:rPr dirty="0"/>
              <a:t>repo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the</a:t>
            </a:r>
            <a:r>
              <a:rPr spc="-5" dirty="0"/>
              <a:t> </a:t>
            </a:r>
            <a:r>
              <a:rPr spc="-10" dirty="0"/>
              <a:t>local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0AC72298-2E96-4156-7F55-A3AE8A04BB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631"/>
          <a:stretch/>
        </p:blipFill>
        <p:spPr>
          <a:xfrm>
            <a:off x="0" y="2770638"/>
            <a:ext cx="9144000" cy="4087362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B48B39E6-2B2C-648D-29C7-7EDF6B024078}"/>
              </a:ext>
            </a:extLst>
          </p:cNvPr>
          <p:cNvSpPr/>
          <p:nvPr/>
        </p:nvSpPr>
        <p:spPr>
          <a:xfrm>
            <a:off x="5562600" y="5257800"/>
            <a:ext cx="205740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6548" y="1052660"/>
            <a:ext cx="8239125" cy="8745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br>
              <a:rPr lang="en-US" altLang="zh-TW" sz="2000" dirty="0">
                <a:solidFill>
                  <a:srgbClr val="FF0000"/>
                </a:solidFill>
              </a:rPr>
            </a:br>
            <a:r>
              <a:rPr lang="en-US" altLang="zh-TW" dirty="0"/>
              <a:t>2.</a:t>
            </a:r>
            <a:r>
              <a:rPr lang="zh-TW" altLang="en-US" dirty="0"/>
              <a:t> </a:t>
            </a:r>
            <a:r>
              <a:rPr dirty="0"/>
              <a:t>SSH</a:t>
            </a:r>
            <a:r>
              <a:rPr spc="-5" dirty="0"/>
              <a:t> </a:t>
            </a:r>
            <a:r>
              <a:rPr dirty="0"/>
              <a:t>Key</a:t>
            </a:r>
            <a:r>
              <a:rPr spc="-10" dirty="0"/>
              <a:t> </a:t>
            </a:r>
            <a:r>
              <a:rPr dirty="0"/>
              <a:t>-</a:t>
            </a:r>
            <a:r>
              <a:rPr spc="-5" dirty="0"/>
              <a:t> </a:t>
            </a:r>
            <a:r>
              <a:rPr dirty="0"/>
              <a:t>Generate</a:t>
            </a:r>
            <a:r>
              <a:rPr spc="-5" dirty="0"/>
              <a:t> </a:t>
            </a:r>
            <a:r>
              <a:rPr dirty="0"/>
              <a:t>ssh</a:t>
            </a:r>
            <a:r>
              <a:rPr spc="-5" dirty="0"/>
              <a:t> </a:t>
            </a:r>
            <a:r>
              <a:rPr spc="-25" dirty="0"/>
              <a:t>key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spc="-25" dirty="0"/>
              <a:t>14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356548" y="2819400"/>
            <a:ext cx="7676515" cy="201337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3275"/>
              </a:lnSpc>
              <a:spcBef>
                <a:spcPts val="100"/>
              </a:spcBef>
            </a:pPr>
            <a:r>
              <a:rPr sz="2800" spc="70" dirty="0">
                <a:latin typeface="Cambria"/>
                <a:cs typeface="Cambria"/>
              </a:rPr>
              <a:t>$</a:t>
            </a:r>
            <a:r>
              <a:rPr sz="2800" spc="55" dirty="0">
                <a:latin typeface="Cambria"/>
                <a:cs typeface="Cambria"/>
              </a:rPr>
              <a:t> </a:t>
            </a:r>
            <a:r>
              <a:rPr sz="2800" spc="-105" dirty="0" err="1">
                <a:latin typeface="Cambria"/>
                <a:cs typeface="Cambria"/>
              </a:rPr>
              <a:t>ssh</a:t>
            </a:r>
            <a:r>
              <a:rPr sz="2800" spc="-105" dirty="0">
                <a:latin typeface="Cambria"/>
                <a:cs typeface="Cambria"/>
              </a:rPr>
              <a:t>-</a:t>
            </a:r>
            <a:r>
              <a:rPr sz="2800" spc="-10" dirty="0">
                <a:latin typeface="Cambria"/>
                <a:cs typeface="Cambria"/>
              </a:rPr>
              <a:t>keygen</a:t>
            </a:r>
            <a:endParaRPr lang="en-US" sz="2800" spc="-10" dirty="0">
              <a:latin typeface="Cambria"/>
              <a:cs typeface="Cambria"/>
            </a:endParaRPr>
          </a:p>
          <a:p>
            <a:pPr marL="12700">
              <a:lnSpc>
                <a:spcPts val="3275"/>
              </a:lnSpc>
              <a:spcBef>
                <a:spcPts val="100"/>
              </a:spcBef>
            </a:pPr>
            <a:r>
              <a:rPr lang="zh-TW" altLang="en-US" sz="2400" dirty="0">
                <a:latin typeface="MS PGothic"/>
                <a:cs typeface="MS PGothic"/>
              </a:rPr>
              <a:t>一直按 </a:t>
            </a:r>
            <a:r>
              <a:rPr lang="en-US" altLang="zh-TW" sz="2400" dirty="0">
                <a:latin typeface="MS PGothic"/>
                <a:cs typeface="MS PGothic"/>
              </a:rPr>
              <a:t>enter</a:t>
            </a:r>
            <a:r>
              <a:rPr lang="zh-TW" altLang="en-US" sz="2400" dirty="0">
                <a:latin typeface="MS PGothic"/>
                <a:cs typeface="MS PGothic"/>
              </a:rPr>
              <a:t> 用預設即可</a:t>
            </a:r>
            <a:endParaRPr lang="en-US" altLang="zh-TW" sz="2400" dirty="0">
              <a:latin typeface="MS PGothic"/>
              <a:cs typeface="MS PGothic"/>
            </a:endParaRPr>
          </a:p>
          <a:p>
            <a:pPr marL="12700">
              <a:lnSpc>
                <a:spcPts val="3275"/>
              </a:lnSpc>
              <a:spcBef>
                <a:spcPts val="100"/>
              </a:spcBef>
            </a:pPr>
            <a:r>
              <a:rPr sz="2800" spc="70" dirty="0">
                <a:latin typeface="Cambria"/>
                <a:cs typeface="Cambria"/>
              </a:rPr>
              <a:t>$</a:t>
            </a:r>
            <a:r>
              <a:rPr sz="2800" spc="5" dirty="0">
                <a:latin typeface="Cambria"/>
                <a:cs typeface="Cambria"/>
              </a:rPr>
              <a:t> </a:t>
            </a:r>
            <a:r>
              <a:rPr sz="2800" dirty="0">
                <a:latin typeface="Cambria"/>
                <a:cs typeface="Cambria"/>
              </a:rPr>
              <a:t>cat</a:t>
            </a:r>
            <a:r>
              <a:rPr sz="2800" spc="10" dirty="0">
                <a:latin typeface="Cambria"/>
                <a:cs typeface="Cambria"/>
              </a:rPr>
              <a:t> </a:t>
            </a:r>
            <a:r>
              <a:rPr sz="2800" spc="-95" dirty="0">
                <a:latin typeface="Cambria"/>
                <a:cs typeface="Cambria"/>
              </a:rPr>
              <a:t>~/.ssh/id_rsa.pub</a:t>
            </a:r>
            <a:endParaRPr sz="2800" dirty="0">
              <a:latin typeface="Cambria"/>
              <a:cs typeface="Cambria"/>
            </a:endParaRPr>
          </a:p>
          <a:p>
            <a:pPr marL="12700" marR="5080">
              <a:lnSpc>
                <a:spcPts val="2740"/>
              </a:lnSpc>
              <a:spcBef>
                <a:spcPts val="140"/>
              </a:spcBef>
              <a:tabLst>
                <a:tab pos="863600" algn="l"/>
              </a:tabLst>
            </a:pPr>
            <a:r>
              <a:rPr sz="2400" dirty="0">
                <a:latin typeface="MS PGothic"/>
                <a:cs typeface="MS PGothic"/>
              </a:rPr>
              <a:t>預期會得到</a:t>
            </a:r>
            <a:r>
              <a:rPr sz="2400" spc="-170" dirty="0">
                <a:latin typeface="MS PGothic"/>
                <a:cs typeface="MS PGothic"/>
              </a:rPr>
              <a:t> </a:t>
            </a:r>
            <a:r>
              <a:rPr sz="2400" spc="-155" dirty="0">
                <a:latin typeface="Cambria"/>
                <a:cs typeface="Cambria"/>
              </a:rPr>
              <a:t>ssh-</a:t>
            </a:r>
            <a:r>
              <a:rPr sz="2400" spc="-85" dirty="0">
                <a:latin typeface="Cambria"/>
                <a:cs typeface="Cambria"/>
              </a:rPr>
              <a:t>rsa</a:t>
            </a:r>
            <a:r>
              <a:rPr sz="2400" spc="30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XXXXXXX</a:t>
            </a:r>
            <a:r>
              <a:rPr sz="2400" spc="30" dirty="0">
                <a:latin typeface="Cambria"/>
                <a:cs typeface="Cambria"/>
              </a:rPr>
              <a:t> </a:t>
            </a:r>
            <a:r>
              <a:rPr sz="2400" spc="-114" dirty="0">
                <a:latin typeface="Cambria"/>
                <a:cs typeface="Cambria"/>
              </a:rPr>
              <a:t>(</a:t>
            </a:r>
            <a:r>
              <a:rPr sz="2400" dirty="0">
                <a:latin typeface="MS PGothic"/>
                <a:cs typeface="MS PGothic"/>
              </a:rPr>
              <a:t>一串</a:t>
            </a:r>
            <a:r>
              <a:rPr sz="2400" spc="-65" dirty="0">
                <a:latin typeface="Cambria"/>
                <a:cs typeface="Cambria"/>
              </a:rPr>
              <a:t>token)</a:t>
            </a:r>
            <a:r>
              <a:rPr sz="2400" spc="-65" dirty="0">
                <a:latin typeface="MS PGothic"/>
                <a:cs typeface="MS PGothic"/>
              </a:rPr>
              <a:t>，</a:t>
            </a:r>
            <a:r>
              <a:rPr sz="2400" dirty="0">
                <a:latin typeface="MS PGothic"/>
                <a:cs typeface="MS PGothic"/>
              </a:rPr>
              <a:t>接著請複製這</a:t>
            </a:r>
            <a:r>
              <a:rPr sz="2400" spc="-50" dirty="0">
                <a:latin typeface="MS PGothic"/>
                <a:cs typeface="MS PGothic"/>
              </a:rPr>
              <a:t>串 </a:t>
            </a:r>
            <a:r>
              <a:rPr sz="2400" spc="-10" dirty="0">
                <a:latin typeface="Cambria"/>
                <a:cs typeface="Cambria"/>
              </a:rPr>
              <a:t>token</a:t>
            </a:r>
            <a:r>
              <a:rPr sz="2400" dirty="0">
                <a:latin typeface="Cambria"/>
                <a:cs typeface="Cambria"/>
              </a:rPr>
              <a:t>	(</a:t>
            </a:r>
            <a:r>
              <a:rPr sz="2400" spc="-20" dirty="0">
                <a:latin typeface="Cambria"/>
                <a:cs typeface="Cambria"/>
              </a:rPr>
              <a:t> </a:t>
            </a:r>
            <a:r>
              <a:rPr sz="2400" spc="-155" dirty="0">
                <a:latin typeface="Cambria"/>
                <a:cs typeface="Cambria"/>
              </a:rPr>
              <a:t>ssh-</a:t>
            </a:r>
            <a:r>
              <a:rPr sz="2400" spc="-85" dirty="0">
                <a:latin typeface="Cambria"/>
                <a:cs typeface="Cambria"/>
              </a:rPr>
              <a:t>rsa</a:t>
            </a:r>
            <a:r>
              <a:rPr sz="2400" spc="-20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XXXXXXX</a:t>
            </a:r>
            <a:r>
              <a:rPr sz="2400" spc="-20" dirty="0">
                <a:latin typeface="Cambria"/>
                <a:cs typeface="Cambria"/>
              </a:rPr>
              <a:t> </a:t>
            </a:r>
            <a:r>
              <a:rPr sz="2400" spc="-50" dirty="0">
                <a:latin typeface="Cambria"/>
                <a:cs typeface="Cambria"/>
              </a:rPr>
              <a:t>)</a:t>
            </a:r>
            <a:endParaRPr sz="2400" dirty="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zh-TW" dirty="0"/>
              <a:t>2.</a:t>
            </a:r>
            <a:r>
              <a:rPr lang="zh-TW" altLang="en-US" dirty="0"/>
              <a:t> </a:t>
            </a:r>
            <a:r>
              <a:rPr dirty="0"/>
              <a:t>SSH</a:t>
            </a:r>
            <a:r>
              <a:rPr spc="-20" dirty="0"/>
              <a:t> </a:t>
            </a:r>
            <a:r>
              <a:rPr dirty="0"/>
              <a:t>Key</a:t>
            </a:r>
            <a:r>
              <a:rPr spc="-10" dirty="0"/>
              <a:t> </a:t>
            </a:r>
            <a:r>
              <a:rPr dirty="0"/>
              <a:t>-</a:t>
            </a:r>
            <a:r>
              <a:rPr spc="-135" dirty="0"/>
              <a:t> </a:t>
            </a:r>
            <a:r>
              <a:rPr dirty="0"/>
              <a:t>Add</a:t>
            </a:r>
            <a:r>
              <a:rPr spc="-15" dirty="0"/>
              <a:t> </a:t>
            </a:r>
            <a:r>
              <a:rPr dirty="0"/>
              <a:t>ssh</a:t>
            </a:r>
            <a:r>
              <a:rPr spc="-10" dirty="0"/>
              <a:t> </a:t>
            </a:r>
            <a:r>
              <a:rPr dirty="0"/>
              <a:t>key</a:t>
            </a:r>
            <a:r>
              <a:rPr spc="-10" dirty="0"/>
              <a:t> </a:t>
            </a:r>
            <a:r>
              <a:rPr dirty="0"/>
              <a:t>to</a:t>
            </a:r>
            <a:r>
              <a:rPr spc="-10" dirty="0"/>
              <a:t> Github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56548" y="1750551"/>
            <a:ext cx="4973320" cy="1156335"/>
          </a:xfrm>
          <a:prstGeom prst="rect">
            <a:avLst/>
          </a:prstGeom>
        </p:spPr>
        <p:txBody>
          <a:bodyPr vert="horz" wrap="square" lIns="0" tIns="151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90"/>
              </a:spcBef>
            </a:pPr>
            <a:r>
              <a:rPr sz="2800" dirty="0">
                <a:latin typeface="Arial MT"/>
                <a:cs typeface="Arial MT"/>
              </a:rPr>
              <a:t>Settings</a:t>
            </a:r>
            <a:r>
              <a:rPr sz="2800" spc="-10" dirty="0">
                <a:latin typeface="Arial MT"/>
                <a:cs typeface="Arial MT"/>
              </a:rPr>
              <a:t> -</a:t>
            </a:r>
            <a:r>
              <a:rPr sz="2800" dirty="0">
                <a:latin typeface="Arial MT"/>
                <a:cs typeface="Arial MT"/>
              </a:rPr>
              <a:t>&gt;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SSH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and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GPG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spc="-20" dirty="0">
                <a:latin typeface="Arial MT"/>
                <a:cs typeface="Arial MT"/>
              </a:rPr>
              <a:t>keys</a:t>
            </a:r>
            <a:endParaRPr sz="2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090"/>
              </a:spcBef>
            </a:pPr>
            <a:r>
              <a:rPr sz="2800" spc="-10" dirty="0">
                <a:latin typeface="Arial MT"/>
                <a:cs typeface="Arial MT"/>
              </a:rPr>
              <a:t>-</a:t>
            </a:r>
            <a:r>
              <a:rPr sz="2800" dirty="0">
                <a:latin typeface="Arial MT"/>
                <a:cs typeface="Arial MT"/>
              </a:rPr>
              <a:t>&gt;</a:t>
            </a:r>
            <a:r>
              <a:rPr sz="2800" spc="-2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New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SSH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spc="-25" dirty="0">
                <a:latin typeface="Arial MT"/>
                <a:cs typeface="Arial MT"/>
              </a:rPr>
              <a:t>key</a:t>
            </a:r>
            <a:endParaRPr sz="280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045462" y="1605874"/>
            <a:ext cx="2006600" cy="5039360"/>
            <a:chOff x="6045462" y="1605874"/>
            <a:chExt cx="2006600" cy="503936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045462" y="1605874"/>
              <a:ext cx="2006074" cy="503895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6178650" y="5817549"/>
              <a:ext cx="1739900" cy="344170"/>
            </a:xfrm>
            <a:custGeom>
              <a:avLst/>
              <a:gdLst/>
              <a:ahLst/>
              <a:cxnLst/>
              <a:rect l="l" t="t" r="r" b="b"/>
              <a:pathLst>
                <a:path w="1739900" h="344170">
                  <a:moveTo>
                    <a:pt x="0" y="57351"/>
                  </a:moveTo>
                  <a:lnTo>
                    <a:pt x="4506" y="35027"/>
                  </a:lnTo>
                  <a:lnTo>
                    <a:pt x="16797" y="16797"/>
                  </a:lnTo>
                  <a:lnTo>
                    <a:pt x="35027" y="4506"/>
                  </a:lnTo>
                  <a:lnTo>
                    <a:pt x="57351" y="0"/>
                  </a:lnTo>
                  <a:lnTo>
                    <a:pt x="1682349" y="0"/>
                  </a:lnTo>
                  <a:lnTo>
                    <a:pt x="1722902" y="16797"/>
                  </a:lnTo>
                  <a:lnTo>
                    <a:pt x="1739699" y="57351"/>
                  </a:lnTo>
                  <a:lnTo>
                    <a:pt x="1739699" y="286748"/>
                  </a:lnTo>
                  <a:lnTo>
                    <a:pt x="1735192" y="309072"/>
                  </a:lnTo>
                  <a:lnTo>
                    <a:pt x="1722902" y="327302"/>
                  </a:lnTo>
                  <a:lnTo>
                    <a:pt x="1704672" y="339593"/>
                  </a:lnTo>
                  <a:lnTo>
                    <a:pt x="1682349" y="344099"/>
                  </a:lnTo>
                  <a:lnTo>
                    <a:pt x="57351" y="344099"/>
                  </a:lnTo>
                  <a:lnTo>
                    <a:pt x="35027" y="339593"/>
                  </a:lnTo>
                  <a:lnTo>
                    <a:pt x="16797" y="327302"/>
                  </a:lnTo>
                  <a:lnTo>
                    <a:pt x="4506" y="309072"/>
                  </a:lnTo>
                  <a:lnTo>
                    <a:pt x="0" y="286748"/>
                  </a:lnTo>
                  <a:lnTo>
                    <a:pt x="0" y="57351"/>
                  </a:lnTo>
                  <a:close/>
                </a:path>
              </a:pathLst>
            </a:custGeom>
            <a:ln w="571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292762" y="3937775"/>
            <a:ext cx="5351145" cy="701040"/>
            <a:chOff x="292762" y="3937775"/>
            <a:chExt cx="5351145" cy="70104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2762" y="3979313"/>
              <a:ext cx="5048317" cy="659013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476999" y="3966350"/>
              <a:ext cx="1137920" cy="318135"/>
            </a:xfrm>
            <a:custGeom>
              <a:avLst/>
              <a:gdLst/>
              <a:ahLst/>
              <a:cxnLst/>
              <a:rect l="l" t="t" r="r" b="b"/>
              <a:pathLst>
                <a:path w="1137920" h="318135">
                  <a:moveTo>
                    <a:pt x="0" y="53001"/>
                  </a:moveTo>
                  <a:lnTo>
                    <a:pt x="4165" y="32370"/>
                  </a:lnTo>
                  <a:lnTo>
                    <a:pt x="15523" y="15523"/>
                  </a:lnTo>
                  <a:lnTo>
                    <a:pt x="32370" y="4165"/>
                  </a:lnTo>
                  <a:lnTo>
                    <a:pt x="53001" y="0"/>
                  </a:lnTo>
                  <a:lnTo>
                    <a:pt x="1084898" y="0"/>
                  </a:lnTo>
                  <a:lnTo>
                    <a:pt x="1122376" y="15523"/>
                  </a:lnTo>
                  <a:lnTo>
                    <a:pt x="1137899" y="53001"/>
                  </a:lnTo>
                  <a:lnTo>
                    <a:pt x="1137899" y="264998"/>
                  </a:lnTo>
                  <a:lnTo>
                    <a:pt x="1133734" y="285629"/>
                  </a:lnTo>
                  <a:lnTo>
                    <a:pt x="1122376" y="302476"/>
                  </a:lnTo>
                  <a:lnTo>
                    <a:pt x="1105529" y="313834"/>
                  </a:lnTo>
                  <a:lnTo>
                    <a:pt x="1084898" y="317999"/>
                  </a:lnTo>
                  <a:lnTo>
                    <a:pt x="53001" y="317999"/>
                  </a:lnTo>
                  <a:lnTo>
                    <a:pt x="32370" y="313834"/>
                  </a:lnTo>
                  <a:lnTo>
                    <a:pt x="15523" y="302476"/>
                  </a:lnTo>
                  <a:lnTo>
                    <a:pt x="4165" y="285629"/>
                  </a:lnTo>
                  <a:lnTo>
                    <a:pt x="0" y="264998"/>
                  </a:lnTo>
                  <a:lnTo>
                    <a:pt x="0" y="53001"/>
                  </a:lnTo>
                  <a:close/>
                </a:path>
              </a:pathLst>
            </a:custGeom>
            <a:ln w="571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spc="-25" dirty="0"/>
              <a:t>15</a:t>
            </a:fld>
            <a:endParaRPr spc="-25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zh-TW" dirty="0"/>
              <a:t>2.</a:t>
            </a:r>
            <a:r>
              <a:rPr lang="zh-TW" altLang="en-US" dirty="0"/>
              <a:t> </a:t>
            </a:r>
            <a:r>
              <a:rPr dirty="0"/>
              <a:t>SSH</a:t>
            </a:r>
            <a:r>
              <a:rPr spc="-20" dirty="0"/>
              <a:t> </a:t>
            </a:r>
            <a:r>
              <a:rPr dirty="0"/>
              <a:t>Key</a:t>
            </a:r>
            <a:r>
              <a:rPr spc="-10" dirty="0"/>
              <a:t> </a:t>
            </a:r>
            <a:r>
              <a:rPr dirty="0"/>
              <a:t>-</a:t>
            </a:r>
            <a:r>
              <a:rPr spc="-135" dirty="0"/>
              <a:t> </a:t>
            </a:r>
            <a:r>
              <a:rPr dirty="0"/>
              <a:t>Add</a:t>
            </a:r>
            <a:r>
              <a:rPr spc="-15" dirty="0"/>
              <a:t> </a:t>
            </a:r>
            <a:r>
              <a:rPr dirty="0"/>
              <a:t>ssh</a:t>
            </a:r>
            <a:r>
              <a:rPr spc="-10" dirty="0"/>
              <a:t> </a:t>
            </a:r>
            <a:r>
              <a:rPr dirty="0"/>
              <a:t>key</a:t>
            </a:r>
            <a:r>
              <a:rPr spc="-10" dirty="0"/>
              <a:t> </a:t>
            </a:r>
            <a:r>
              <a:rPr dirty="0"/>
              <a:t>to</a:t>
            </a:r>
            <a:r>
              <a:rPr spc="-10" dirty="0"/>
              <a:t> Github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34804" y="2200100"/>
            <a:ext cx="6642100" cy="4209415"/>
            <a:chOff x="234804" y="2200100"/>
            <a:chExt cx="6642100" cy="420941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4804" y="2266728"/>
              <a:ext cx="6641826" cy="4142213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055820" y="2204862"/>
              <a:ext cx="2559050" cy="930275"/>
            </a:xfrm>
            <a:custGeom>
              <a:avLst/>
              <a:gdLst/>
              <a:ahLst/>
              <a:cxnLst/>
              <a:rect l="l" t="t" r="r" b="b"/>
              <a:pathLst>
                <a:path w="2559050" h="930275">
                  <a:moveTo>
                    <a:pt x="2427453" y="787499"/>
                  </a:moveTo>
                  <a:lnTo>
                    <a:pt x="291153" y="787499"/>
                  </a:lnTo>
                  <a:lnTo>
                    <a:pt x="240065" y="777185"/>
                  </a:lnTo>
                  <a:lnTo>
                    <a:pt x="198346" y="749057"/>
                  </a:lnTo>
                  <a:lnTo>
                    <a:pt x="170218" y="707338"/>
                  </a:lnTo>
                  <a:lnTo>
                    <a:pt x="159903" y="656249"/>
                  </a:lnTo>
                  <a:lnTo>
                    <a:pt x="159903" y="131249"/>
                  </a:lnTo>
                  <a:lnTo>
                    <a:pt x="170218" y="80161"/>
                  </a:lnTo>
                  <a:lnTo>
                    <a:pt x="198346" y="38442"/>
                  </a:lnTo>
                  <a:lnTo>
                    <a:pt x="240065" y="10314"/>
                  </a:lnTo>
                  <a:lnTo>
                    <a:pt x="291153" y="0"/>
                  </a:lnTo>
                  <a:lnTo>
                    <a:pt x="2427453" y="0"/>
                  </a:lnTo>
                  <a:lnTo>
                    <a:pt x="2477681" y="9990"/>
                  </a:lnTo>
                  <a:lnTo>
                    <a:pt x="2520261" y="38442"/>
                  </a:lnTo>
                  <a:lnTo>
                    <a:pt x="2548713" y="81022"/>
                  </a:lnTo>
                  <a:lnTo>
                    <a:pt x="2558703" y="131249"/>
                  </a:lnTo>
                  <a:lnTo>
                    <a:pt x="2558703" y="656249"/>
                  </a:lnTo>
                  <a:lnTo>
                    <a:pt x="2548389" y="707338"/>
                  </a:lnTo>
                  <a:lnTo>
                    <a:pt x="2520261" y="749057"/>
                  </a:lnTo>
                  <a:lnTo>
                    <a:pt x="2478542" y="777185"/>
                  </a:lnTo>
                  <a:lnTo>
                    <a:pt x="2427453" y="787499"/>
                  </a:lnTo>
                  <a:close/>
                </a:path>
                <a:path w="2559050" h="930275">
                  <a:moveTo>
                    <a:pt x="0" y="929997"/>
                  </a:moveTo>
                  <a:lnTo>
                    <a:pt x="559703" y="787499"/>
                  </a:lnTo>
                  <a:lnTo>
                    <a:pt x="1159403" y="787499"/>
                  </a:lnTo>
                  <a:lnTo>
                    <a:pt x="0" y="929997"/>
                  </a:lnTo>
                  <a:close/>
                </a:path>
              </a:pathLst>
            </a:custGeom>
            <a:solidFill>
              <a:srgbClr val="DAE7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055821" y="2204862"/>
              <a:ext cx="2559050" cy="930275"/>
            </a:xfrm>
            <a:custGeom>
              <a:avLst/>
              <a:gdLst/>
              <a:ahLst/>
              <a:cxnLst/>
              <a:rect l="l" t="t" r="r" b="b"/>
              <a:pathLst>
                <a:path w="2559050" h="930275">
                  <a:moveTo>
                    <a:pt x="159903" y="131249"/>
                  </a:moveTo>
                  <a:lnTo>
                    <a:pt x="170218" y="80161"/>
                  </a:lnTo>
                  <a:lnTo>
                    <a:pt x="198346" y="38442"/>
                  </a:lnTo>
                  <a:lnTo>
                    <a:pt x="240065" y="10314"/>
                  </a:lnTo>
                  <a:lnTo>
                    <a:pt x="291153" y="0"/>
                  </a:lnTo>
                  <a:lnTo>
                    <a:pt x="559703" y="0"/>
                  </a:lnTo>
                  <a:lnTo>
                    <a:pt x="1159403" y="0"/>
                  </a:lnTo>
                  <a:lnTo>
                    <a:pt x="2427453" y="0"/>
                  </a:lnTo>
                  <a:lnTo>
                    <a:pt x="2453179" y="2545"/>
                  </a:lnTo>
                  <a:lnTo>
                    <a:pt x="2500271" y="22051"/>
                  </a:lnTo>
                  <a:lnTo>
                    <a:pt x="2536652" y="58432"/>
                  </a:lnTo>
                  <a:lnTo>
                    <a:pt x="2556158" y="105524"/>
                  </a:lnTo>
                  <a:lnTo>
                    <a:pt x="2558703" y="131249"/>
                  </a:lnTo>
                  <a:lnTo>
                    <a:pt x="2558703" y="459374"/>
                  </a:lnTo>
                  <a:lnTo>
                    <a:pt x="2558703" y="656249"/>
                  </a:lnTo>
                  <a:lnTo>
                    <a:pt x="2548389" y="707338"/>
                  </a:lnTo>
                  <a:lnTo>
                    <a:pt x="2520261" y="749057"/>
                  </a:lnTo>
                  <a:lnTo>
                    <a:pt x="2478542" y="777185"/>
                  </a:lnTo>
                  <a:lnTo>
                    <a:pt x="2427453" y="787499"/>
                  </a:lnTo>
                  <a:lnTo>
                    <a:pt x="1159403" y="787499"/>
                  </a:lnTo>
                  <a:lnTo>
                    <a:pt x="0" y="929997"/>
                  </a:lnTo>
                  <a:lnTo>
                    <a:pt x="559703" y="787499"/>
                  </a:lnTo>
                  <a:lnTo>
                    <a:pt x="291153" y="787499"/>
                  </a:lnTo>
                  <a:lnTo>
                    <a:pt x="240065" y="777185"/>
                  </a:lnTo>
                  <a:lnTo>
                    <a:pt x="198346" y="749057"/>
                  </a:lnTo>
                  <a:lnTo>
                    <a:pt x="170218" y="707338"/>
                  </a:lnTo>
                  <a:lnTo>
                    <a:pt x="159903" y="656249"/>
                  </a:lnTo>
                  <a:lnTo>
                    <a:pt x="159903" y="459374"/>
                  </a:lnTo>
                  <a:lnTo>
                    <a:pt x="159903" y="13124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4327192" y="2474025"/>
            <a:ext cx="177673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5" dirty="0">
                <a:latin typeface="微軟正黑體" panose="020B0604030504040204" pitchFamily="34" charset="-120"/>
                <a:ea typeface="微軟正黑體" panose="020B0604030504040204" pitchFamily="34" charset="-120"/>
                <a:cs typeface="MS PGothic"/>
              </a:rPr>
              <a:t>自定義</a:t>
            </a:r>
            <a:r>
              <a:rPr sz="1400" spc="5" dirty="0">
                <a:latin typeface="MS PGothic"/>
                <a:cs typeface="MS PGothic"/>
              </a:rPr>
              <a:t> </a:t>
            </a:r>
            <a:r>
              <a:rPr sz="1400" dirty="0">
                <a:latin typeface="Arial MT"/>
                <a:cs typeface="Arial MT"/>
              </a:rPr>
              <a:t>ssh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key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b="1" spc="-10" dirty="0">
                <a:latin typeface="微軟正黑體" panose="020B0604030504040204" pitchFamily="34" charset="-120"/>
                <a:ea typeface="微軟正黑體" panose="020B0604030504040204" pitchFamily="34" charset="-120"/>
                <a:cs typeface="MS PGothic"/>
              </a:rPr>
              <a:t>的</a:t>
            </a:r>
            <a:r>
              <a:rPr sz="1400" spc="-10" dirty="0">
                <a:latin typeface="MS PGothic"/>
                <a:cs typeface="MS PGothic"/>
              </a:rPr>
              <a:t> </a:t>
            </a:r>
            <a:r>
              <a:rPr sz="1400" spc="-10" dirty="0">
                <a:latin typeface="Arial MT"/>
                <a:cs typeface="Arial MT"/>
              </a:rPr>
              <a:t>title</a:t>
            </a:r>
            <a:endParaRPr sz="1400" dirty="0">
              <a:latin typeface="Arial MT"/>
              <a:cs typeface="Arial MT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5630756" y="3424237"/>
            <a:ext cx="3102610" cy="939800"/>
            <a:chOff x="5630756" y="3424237"/>
            <a:chExt cx="3102610" cy="939800"/>
          </a:xfrm>
        </p:grpSpPr>
        <p:sp>
          <p:nvSpPr>
            <p:cNvPr id="9" name="object 9"/>
            <p:cNvSpPr/>
            <p:nvPr/>
          </p:nvSpPr>
          <p:spPr>
            <a:xfrm>
              <a:off x="5635519" y="3428999"/>
              <a:ext cx="3093085" cy="930275"/>
            </a:xfrm>
            <a:custGeom>
              <a:avLst/>
              <a:gdLst/>
              <a:ahLst/>
              <a:cxnLst/>
              <a:rect l="l" t="t" r="r" b="b"/>
              <a:pathLst>
                <a:path w="3093084" h="930275">
                  <a:moveTo>
                    <a:pt x="2961530" y="787499"/>
                  </a:moveTo>
                  <a:lnTo>
                    <a:pt x="324530" y="787499"/>
                  </a:lnTo>
                  <a:lnTo>
                    <a:pt x="273442" y="777185"/>
                  </a:lnTo>
                  <a:lnTo>
                    <a:pt x="231722" y="749057"/>
                  </a:lnTo>
                  <a:lnTo>
                    <a:pt x="203595" y="707338"/>
                  </a:lnTo>
                  <a:lnTo>
                    <a:pt x="193280" y="656249"/>
                  </a:lnTo>
                  <a:lnTo>
                    <a:pt x="193280" y="131249"/>
                  </a:lnTo>
                  <a:lnTo>
                    <a:pt x="203595" y="80161"/>
                  </a:lnTo>
                  <a:lnTo>
                    <a:pt x="231722" y="38442"/>
                  </a:lnTo>
                  <a:lnTo>
                    <a:pt x="273442" y="10314"/>
                  </a:lnTo>
                  <a:lnTo>
                    <a:pt x="324530" y="0"/>
                  </a:lnTo>
                  <a:lnTo>
                    <a:pt x="2961530" y="0"/>
                  </a:lnTo>
                  <a:lnTo>
                    <a:pt x="3011757" y="9990"/>
                  </a:lnTo>
                  <a:lnTo>
                    <a:pt x="3054338" y="38442"/>
                  </a:lnTo>
                  <a:lnTo>
                    <a:pt x="3082789" y="81022"/>
                  </a:lnTo>
                  <a:lnTo>
                    <a:pt x="3092780" y="131249"/>
                  </a:lnTo>
                  <a:lnTo>
                    <a:pt x="3092780" y="656249"/>
                  </a:lnTo>
                  <a:lnTo>
                    <a:pt x="3082466" y="707338"/>
                  </a:lnTo>
                  <a:lnTo>
                    <a:pt x="3054338" y="749057"/>
                  </a:lnTo>
                  <a:lnTo>
                    <a:pt x="3012619" y="777185"/>
                  </a:lnTo>
                  <a:lnTo>
                    <a:pt x="2961530" y="787499"/>
                  </a:lnTo>
                  <a:close/>
                </a:path>
                <a:path w="3093084" h="930275">
                  <a:moveTo>
                    <a:pt x="0" y="929997"/>
                  </a:moveTo>
                  <a:lnTo>
                    <a:pt x="676530" y="787499"/>
                  </a:lnTo>
                  <a:lnTo>
                    <a:pt x="1401405" y="787499"/>
                  </a:lnTo>
                  <a:lnTo>
                    <a:pt x="0" y="929997"/>
                  </a:lnTo>
                  <a:close/>
                </a:path>
              </a:pathLst>
            </a:custGeom>
            <a:solidFill>
              <a:srgbClr val="DAE7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635519" y="3429000"/>
              <a:ext cx="3093085" cy="930275"/>
            </a:xfrm>
            <a:custGeom>
              <a:avLst/>
              <a:gdLst/>
              <a:ahLst/>
              <a:cxnLst/>
              <a:rect l="l" t="t" r="r" b="b"/>
              <a:pathLst>
                <a:path w="3093084" h="930275">
                  <a:moveTo>
                    <a:pt x="193280" y="131249"/>
                  </a:moveTo>
                  <a:lnTo>
                    <a:pt x="203595" y="80161"/>
                  </a:lnTo>
                  <a:lnTo>
                    <a:pt x="231722" y="38442"/>
                  </a:lnTo>
                  <a:lnTo>
                    <a:pt x="273442" y="10314"/>
                  </a:lnTo>
                  <a:lnTo>
                    <a:pt x="324530" y="0"/>
                  </a:lnTo>
                  <a:lnTo>
                    <a:pt x="676530" y="0"/>
                  </a:lnTo>
                  <a:lnTo>
                    <a:pt x="1401405" y="0"/>
                  </a:lnTo>
                  <a:lnTo>
                    <a:pt x="2961530" y="0"/>
                  </a:lnTo>
                  <a:lnTo>
                    <a:pt x="2987255" y="2545"/>
                  </a:lnTo>
                  <a:lnTo>
                    <a:pt x="3034348" y="22051"/>
                  </a:lnTo>
                  <a:lnTo>
                    <a:pt x="3070729" y="58432"/>
                  </a:lnTo>
                  <a:lnTo>
                    <a:pt x="3090235" y="105524"/>
                  </a:lnTo>
                  <a:lnTo>
                    <a:pt x="3092780" y="131249"/>
                  </a:lnTo>
                  <a:lnTo>
                    <a:pt x="3092780" y="459374"/>
                  </a:lnTo>
                  <a:lnTo>
                    <a:pt x="3092780" y="656249"/>
                  </a:lnTo>
                  <a:lnTo>
                    <a:pt x="3082466" y="707338"/>
                  </a:lnTo>
                  <a:lnTo>
                    <a:pt x="3054338" y="749057"/>
                  </a:lnTo>
                  <a:lnTo>
                    <a:pt x="3012619" y="777185"/>
                  </a:lnTo>
                  <a:lnTo>
                    <a:pt x="2961530" y="787499"/>
                  </a:lnTo>
                  <a:lnTo>
                    <a:pt x="1401405" y="787499"/>
                  </a:lnTo>
                  <a:lnTo>
                    <a:pt x="0" y="929997"/>
                  </a:lnTo>
                  <a:lnTo>
                    <a:pt x="676530" y="787499"/>
                  </a:lnTo>
                  <a:lnTo>
                    <a:pt x="324530" y="787499"/>
                  </a:lnTo>
                  <a:lnTo>
                    <a:pt x="273442" y="777185"/>
                  </a:lnTo>
                  <a:lnTo>
                    <a:pt x="231722" y="749057"/>
                  </a:lnTo>
                  <a:lnTo>
                    <a:pt x="203595" y="707338"/>
                  </a:lnTo>
                  <a:lnTo>
                    <a:pt x="193280" y="656249"/>
                  </a:lnTo>
                  <a:lnTo>
                    <a:pt x="193280" y="459374"/>
                  </a:lnTo>
                  <a:lnTo>
                    <a:pt x="193280" y="13124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5940267" y="3698163"/>
            <a:ext cx="246443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15" dirty="0">
                <a:latin typeface="微軟正黑體" panose="020B0604030504040204" pitchFamily="34" charset="-120"/>
                <a:ea typeface="微軟正黑體" panose="020B0604030504040204" pitchFamily="34" charset="-120"/>
                <a:cs typeface="MS PGothic"/>
              </a:rPr>
              <a:t>貼上剛剛複製的那串</a:t>
            </a:r>
            <a:r>
              <a:rPr sz="1400" spc="15" dirty="0">
                <a:latin typeface="MS PGothic"/>
                <a:cs typeface="MS PGothic"/>
              </a:rPr>
              <a:t> </a:t>
            </a:r>
            <a:r>
              <a:rPr sz="1400" dirty="0">
                <a:latin typeface="Arial MT"/>
                <a:cs typeface="Arial MT"/>
              </a:rPr>
              <a:t>ssh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token</a:t>
            </a:r>
            <a:endParaRPr sz="1400" dirty="0">
              <a:latin typeface="Arial MT"/>
              <a:cs typeface="Arial MT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spc="-25" dirty="0"/>
              <a:t>16</a:t>
            </a:fld>
            <a:endParaRPr spc="-25" dirty="0"/>
          </a:p>
        </p:txBody>
      </p:sp>
      <p:sp>
        <p:nvSpPr>
          <p:cNvPr id="12" name="object 12"/>
          <p:cNvSpPr txBox="1"/>
          <p:nvPr/>
        </p:nvSpPr>
        <p:spPr>
          <a:xfrm>
            <a:off x="1789000" y="6203412"/>
            <a:ext cx="547306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5" dirty="0">
                <a:solidFill>
                  <a:srgbClr val="FF0000"/>
                </a:solidFill>
                <a:latin typeface="MS PGothic"/>
                <a:cs typeface="MS PGothic"/>
              </a:rPr>
              <a:t>新增成功後 </a:t>
            </a:r>
            <a:r>
              <a:rPr sz="1400" dirty="0">
                <a:solidFill>
                  <a:srgbClr val="FF0000"/>
                </a:solidFill>
                <a:latin typeface="Arial MT"/>
                <a:cs typeface="Arial MT"/>
              </a:rPr>
              <a:t>SSH</a:t>
            </a:r>
            <a:r>
              <a:rPr sz="1400" spc="-2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0000"/>
                </a:solidFill>
                <a:latin typeface="Arial MT"/>
                <a:cs typeface="Arial MT"/>
              </a:rPr>
              <a:t>keys</a:t>
            </a:r>
            <a:r>
              <a:rPr sz="1400" spc="-2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400" spc="10" dirty="0">
                <a:solidFill>
                  <a:srgbClr val="FF0000"/>
                </a:solidFill>
                <a:latin typeface="MS PGothic"/>
                <a:cs typeface="MS PGothic"/>
              </a:rPr>
              <a:t>會新增剛剛輸入的 </a:t>
            </a:r>
            <a:r>
              <a:rPr sz="1400" dirty="0">
                <a:solidFill>
                  <a:srgbClr val="FF0000"/>
                </a:solidFill>
                <a:latin typeface="Arial MT"/>
                <a:cs typeface="Arial MT"/>
              </a:rPr>
              <a:t>Title</a:t>
            </a:r>
            <a:r>
              <a:rPr sz="1400" spc="-1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400" spc="-55" dirty="0">
                <a:solidFill>
                  <a:srgbClr val="FF0000"/>
                </a:solidFill>
                <a:latin typeface="MS PGothic"/>
                <a:cs typeface="MS PGothic"/>
              </a:rPr>
              <a:t>的 </a:t>
            </a:r>
            <a:r>
              <a:rPr sz="1400" dirty="0">
                <a:solidFill>
                  <a:srgbClr val="FF0000"/>
                </a:solidFill>
                <a:latin typeface="Arial MT"/>
                <a:cs typeface="Arial MT"/>
              </a:rPr>
              <a:t>Authentication</a:t>
            </a:r>
            <a:r>
              <a:rPr sz="1400" spc="-20" dirty="0">
                <a:solidFill>
                  <a:srgbClr val="FF0000"/>
                </a:solidFill>
                <a:latin typeface="Arial MT"/>
                <a:cs typeface="Arial MT"/>
              </a:rPr>
              <a:t> Keys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8878252" y="6659518"/>
            <a:ext cx="232360" cy="156453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00965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1D4E954B-4D46-09DE-1103-AB43C4FB66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19968"/>
            <a:ext cx="9144000" cy="3518620"/>
          </a:xfrm>
          <a:prstGeom prst="rect">
            <a:avLst/>
          </a:prstGeom>
        </p:spPr>
      </p:pic>
      <p:sp>
        <p:nvSpPr>
          <p:cNvPr id="2" name="object 2"/>
          <p:cNvSpPr txBox="1"/>
          <p:nvPr/>
        </p:nvSpPr>
        <p:spPr>
          <a:xfrm>
            <a:off x="356548" y="1774834"/>
            <a:ext cx="8754064" cy="863698"/>
          </a:xfrm>
          <a:prstGeom prst="rect">
            <a:avLst/>
          </a:prstGeom>
        </p:spPr>
        <p:txBody>
          <a:bodyPr vert="horz" wrap="square" lIns="0" tIns="131445" rIns="0" bIns="0" rtlCol="0">
            <a:spAutoFit/>
          </a:bodyPr>
          <a:lstStyle/>
          <a:p>
            <a:pPr marL="12700" lvl="1">
              <a:spcBef>
                <a:spcPts val="935"/>
              </a:spcBef>
            </a:pPr>
            <a:r>
              <a:rPr lang="en-US" sz="2000" dirty="0">
                <a:latin typeface="Cambria"/>
                <a:cs typeface="Cambria"/>
              </a:rPr>
              <a:t>$ git clone git@github.com:</a:t>
            </a:r>
            <a:r>
              <a:rPr lang="en-US" sz="2000" dirty="0">
                <a:solidFill>
                  <a:srgbClr val="FF0000"/>
                </a:solidFill>
                <a:latin typeface="Cambria"/>
                <a:cs typeface="Cambria"/>
              </a:rPr>
              <a:t>&lt;Your username&gt;</a:t>
            </a:r>
            <a:r>
              <a:rPr lang="en-US" sz="2000" dirty="0">
                <a:latin typeface="Cambria"/>
                <a:cs typeface="Cambria"/>
              </a:rPr>
              <a:t>/Linux2024Fall.git</a:t>
            </a:r>
          </a:p>
          <a:p>
            <a:pPr marL="12700" lvl="1">
              <a:spcBef>
                <a:spcPts val="935"/>
              </a:spcBef>
            </a:pPr>
            <a:r>
              <a:rPr lang="en-US" altLang="zh-TW" sz="2000" spc="60" dirty="0">
                <a:latin typeface="Cambria"/>
                <a:cs typeface="Cambria"/>
              </a:rPr>
              <a:t>$</a:t>
            </a:r>
            <a:r>
              <a:rPr lang="en-US" altLang="zh-TW" sz="2000" spc="-30" dirty="0">
                <a:latin typeface="Cambria"/>
                <a:cs typeface="Cambria"/>
              </a:rPr>
              <a:t> </a:t>
            </a:r>
            <a:r>
              <a:rPr lang="en-US" altLang="zh-TW" sz="2000" dirty="0">
                <a:latin typeface="Cambria"/>
                <a:cs typeface="Cambria"/>
              </a:rPr>
              <a:t>cd</a:t>
            </a:r>
            <a:r>
              <a:rPr lang="en-US" altLang="zh-TW" sz="2000" spc="-25" dirty="0">
                <a:latin typeface="Cambria"/>
                <a:cs typeface="Cambria"/>
              </a:rPr>
              <a:t> </a:t>
            </a:r>
            <a:r>
              <a:rPr lang="en-US" altLang="zh-TW" sz="2000" spc="-85" dirty="0">
                <a:latin typeface="Cambria"/>
                <a:cs typeface="Cambria"/>
              </a:rPr>
              <a:t>Linux2024Fall/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888581" y="6659518"/>
            <a:ext cx="1101090" cy="179070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000" dirty="0">
                <a:solidFill>
                  <a:srgbClr val="808080"/>
                </a:solidFill>
                <a:latin typeface="Palatino Linotype"/>
                <a:cs typeface="Palatino Linotype"/>
              </a:rPr>
              <a:t>September 23, </a:t>
            </a:r>
            <a:r>
              <a:rPr sz="1000" spc="-20" dirty="0">
                <a:solidFill>
                  <a:srgbClr val="808080"/>
                </a:solidFill>
                <a:latin typeface="Palatino Linotype"/>
                <a:cs typeface="Palatino Linotype"/>
              </a:rPr>
              <a:t>2020</a:t>
            </a:r>
            <a:endParaRPr sz="1000">
              <a:latin typeface="Palatino Linotype"/>
              <a:cs typeface="Palatino Linotype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Clone</a:t>
            </a:r>
            <a:r>
              <a:rPr spc="-20" dirty="0"/>
              <a:t> </a:t>
            </a:r>
            <a:r>
              <a:rPr dirty="0"/>
              <a:t>forked</a:t>
            </a:r>
            <a:r>
              <a:rPr spc="-15" dirty="0"/>
              <a:t> </a:t>
            </a:r>
            <a:r>
              <a:rPr dirty="0"/>
              <a:t>repo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the</a:t>
            </a:r>
            <a:r>
              <a:rPr spc="-5" dirty="0"/>
              <a:t> </a:t>
            </a:r>
            <a:r>
              <a:rPr spc="-10" dirty="0"/>
              <a:t>local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8A53D3A-940C-F4C1-3FB6-4640BB84D280}"/>
              </a:ext>
            </a:extLst>
          </p:cNvPr>
          <p:cNvSpPr/>
          <p:nvPr/>
        </p:nvSpPr>
        <p:spPr>
          <a:xfrm>
            <a:off x="4476110" y="5398368"/>
            <a:ext cx="1543690" cy="1790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33900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" dirty="0"/>
              <a:t>Configure</a:t>
            </a:r>
            <a:r>
              <a:rPr spc="-75" dirty="0"/>
              <a:t> </a:t>
            </a:r>
            <a:r>
              <a:rPr dirty="0"/>
              <a:t>personal</a:t>
            </a:r>
            <a:r>
              <a:rPr spc="-70" dirty="0"/>
              <a:t> </a:t>
            </a:r>
            <a:r>
              <a:rPr spc="-10" dirty="0"/>
              <a:t>information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23725" y="3272078"/>
            <a:ext cx="2777490" cy="91005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sz="1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config</a:t>
            </a:r>
            <a:r>
              <a:rPr sz="1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sz="1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command</a:t>
            </a:r>
            <a:r>
              <a:rPr sz="1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15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預期輸出</a:t>
            </a:r>
            <a:endParaRPr sz="1400" b="1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12700" marR="5080">
              <a:lnSpc>
                <a:spcPct val="170000"/>
              </a:lnSpc>
            </a:pPr>
            <a:r>
              <a:rPr sz="1400" spc="-1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user.email</a:t>
            </a:r>
            <a:r>
              <a:rPr lang="en-US" sz="1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1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your_github_email</a:t>
            </a:r>
            <a:r>
              <a:rPr sz="1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user.name</a:t>
            </a:r>
            <a:r>
              <a:rPr lang="en-US" sz="1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1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your_github_username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4625" y="2086249"/>
            <a:ext cx="7656326" cy="1025074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8839200" y="6629400"/>
            <a:ext cx="271412" cy="156453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00965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/>
              <a:t>18</a:t>
            </a:fld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GitHub</a:t>
            </a:r>
            <a:r>
              <a:rPr spc="-30" dirty="0"/>
              <a:t> </a:t>
            </a:r>
            <a:r>
              <a:rPr spc="-20" dirty="0"/>
              <a:t>Flow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2353" y="6561370"/>
            <a:ext cx="184023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45" dirty="0">
                <a:latin typeface="Cambria"/>
                <a:cs typeface="Cambria"/>
              </a:rPr>
              <a:t>https://guides.github.com/introduction/flow/</a:t>
            </a:r>
            <a:endParaRPr sz="800">
              <a:latin typeface="Cambria"/>
              <a:cs typeface="Cambri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15418" y="1859797"/>
            <a:ext cx="8568055" cy="3408045"/>
            <a:chOff x="315418" y="1859797"/>
            <a:chExt cx="8568055" cy="340804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29910" y="1859797"/>
              <a:ext cx="5053447" cy="249657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15418" y="1978674"/>
              <a:ext cx="3514491" cy="235939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05427" y="3994932"/>
              <a:ext cx="816321" cy="1272603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249482" y="3972636"/>
              <a:ext cx="539968" cy="1272603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2375167" y="5285507"/>
            <a:ext cx="116014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9591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latin typeface="Arial MT"/>
                <a:cs typeface="Arial MT"/>
              </a:rPr>
              <a:t>Add </a:t>
            </a:r>
            <a:r>
              <a:rPr sz="2400" spc="-10" dirty="0">
                <a:latin typeface="Arial MT"/>
                <a:cs typeface="Arial MT"/>
              </a:rPr>
              <a:t>commits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888581" y="6659518"/>
            <a:ext cx="1101090" cy="179070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000" dirty="0">
                <a:solidFill>
                  <a:srgbClr val="808080"/>
                </a:solidFill>
                <a:latin typeface="Palatino Linotype"/>
                <a:cs typeface="Palatino Linotype"/>
              </a:rPr>
              <a:t>September 23, </a:t>
            </a:r>
            <a:r>
              <a:rPr sz="1000" spc="-20" dirty="0">
                <a:solidFill>
                  <a:srgbClr val="808080"/>
                </a:solidFill>
                <a:latin typeface="Palatino Linotype"/>
                <a:cs typeface="Palatino Linotype"/>
              </a:rPr>
              <a:t>2020</a:t>
            </a:r>
            <a:endParaRPr sz="1000">
              <a:latin typeface="Palatino Linotype"/>
              <a:cs typeface="Palatino Linotype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spc="-25" dirty="0"/>
              <a:t>19</a:t>
            </a:fld>
            <a:endParaRPr spc="-25" dirty="0"/>
          </a:p>
        </p:txBody>
      </p:sp>
      <p:sp>
        <p:nvSpPr>
          <p:cNvPr id="10" name="object 10"/>
          <p:cNvSpPr txBox="1"/>
          <p:nvPr/>
        </p:nvSpPr>
        <p:spPr>
          <a:xfrm>
            <a:off x="4835829" y="5176190"/>
            <a:ext cx="1092835" cy="1488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Arial MT"/>
                <a:cs typeface="Arial MT"/>
              </a:rPr>
              <a:t>Discuss </a:t>
            </a:r>
            <a:r>
              <a:rPr sz="2400" spc="-25" dirty="0">
                <a:latin typeface="Arial MT"/>
                <a:cs typeface="Arial MT"/>
              </a:rPr>
              <a:t>and </a:t>
            </a:r>
            <a:r>
              <a:rPr sz="2400" spc="-20" dirty="0">
                <a:latin typeface="Arial MT"/>
                <a:cs typeface="Arial MT"/>
              </a:rPr>
              <a:t>code </a:t>
            </a:r>
            <a:r>
              <a:rPr sz="2400" spc="-10" dirty="0">
                <a:latin typeface="Arial MT"/>
                <a:cs typeface="Arial MT"/>
              </a:rPr>
              <a:t>review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025215" y="4317632"/>
            <a:ext cx="12788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524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Arial MT"/>
                <a:cs typeface="Arial MT"/>
              </a:rPr>
              <a:t>Deploy </a:t>
            </a:r>
            <a:r>
              <a:rPr sz="2400" dirty="0">
                <a:latin typeface="Arial MT"/>
                <a:cs typeface="Arial MT"/>
              </a:rPr>
              <a:t>or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testing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604041" y="4317632"/>
            <a:ext cx="956944" cy="1767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35" algn="ctr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Arial MT"/>
                <a:cs typeface="Arial MT"/>
              </a:rPr>
              <a:t>Merge </a:t>
            </a:r>
            <a:r>
              <a:rPr sz="2400" spc="-25" dirty="0">
                <a:latin typeface="Arial MT"/>
                <a:cs typeface="Arial MT"/>
              </a:rPr>
              <a:t>to </a:t>
            </a:r>
            <a:r>
              <a:rPr sz="2400" spc="-10" dirty="0">
                <a:latin typeface="Arial MT"/>
                <a:cs typeface="Arial MT"/>
              </a:rPr>
              <a:t>master</a:t>
            </a:r>
            <a:endParaRPr sz="2400">
              <a:latin typeface="Arial MT"/>
              <a:cs typeface="Arial MT"/>
            </a:endParaRPr>
          </a:p>
          <a:p>
            <a:pPr marL="33655" marR="25400" indent="-635" algn="ctr">
              <a:lnSpc>
                <a:spcPct val="100000"/>
              </a:lnSpc>
              <a:spcBef>
                <a:spcPts val="40"/>
              </a:spcBef>
            </a:pPr>
            <a:r>
              <a:rPr sz="1400" dirty="0">
                <a:latin typeface="Arial MT"/>
                <a:cs typeface="Arial MT"/>
              </a:rPr>
              <a:t>(Usually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spc="-25" dirty="0">
                <a:latin typeface="Arial MT"/>
                <a:cs typeface="Arial MT"/>
              </a:rPr>
              <a:t>by the </a:t>
            </a:r>
            <a:r>
              <a:rPr sz="1400" spc="-10" dirty="0">
                <a:latin typeface="Arial MT"/>
                <a:cs typeface="Arial MT"/>
              </a:rPr>
              <a:t>maintainer)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472843" y="4257836"/>
            <a:ext cx="161734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5080" indent="-229235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 MT"/>
                <a:cs typeface="Arial MT"/>
              </a:rPr>
              <a:t>Open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20" dirty="0">
                <a:latin typeface="Arial MT"/>
                <a:cs typeface="Arial MT"/>
              </a:rPr>
              <a:t>Pull </a:t>
            </a:r>
            <a:r>
              <a:rPr sz="2400" spc="-10" dirty="0">
                <a:latin typeface="Arial MT"/>
                <a:cs typeface="Arial MT"/>
              </a:rPr>
              <a:t>Request</a:t>
            </a:r>
            <a:endParaRPr sz="2400" dirty="0"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97255" y="4206647"/>
            <a:ext cx="119443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0810" marR="5080" indent="-118745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 MT"/>
                <a:cs typeface="Arial MT"/>
              </a:rPr>
              <a:t>Create</a:t>
            </a:r>
            <a:r>
              <a:rPr sz="2400" spc="-30" dirty="0">
                <a:latin typeface="Arial MT"/>
                <a:cs typeface="Arial MT"/>
              </a:rPr>
              <a:t> </a:t>
            </a:r>
            <a:r>
              <a:rPr sz="2400" spc="-50" dirty="0">
                <a:latin typeface="Arial MT"/>
                <a:cs typeface="Arial MT"/>
              </a:rPr>
              <a:t>a </a:t>
            </a:r>
            <a:r>
              <a:rPr sz="2400" spc="-10" dirty="0">
                <a:latin typeface="Arial MT"/>
                <a:cs typeface="Arial MT"/>
              </a:rPr>
              <a:t>branch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Lab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888581" y="6659518"/>
            <a:ext cx="1101090" cy="179070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000" dirty="0">
                <a:solidFill>
                  <a:srgbClr val="808080"/>
                </a:solidFill>
                <a:latin typeface="Palatino Linotype"/>
                <a:cs typeface="Palatino Linotype"/>
              </a:rPr>
              <a:t>September 23, </a:t>
            </a:r>
            <a:r>
              <a:rPr sz="1000" spc="-20" dirty="0">
                <a:solidFill>
                  <a:srgbClr val="808080"/>
                </a:solidFill>
                <a:latin typeface="Palatino Linotype"/>
                <a:cs typeface="Palatino Linotype"/>
              </a:rPr>
              <a:t>2020</a:t>
            </a:r>
            <a:endParaRPr sz="1000">
              <a:latin typeface="Palatino Linotype"/>
              <a:cs typeface="Palatino Linotype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00965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09870" y="1750551"/>
            <a:ext cx="6638925" cy="1722120"/>
          </a:xfrm>
          <a:prstGeom prst="rect">
            <a:avLst/>
          </a:prstGeom>
        </p:spPr>
        <p:txBody>
          <a:bodyPr vert="horz" wrap="square" lIns="0" tIns="151130" rIns="0" bIns="0" rtlCol="0">
            <a:spAutoFit/>
          </a:bodyPr>
          <a:lstStyle/>
          <a:p>
            <a:pPr marL="225425" indent="-212725">
              <a:lnSpc>
                <a:spcPct val="100000"/>
              </a:lnSpc>
              <a:spcBef>
                <a:spcPts val="1190"/>
              </a:spcBef>
              <a:buClr>
                <a:srgbClr val="333399"/>
              </a:buClr>
              <a:buChar char="•"/>
              <a:tabLst>
                <a:tab pos="225425" algn="l"/>
              </a:tabLst>
            </a:pPr>
            <a:r>
              <a:rPr sz="2800" dirty="0">
                <a:latin typeface="Arial MT"/>
                <a:cs typeface="Arial MT"/>
              </a:rPr>
              <a:t>Register</a:t>
            </a:r>
            <a:r>
              <a:rPr sz="2800" spc="-2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the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GitHub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spc="-10" dirty="0">
                <a:latin typeface="Arial MT"/>
                <a:cs typeface="Arial MT"/>
              </a:rPr>
              <a:t>account</a:t>
            </a:r>
            <a:endParaRPr sz="2800">
              <a:latin typeface="Arial MT"/>
              <a:cs typeface="Arial MT"/>
            </a:endParaRPr>
          </a:p>
          <a:p>
            <a:pPr marL="225425" indent="-212725">
              <a:lnSpc>
                <a:spcPct val="100000"/>
              </a:lnSpc>
              <a:spcBef>
                <a:spcPts val="1090"/>
              </a:spcBef>
              <a:buClr>
                <a:srgbClr val="333399"/>
              </a:buClr>
              <a:buChar char="•"/>
              <a:tabLst>
                <a:tab pos="225425" algn="l"/>
              </a:tabLst>
            </a:pPr>
            <a:r>
              <a:rPr sz="2800" dirty="0">
                <a:latin typeface="Arial MT"/>
                <a:cs typeface="Arial MT"/>
              </a:rPr>
              <a:t>Fork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repository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and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clone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it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to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the</a:t>
            </a:r>
            <a:r>
              <a:rPr sz="2800" spc="-10" dirty="0">
                <a:latin typeface="Arial MT"/>
                <a:cs typeface="Arial MT"/>
              </a:rPr>
              <a:t> local</a:t>
            </a:r>
            <a:endParaRPr sz="2800">
              <a:latin typeface="Arial MT"/>
              <a:cs typeface="Arial MT"/>
            </a:endParaRPr>
          </a:p>
          <a:p>
            <a:pPr marL="225425" indent="-212725">
              <a:lnSpc>
                <a:spcPct val="100000"/>
              </a:lnSpc>
              <a:spcBef>
                <a:spcPts val="1095"/>
              </a:spcBef>
              <a:buClr>
                <a:srgbClr val="333399"/>
              </a:buClr>
              <a:buChar char="•"/>
              <a:tabLst>
                <a:tab pos="225425" algn="l"/>
              </a:tabLst>
            </a:pPr>
            <a:r>
              <a:rPr sz="2800" dirty="0">
                <a:latin typeface="Arial MT"/>
                <a:cs typeface="Arial MT"/>
              </a:rPr>
              <a:t>Practice</a:t>
            </a:r>
            <a:r>
              <a:rPr sz="2800" spc="-3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the</a:t>
            </a:r>
            <a:r>
              <a:rPr sz="2800" spc="-3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GitHub</a:t>
            </a:r>
            <a:r>
              <a:rPr sz="2800" spc="-25" dirty="0">
                <a:latin typeface="Arial MT"/>
                <a:cs typeface="Arial MT"/>
              </a:rPr>
              <a:t> </a:t>
            </a:r>
            <a:r>
              <a:rPr sz="2800" spc="-20" dirty="0">
                <a:latin typeface="Arial MT"/>
                <a:cs typeface="Arial MT"/>
              </a:rPr>
              <a:t>flow</a:t>
            </a:r>
            <a:endParaRPr sz="2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Create a new </a:t>
            </a:r>
            <a:r>
              <a:rPr spc="-10" dirty="0"/>
              <a:t>branch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56548" y="1889235"/>
            <a:ext cx="36957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70" dirty="0">
                <a:latin typeface="Cambria"/>
                <a:cs typeface="Cambria"/>
              </a:rPr>
              <a:t>$</a:t>
            </a:r>
            <a:r>
              <a:rPr sz="2800" spc="-25" dirty="0">
                <a:latin typeface="Cambria"/>
                <a:cs typeface="Cambria"/>
              </a:rPr>
              <a:t> </a:t>
            </a:r>
            <a:r>
              <a:rPr sz="2800" dirty="0">
                <a:latin typeface="Cambria"/>
                <a:cs typeface="Cambria"/>
              </a:rPr>
              <a:t>git </a:t>
            </a:r>
            <a:r>
              <a:rPr sz="2800" spc="-40" dirty="0">
                <a:latin typeface="Cambria"/>
                <a:cs typeface="Cambria"/>
              </a:rPr>
              <a:t>checkout</a:t>
            </a:r>
            <a:r>
              <a:rPr sz="2800" dirty="0">
                <a:latin typeface="Cambria"/>
                <a:cs typeface="Cambria"/>
              </a:rPr>
              <a:t> </a:t>
            </a:r>
            <a:r>
              <a:rPr sz="2800" spc="-165" dirty="0">
                <a:latin typeface="Cambria"/>
                <a:cs typeface="Cambria"/>
              </a:rPr>
              <a:t>-</a:t>
            </a:r>
            <a:r>
              <a:rPr sz="2800" spc="-265" dirty="0">
                <a:latin typeface="Cambria"/>
                <a:cs typeface="Cambria"/>
              </a:rPr>
              <a:t>b</a:t>
            </a:r>
            <a:r>
              <a:rPr sz="2800" spc="25" dirty="0">
                <a:latin typeface="Cambria"/>
                <a:cs typeface="Cambria"/>
              </a:rPr>
              <a:t> </a:t>
            </a:r>
            <a:r>
              <a:rPr sz="2800" spc="-145" dirty="0">
                <a:latin typeface="Cambria"/>
                <a:cs typeface="Cambria"/>
              </a:rPr>
              <a:t>lab-</a:t>
            </a:r>
            <a:r>
              <a:rPr sz="2800" spc="-155" dirty="0">
                <a:latin typeface="Cambria"/>
                <a:cs typeface="Cambria"/>
              </a:rPr>
              <a:t>2-</a:t>
            </a:r>
            <a:r>
              <a:rPr sz="2800" spc="-25" dirty="0">
                <a:latin typeface="Cambria"/>
                <a:cs typeface="Cambria"/>
              </a:rPr>
              <a:t>git</a:t>
            </a:r>
            <a:endParaRPr sz="2800">
              <a:latin typeface="Cambria"/>
              <a:cs typeface="Cambri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278728" y="3769990"/>
            <a:ext cx="4472940" cy="2422525"/>
            <a:chOff x="2278728" y="3769990"/>
            <a:chExt cx="4472940" cy="242252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78728" y="3789040"/>
              <a:ext cx="4472550" cy="2403208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542084" y="3789040"/>
              <a:ext cx="432434" cy="428625"/>
            </a:xfrm>
            <a:custGeom>
              <a:avLst/>
              <a:gdLst/>
              <a:ahLst/>
              <a:cxnLst/>
              <a:rect l="l" t="t" r="r" b="b"/>
              <a:pathLst>
                <a:path w="432435" h="428625">
                  <a:moveTo>
                    <a:pt x="216023" y="428484"/>
                  </a:moveTo>
                  <a:lnTo>
                    <a:pt x="166491" y="422826"/>
                  </a:lnTo>
                  <a:lnTo>
                    <a:pt x="121022" y="406709"/>
                  </a:lnTo>
                  <a:lnTo>
                    <a:pt x="80912" y="381418"/>
                  </a:lnTo>
                  <a:lnTo>
                    <a:pt x="47458" y="348240"/>
                  </a:lnTo>
                  <a:lnTo>
                    <a:pt x="21956" y="308460"/>
                  </a:lnTo>
                  <a:lnTo>
                    <a:pt x="5705" y="263366"/>
                  </a:lnTo>
                  <a:lnTo>
                    <a:pt x="0" y="214242"/>
                  </a:lnTo>
                  <a:lnTo>
                    <a:pt x="5705" y="165118"/>
                  </a:lnTo>
                  <a:lnTo>
                    <a:pt x="21956" y="120024"/>
                  </a:lnTo>
                  <a:lnTo>
                    <a:pt x="47458" y="80244"/>
                  </a:lnTo>
                  <a:lnTo>
                    <a:pt x="80912" y="47066"/>
                  </a:lnTo>
                  <a:lnTo>
                    <a:pt x="121022" y="21775"/>
                  </a:lnTo>
                  <a:lnTo>
                    <a:pt x="166491" y="5658"/>
                  </a:lnTo>
                  <a:lnTo>
                    <a:pt x="216023" y="0"/>
                  </a:lnTo>
                  <a:lnTo>
                    <a:pt x="258365" y="4154"/>
                  </a:lnTo>
                  <a:lnTo>
                    <a:pt x="298692" y="16308"/>
                  </a:lnTo>
                  <a:lnTo>
                    <a:pt x="335874" y="35995"/>
                  </a:lnTo>
                  <a:lnTo>
                    <a:pt x="368775" y="62750"/>
                  </a:lnTo>
                  <a:lnTo>
                    <a:pt x="395753" y="95380"/>
                  </a:lnTo>
                  <a:lnTo>
                    <a:pt x="415604" y="132255"/>
                  </a:lnTo>
                  <a:lnTo>
                    <a:pt x="427858" y="172250"/>
                  </a:lnTo>
                  <a:lnTo>
                    <a:pt x="432047" y="214242"/>
                  </a:lnTo>
                  <a:lnTo>
                    <a:pt x="426342" y="263366"/>
                  </a:lnTo>
                  <a:lnTo>
                    <a:pt x="410091" y="308460"/>
                  </a:lnTo>
                  <a:lnTo>
                    <a:pt x="384589" y="348240"/>
                  </a:lnTo>
                  <a:lnTo>
                    <a:pt x="351135" y="381418"/>
                  </a:lnTo>
                  <a:lnTo>
                    <a:pt x="311025" y="406709"/>
                  </a:lnTo>
                  <a:lnTo>
                    <a:pt x="265556" y="422826"/>
                  </a:lnTo>
                  <a:lnTo>
                    <a:pt x="216023" y="428484"/>
                  </a:lnTo>
                  <a:close/>
                </a:path>
              </a:pathLst>
            </a:custGeom>
            <a:solidFill>
              <a:srgbClr val="FF0000">
                <a:alpha val="5058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542084" y="3789040"/>
              <a:ext cx="432434" cy="428625"/>
            </a:xfrm>
            <a:custGeom>
              <a:avLst/>
              <a:gdLst/>
              <a:ahLst/>
              <a:cxnLst/>
              <a:rect l="l" t="t" r="r" b="b"/>
              <a:pathLst>
                <a:path w="432435" h="428625">
                  <a:moveTo>
                    <a:pt x="0" y="214242"/>
                  </a:moveTo>
                  <a:lnTo>
                    <a:pt x="5705" y="165118"/>
                  </a:lnTo>
                  <a:lnTo>
                    <a:pt x="21956" y="120024"/>
                  </a:lnTo>
                  <a:lnTo>
                    <a:pt x="47458" y="80244"/>
                  </a:lnTo>
                  <a:lnTo>
                    <a:pt x="80912" y="47066"/>
                  </a:lnTo>
                  <a:lnTo>
                    <a:pt x="121022" y="21775"/>
                  </a:lnTo>
                  <a:lnTo>
                    <a:pt x="166491" y="5658"/>
                  </a:lnTo>
                  <a:lnTo>
                    <a:pt x="216023" y="0"/>
                  </a:lnTo>
                  <a:lnTo>
                    <a:pt x="258365" y="4154"/>
                  </a:lnTo>
                  <a:lnTo>
                    <a:pt x="298692" y="16308"/>
                  </a:lnTo>
                  <a:lnTo>
                    <a:pt x="335874" y="35995"/>
                  </a:lnTo>
                  <a:lnTo>
                    <a:pt x="368775" y="62750"/>
                  </a:lnTo>
                  <a:lnTo>
                    <a:pt x="395753" y="95380"/>
                  </a:lnTo>
                  <a:lnTo>
                    <a:pt x="415604" y="132255"/>
                  </a:lnTo>
                  <a:lnTo>
                    <a:pt x="427858" y="172250"/>
                  </a:lnTo>
                  <a:lnTo>
                    <a:pt x="432047" y="214242"/>
                  </a:lnTo>
                  <a:lnTo>
                    <a:pt x="426342" y="263366"/>
                  </a:lnTo>
                  <a:lnTo>
                    <a:pt x="410091" y="308460"/>
                  </a:lnTo>
                  <a:lnTo>
                    <a:pt x="384589" y="348240"/>
                  </a:lnTo>
                  <a:lnTo>
                    <a:pt x="351135" y="381418"/>
                  </a:lnTo>
                  <a:lnTo>
                    <a:pt x="311025" y="406709"/>
                  </a:lnTo>
                  <a:lnTo>
                    <a:pt x="265556" y="422826"/>
                  </a:lnTo>
                  <a:lnTo>
                    <a:pt x="216023" y="428484"/>
                  </a:lnTo>
                  <a:lnTo>
                    <a:pt x="166491" y="422826"/>
                  </a:lnTo>
                  <a:lnTo>
                    <a:pt x="121022" y="406709"/>
                  </a:lnTo>
                  <a:lnTo>
                    <a:pt x="80912" y="381418"/>
                  </a:lnTo>
                  <a:lnTo>
                    <a:pt x="47458" y="348240"/>
                  </a:lnTo>
                  <a:lnTo>
                    <a:pt x="21956" y="308460"/>
                  </a:lnTo>
                  <a:lnTo>
                    <a:pt x="5705" y="263366"/>
                  </a:lnTo>
                  <a:lnTo>
                    <a:pt x="0" y="214242"/>
                  </a:lnTo>
                  <a:close/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4567150" y="1999138"/>
            <a:ext cx="266255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FF0000"/>
                </a:solidFill>
                <a:latin typeface="MS PGothic"/>
                <a:cs typeface="MS PGothic"/>
              </a:rPr>
              <a:t>可用 </a:t>
            </a:r>
            <a:r>
              <a:rPr sz="1400" dirty="0">
                <a:solidFill>
                  <a:srgbClr val="FF0000"/>
                </a:solidFill>
                <a:latin typeface="Arial MT"/>
                <a:cs typeface="Arial MT"/>
              </a:rPr>
              <a:t>$</a:t>
            </a:r>
            <a:r>
              <a:rPr sz="1400" spc="-3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0000"/>
                </a:solidFill>
                <a:latin typeface="Arial MT"/>
                <a:cs typeface="Arial MT"/>
              </a:rPr>
              <a:t>git</a:t>
            </a:r>
            <a:r>
              <a:rPr sz="1400" spc="-3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0000"/>
                </a:solidFill>
                <a:latin typeface="Arial MT"/>
                <a:cs typeface="Arial MT"/>
              </a:rPr>
              <a:t>branch</a:t>
            </a:r>
            <a:r>
              <a:rPr sz="1400" spc="-2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0000"/>
                </a:solidFill>
                <a:latin typeface="MS PGothic"/>
                <a:cs typeface="MS PGothic"/>
              </a:rPr>
              <a:t>檢</a:t>
            </a:r>
            <a:r>
              <a:rPr sz="1400" spc="-10" dirty="0">
                <a:solidFill>
                  <a:srgbClr val="FF0000"/>
                </a:solidFill>
                <a:latin typeface="SimSun"/>
                <a:cs typeface="SimSun"/>
              </a:rPr>
              <a:t>查</a:t>
            </a:r>
            <a:r>
              <a:rPr sz="1400" spc="-10" dirty="0">
                <a:solidFill>
                  <a:srgbClr val="FF0000"/>
                </a:solidFill>
                <a:latin typeface="MS PGothic"/>
                <a:cs typeface="MS PGothic"/>
              </a:rPr>
              <a:t>有沒有成功</a:t>
            </a:r>
            <a:r>
              <a:rPr sz="1400" spc="10" dirty="0">
                <a:solidFill>
                  <a:srgbClr val="FF0000"/>
                </a:solidFill>
                <a:latin typeface="MS PGothic"/>
                <a:cs typeface="MS PGothic"/>
              </a:rPr>
              <a:t>創建新的 </a:t>
            </a:r>
            <a:r>
              <a:rPr sz="1400" spc="-10" dirty="0">
                <a:solidFill>
                  <a:srgbClr val="FF0000"/>
                </a:solidFill>
                <a:latin typeface="Arial MT"/>
                <a:cs typeface="Arial MT"/>
              </a:rPr>
              <a:t>branch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888581" y="6659518"/>
            <a:ext cx="1101090" cy="179070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000" dirty="0">
                <a:solidFill>
                  <a:srgbClr val="808080"/>
                </a:solidFill>
                <a:latin typeface="Palatino Linotype"/>
                <a:cs typeface="Palatino Linotype"/>
              </a:rPr>
              <a:t>September 23, </a:t>
            </a:r>
            <a:r>
              <a:rPr sz="1000" spc="-20" dirty="0">
                <a:solidFill>
                  <a:srgbClr val="808080"/>
                </a:solidFill>
                <a:latin typeface="Palatino Linotype"/>
                <a:cs typeface="Palatino Linotype"/>
              </a:rPr>
              <a:t>2020</a:t>
            </a:r>
            <a:endParaRPr sz="1000">
              <a:latin typeface="Palatino Linotype"/>
              <a:cs typeface="Palatino Linotype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spc="-25" dirty="0"/>
              <a:t>20</a:t>
            </a:fld>
            <a:endParaRPr spc="-25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Create</a:t>
            </a:r>
            <a:r>
              <a:rPr spc="-35" dirty="0"/>
              <a:t> </a:t>
            </a:r>
            <a:r>
              <a:rPr dirty="0"/>
              <a:t>a</a:t>
            </a:r>
            <a:r>
              <a:rPr spc="-35" dirty="0"/>
              <a:t> </a:t>
            </a:r>
            <a:r>
              <a:rPr dirty="0"/>
              <a:t>new</a:t>
            </a:r>
            <a:r>
              <a:rPr spc="-35" dirty="0"/>
              <a:t> </a:t>
            </a:r>
            <a:r>
              <a:rPr spc="-60" dirty="0"/>
              <a:t>file</a:t>
            </a:r>
            <a:r>
              <a:rPr spc="-30" dirty="0"/>
              <a:t> </a:t>
            </a:r>
            <a:r>
              <a:rPr dirty="0"/>
              <a:t>with</a:t>
            </a:r>
            <a:r>
              <a:rPr spc="-40" dirty="0"/>
              <a:t> </a:t>
            </a:r>
            <a:r>
              <a:rPr spc="-10" dirty="0"/>
              <a:t>content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56548" y="1889235"/>
            <a:ext cx="46482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70" dirty="0">
                <a:latin typeface="Cambria"/>
                <a:cs typeface="Cambria"/>
              </a:rPr>
              <a:t>$</a:t>
            </a:r>
            <a:r>
              <a:rPr sz="2800" spc="25" dirty="0">
                <a:latin typeface="Cambria"/>
                <a:cs typeface="Cambria"/>
              </a:rPr>
              <a:t> </a:t>
            </a:r>
            <a:r>
              <a:rPr sz="2800" spc="-175" dirty="0">
                <a:latin typeface="Cambria"/>
                <a:cs typeface="Cambria"/>
              </a:rPr>
              <a:t>mkdir</a:t>
            </a:r>
            <a:r>
              <a:rPr sz="2800" spc="30" dirty="0">
                <a:latin typeface="Cambria"/>
                <a:cs typeface="Cambria"/>
              </a:rPr>
              <a:t> </a:t>
            </a:r>
            <a:r>
              <a:rPr sz="2800" spc="-155" dirty="0">
                <a:latin typeface="Cambria"/>
                <a:cs typeface="Cambria"/>
              </a:rPr>
              <a:t>-</a:t>
            </a:r>
            <a:r>
              <a:rPr sz="2800" spc="-254" dirty="0">
                <a:latin typeface="Cambria"/>
                <a:cs typeface="Cambria"/>
              </a:rPr>
              <a:t>p</a:t>
            </a:r>
            <a:r>
              <a:rPr sz="2800" spc="30" dirty="0">
                <a:latin typeface="Cambria"/>
                <a:cs typeface="Cambria"/>
              </a:rPr>
              <a:t> </a:t>
            </a:r>
            <a:r>
              <a:rPr sz="2800" spc="-35" dirty="0">
                <a:solidFill>
                  <a:srgbClr val="FF0000"/>
                </a:solidFill>
                <a:latin typeface="Cambria"/>
                <a:cs typeface="Cambria"/>
              </a:rPr>
              <a:t>f12345678</a:t>
            </a:r>
            <a:r>
              <a:rPr sz="2800" spc="-35" dirty="0">
                <a:latin typeface="Cambria"/>
                <a:cs typeface="Cambria"/>
              </a:rPr>
              <a:t>/lab_2_git</a:t>
            </a:r>
            <a:endParaRPr sz="2800" dirty="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6548" y="2315955"/>
            <a:ext cx="3927475" cy="1156335"/>
          </a:xfrm>
          <a:prstGeom prst="rect">
            <a:avLst/>
          </a:prstGeom>
        </p:spPr>
        <p:txBody>
          <a:bodyPr vert="horz" wrap="square" lIns="0" tIns="151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90"/>
              </a:spcBef>
            </a:pPr>
            <a:r>
              <a:rPr sz="2800" spc="70" dirty="0">
                <a:latin typeface="Cambria"/>
                <a:cs typeface="Cambria"/>
              </a:rPr>
              <a:t>$</a:t>
            </a:r>
            <a:r>
              <a:rPr sz="2800" spc="-35" dirty="0">
                <a:latin typeface="Cambria"/>
                <a:cs typeface="Cambria"/>
              </a:rPr>
              <a:t> </a:t>
            </a:r>
            <a:r>
              <a:rPr sz="2800" dirty="0">
                <a:latin typeface="Cambria"/>
                <a:cs typeface="Cambria"/>
              </a:rPr>
              <a:t>cd</a:t>
            </a:r>
            <a:r>
              <a:rPr sz="2800" spc="-30" dirty="0">
                <a:latin typeface="Cambria"/>
                <a:cs typeface="Cambria"/>
              </a:rPr>
              <a:t> </a:t>
            </a:r>
            <a:r>
              <a:rPr sz="2800" spc="-10" dirty="0">
                <a:solidFill>
                  <a:srgbClr val="FF0000"/>
                </a:solidFill>
                <a:latin typeface="Cambria"/>
                <a:cs typeface="Cambria"/>
              </a:rPr>
              <a:t>f12345678</a:t>
            </a:r>
            <a:r>
              <a:rPr sz="2800" spc="-10" dirty="0">
                <a:latin typeface="Cambria"/>
                <a:cs typeface="Cambria"/>
              </a:rPr>
              <a:t>/lab_2_git</a:t>
            </a:r>
            <a:endParaRPr sz="28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090"/>
              </a:spcBef>
            </a:pPr>
            <a:r>
              <a:rPr sz="2800" spc="70" dirty="0">
                <a:latin typeface="Cambria"/>
                <a:cs typeface="Cambria"/>
              </a:rPr>
              <a:t>$</a:t>
            </a:r>
            <a:r>
              <a:rPr sz="2800" spc="-65" dirty="0">
                <a:latin typeface="Cambria"/>
                <a:cs typeface="Cambria"/>
              </a:rPr>
              <a:t> </a:t>
            </a:r>
            <a:r>
              <a:rPr sz="2800" spc="-20" dirty="0">
                <a:latin typeface="Cambria"/>
                <a:cs typeface="Cambria"/>
              </a:rPr>
              <a:t>echo</a:t>
            </a:r>
            <a:r>
              <a:rPr sz="2800" spc="-50" dirty="0">
                <a:latin typeface="Cambria"/>
                <a:cs typeface="Cambria"/>
              </a:rPr>
              <a:t> </a:t>
            </a:r>
            <a:r>
              <a:rPr sz="2800" spc="-110" dirty="0">
                <a:latin typeface="Cambria"/>
                <a:cs typeface="Cambria"/>
              </a:rPr>
              <a:t>"first</a:t>
            </a:r>
            <a:r>
              <a:rPr sz="2800" spc="-45" dirty="0">
                <a:latin typeface="Cambria"/>
                <a:cs typeface="Cambria"/>
              </a:rPr>
              <a:t> </a:t>
            </a:r>
            <a:r>
              <a:rPr sz="2800" spc="-30" dirty="0">
                <a:latin typeface="Cambria"/>
                <a:cs typeface="Cambria"/>
              </a:rPr>
              <a:t>text"</a:t>
            </a:r>
            <a:r>
              <a:rPr sz="2800" spc="-55" dirty="0">
                <a:latin typeface="Cambria"/>
                <a:cs typeface="Cambria"/>
              </a:rPr>
              <a:t> </a:t>
            </a:r>
            <a:r>
              <a:rPr sz="2800" dirty="0">
                <a:latin typeface="Cambria"/>
                <a:cs typeface="Cambria"/>
              </a:rPr>
              <a:t>&gt;</a:t>
            </a:r>
            <a:r>
              <a:rPr sz="2800" spc="-55" dirty="0">
                <a:latin typeface="Cambria"/>
                <a:cs typeface="Cambria"/>
              </a:rPr>
              <a:t> </a:t>
            </a:r>
            <a:r>
              <a:rPr sz="2800" spc="-45" dirty="0">
                <a:latin typeface="Cambria"/>
                <a:cs typeface="Cambria"/>
              </a:rPr>
              <a:t>first.txt</a:t>
            </a:r>
            <a:endParaRPr sz="2800">
              <a:latin typeface="Cambria"/>
              <a:cs typeface="Cambri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344555" y="2590854"/>
            <a:ext cx="3395979" cy="766445"/>
          </a:xfrm>
          <a:custGeom>
            <a:avLst/>
            <a:gdLst/>
            <a:ahLst/>
            <a:cxnLst/>
            <a:rect l="l" t="t" r="r" b="b"/>
            <a:pathLst>
              <a:path w="3395979" h="766445">
                <a:moveTo>
                  <a:pt x="3287784" y="766137"/>
                </a:moveTo>
                <a:lnTo>
                  <a:pt x="1091901" y="766137"/>
                </a:lnTo>
                <a:lnTo>
                  <a:pt x="1049858" y="757649"/>
                </a:lnTo>
                <a:lnTo>
                  <a:pt x="1015525" y="734501"/>
                </a:lnTo>
                <a:lnTo>
                  <a:pt x="992377" y="700168"/>
                </a:lnTo>
                <a:lnTo>
                  <a:pt x="983889" y="658125"/>
                </a:lnTo>
                <a:lnTo>
                  <a:pt x="983889" y="388095"/>
                </a:lnTo>
                <a:lnTo>
                  <a:pt x="0" y="0"/>
                </a:lnTo>
                <a:lnTo>
                  <a:pt x="983889" y="226077"/>
                </a:lnTo>
                <a:lnTo>
                  <a:pt x="3395797" y="226077"/>
                </a:lnTo>
                <a:lnTo>
                  <a:pt x="3395797" y="658125"/>
                </a:lnTo>
                <a:lnTo>
                  <a:pt x="3387309" y="700168"/>
                </a:lnTo>
                <a:lnTo>
                  <a:pt x="3364161" y="734501"/>
                </a:lnTo>
                <a:lnTo>
                  <a:pt x="3329828" y="757649"/>
                </a:lnTo>
                <a:lnTo>
                  <a:pt x="3287784" y="766137"/>
                </a:lnTo>
                <a:close/>
              </a:path>
              <a:path w="3395979" h="766445">
                <a:moveTo>
                  <a:pt x="3395797" y="226077"/>
                </a:moveTo>
                <a:lnTo>
                  <a:pt x="983889" y="226077"/>
                </a:lnTo>
                <a:lnTo>
                  <a:pt x="992377" y="184034"/>
                </a:lnTo>
                <a:lnTo>
                  <a:pt x="1015525" y="149701"/>
                </a:lnTo>
                <a:lnTo>
                  <a:pt x="1049858" y="126553"/>
                </a:lnTo>
                <a:lnTo>
                  <a:pt x="1091901" y="118065"/>
                </a:lnTo>
                <a:lnTo>
                  <a:pt x="3287784" y="118065"/>
                </a:lnTo>
                <a:lnTo>
                  <a:pt x="3329119" y="126287"/>
                </a:lnTo>
                <a:lnTo>
                  <a:pt x="3364162" y="149701"/>
                </a:lnTo>
                <a:lnTo>
                  <a:pt x="3387575" y="184743"/>
                </a:lnTo>
                <a:lnTo>
                  <a:pt x="3395797" y="226077"/>
                </a:lnTo>
                <a:close/>
              </a:path>
            </a:pathLst>
          </a:custGeom>
          <a:solidFill>
            <a:srgbClr val="DAE7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480050" y="2736792"/>
            <a:ext cx="21088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7015" marR="5080" indent="-23495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Palatino Linotype"/>
                <a:cs typeface="Palatino Linotype"/>
              </a:rPr>
              <a:t>Change f12345678 </a:t>
            </a:r>
            <a:r>
              <a:rPr sz="1800" spc="-25" dirty="0">
                <a:latin typeface="Palatino Linotype"/>
                <a:cs typeface="Palatino Linotype"/>
              </a:rPr>
              <a:t>to </a:t>
            </a:r>
            <a:r>
              <a:rPr sz="1800" dirty="0">
                <a:latin typeface="Palatino Linotype"/>
                <a:cs typeface="Palatino Linotype"/>
              </a:rPr>
              <a:t>your</a:t>
            </a:r>
            <a:r>
              <a:rPr sz="1800" spc="-20" dirty="0">
                <a:latin typeface="Palatino Linotype"/>
                <a:cs typeface="Palatino Linotype"/>
              </a:rPr>
              <a:t> </a:t>
            </a:r>
            <a:r>
              <a:rPr sz="1800" dirty="0">
                <a:latin typeface="Palatino Linotype"/>
                <a:cs typeface="Palatino Linotype"/>
              </a:rPr>
              <a:t>student</a:t>
            </a:r>
            <a:r>
              <a:rPr sz="1800" spc="-15" dirty="0">
                <a:latin typeface="Palatino Linotype"/>
                <a:cs typeface="Palatino Linotype"/>
              </a:rPr>
              <a:t> </a:t>
            </a:r>
            <a:r>
              <a:rPr sz="1800" spc="-25" dirty="0">
                <a:latin typeface="Palatino Linotype"/>
                <a:cs typeface="Palatino Linotype"/>
              </a:rPr>
              <a:t>ID</a:t>
            </a:r>
            <a:endParaRPr sz="1800">
              <a:latin typeface="Palatino Linotype"/>
              <a:cs typeface="Palatino Linotyp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88581" y="6659518"/>
            <a:ext cx="1101090" cy="179070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000" dirty="0">
                <a:solidFill>
                  <a:srgbClr val="808080"/>
                </a:solidFill>
                <a:latin typeface="Palatino Linotype"/>
                <a:cs typeface="Palatino Linotype"/>
              </a:rPr>
              <a:t>September 23, </a:t>
            </a:r>
            <a:r>
              <a:rPr sz="1000" spc="-20" dirty="0">
                <a:solidFill>
                  <a:srgbClr val="808080"/>
                </a:solidFill>
                <a:latin typeface="Palatino Linotype"/>
                <a:cs typeface="Palatino Linotype"/>
              </a:rPr>
              <a:t>2020</a:t>
            </a:r>
            <a:endParaRPr sz="1000">
              <a:latin typeface="Palatino Linotype"/>
              <a:cs typeface="Palatino Linotype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spc="-25" dirty="0"/>
              <a:t>21</a:t>
            </a:fld>
            <a:endParaRPr spc="-25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6548" y="1889235"/>
            <a:ext cx="243014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70" dirty="0">
                <a:latin typeface="Cambria"/>
                <a:cs typeface="Cambria"/>
              </a:rPr>
              <a:t>$</a:t>
            </a:r>
            <a:r>
              <a:rPr sz="2800" spc="-20" dirty="0">
                <a:latin typeface="Cambria"/>
                <a:cs typeface="Cambria"/>
              </a:rPr>
              <a:t> </a:t>
            </a:r>
            <a:r>
              <a:rPr sz="2800" dirty="0">
                <a:latin typeface="Cambria"/>
                <a:cs typeface="Cambria"/>
              </a:rPr>
              <a:t>git</a:t>
            </a:r>
            <a:r>
              <a:rPr sz="2800" spc="-15" dirty="0">
                <a:latin typeface="Cambria"/>
                <a:cs typeface="Cambria"/>
              </a:rPr>
              <a:t> </a:t>
            </a:r>
            <a:r>
              <a:rPr sz="2800" spc="-75" dirty="0">
                <a:latin typeface="Cambria"/>
                <a:cs typeface="Cambria"/>
              </a:rPr>
              <a:t>add</a:t>
            </a:r>
            <a:r>
              <a:rPr sz="2800" spc="-15" dirty="0">
                <a:latin typeface="Cambria"/>
                <a:cs typeface="Cambria"/>
              </a:rPr>
              <a:t> </a:t>
            </a:r>
            <a:r>
              <a:rPr sz="2800" spc="-55" dirty="0">
                <a:latin typeface="Cambria"/>
                <a:cs typeface="Cambria"/>
              </a:rPr>
              <a:t>first.txt</a:t>
            </a:r>
            <a:endParaRPr sz="2800" dirty="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6548" y="2294619"/>
            <a:ext cx="4968875" cy="8578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3275"/>
              </a:lnSpc>
              <a:spcBef>
                <a:spcPts val="100"/>
              </a:spcBef>
            </a:pPr>
            <a:r>
              <a:rPr sz="2800" spc="70" dirty="0">
                <a:latin typeface="Cambria"/>
                <a:cs typeface="Cambria"/>
              </a:rPr>
              <a:t>$</a:t>
            </a:r>
            <a:r>
              <a:rPr sz="2800" spc="5" dirty="0">
                <a:latin typeface="Cambria"/>
                <a:cs typeface="Cambria"/>
              </a:rPr>
              <a:t> </a:t>
            </a:r>
            <a:r>
              <a:rPr sz="2800" dirty="0">
                <a:latin typeface="Cambria"/>
                <a:cs typeface="Cambria"/>
              </a:rPr>
              <a:t>git</a:t>
            </a:r>
            <a:r>
              <a:rPr sz="2800" spc="5" dirty="0">
                <a:latin typeface="Cambria"/>
                <a:cs typeface="Cambria"/>
              </a:rPr>
              <a:t> </a:t>
            </a:r>
            <a:r>
              <a:rPr sz="2800" spc="-10" dirty="0">
                <a:latin typeface="Cambria"/>
                <a:cs typeface="Cambria"/>
              </a:rPr>
              <a:t>status</a:t>
            </a:r>
            <a:endParaRPr sz="2800">
              <a:latin typeface="Cambria"/>
              <a:cs typeface="Cambria"/>
            </a:endParaRPr>
          </a:p>
          <a:p>
            <a:pPr marL="12700">
              <a:lnSpc>
                <a:spcPts val="3275"/>
              </a:lnSpc>
            </a:pPr>
            <a:r>
              <a:rPr sz="2800" spc="70" dirty="0">
                <a:latin typeface="Cambria"/>
                <a:cs typeface="Cambria"/>
              </a:rPr>
              <a:t>$</a:t>
            </a:r>
            <a:r>
              <a:rPr sz="2800" spc="-20" dirty="0">
                <a:latin typeface="Cambria"/>
                <a:cs typeface="Cambria"/>
              </a:rPr>
              <a:t> </a:t>
            </a:r>
            <a:r>
              <a:rPr sz="2800" dirty="0">
                <a:latin typeface="Cambria"/>
                <a:cs typeface="Cambria"/>
              </a:rPr>
              <a:t>git</a:t>
            </a:r>
            <a:r>
              <a:rPr sz="2800" spc="5" dirty="0">
                <a:latin typeface="Cambria"/>
                <a:cs typeface="Cambria"/>
              </a:rPr>
              <a:t> </a:t>
            </a:r>
            <a:r>
              <a:rPr sz="2800" spc="-65" dirty="0">
                <a:latin typeface="Cambria"/>
                <a:cs typeface="Cambria"/>
              </a:rPr>
              <a:t>commit</a:t>
            </a:r>
            <a:r>
              <a:rPr sz="2800" spc="5" dirty="0">
                <a:latin typeface="Cambria"/>
                <a:cs typeface="Cambria"/>
              </a:rPr>
              <a:t> </a:t>
            </a:r>
            <a:r>
              <a:rPr sz="2800" spc="-140" dirty="0">
                <a:latin typeface="Cambria"/>
                <a:cs typeface="Cambria"/>
              </a:rPr>
              <a:t>-</a:t>
            </a:r>
            <a:r>
              <a:rPr sz="2800" spc="-330" dirty="0">
                <a:latin typeface="Cambria"/>
                <a:cs typeface="Cambria"/>
              </a:rPr>
              <a:t>m</a:t>
            </a:r>
            <a:r>
              <a:rPr sz="2800" spc="25" dirty="0">
                <a:latin typeface="Cambria"/>
                <a:cs typeface="Cambria"/>
              </a:rPr>
              <a:t> </a:t>
            </a:r>
            <a:r>
              <a:rPr sz="2800" spc="-150" dirty="0">
                <a:latin typeface="Cambria"/>
                <a:cs typeface="Cambria"/>
              </a:rPr>
              <a:t>"Add</a:t>
            </a:r>
            <a:r>
              <a:rPr sz="2800" spc="-5" dirty="0">
                <a:latin typeface="Cambria"/>
                <a:cs typeface="Cambria"/>
              </a:rPr>
              <a:t> </a:t>
            </a:r>
            <a:r>
              <a:rPr sz="2800" spc="-65" dirty="0">
                <a:solidFill>
                  <a:srgbClr val="FF0000"/>
                </a:solidFill>
                <a:latin typeface="Cambria"/>
                <a:cs typeface="Cambria"/>
              </a:rPr>
              <a:t>F12345678</a:t>
            </a:r>
            <a:r>
              <a:rPr sz="2800" spc="-65" dirty="0">
                <a:latin typeface="Cambria"/>
                <a:cs typeface="Cambria"/>
              </a:rPr>
              <a:t>"</a:t>
            </a:r>
            <a:endParaRPr sz="2800">
              <a:latin typeface="Cambria"/>
              <a:cs typeface="Cambri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Track</a:t>
            </a:r>
            <a:r>
              <a:rPr spc="-25" dirty="0"/>
              <a:t> </a:t>
            </a:r>
            <a:r>
              <a:rPr dirty="0"/>
              <a:t>the</a:t>
            </a:r>
            <a:r>
              <a:rPr spc="-10" dirty="0"/>
              <a:t> </a:t>
            </a:r>
            <a:r>
              <a:rPr spc="-35" dirty="0"/>
              <a:t>modification</a:t>
            </a:r>
          </a:p>
        </p:txBody>
      </p:sp>
      <p:sp>
        <p:nvSpPr>
          <p:cNvPr id="5" name="object 5"/>
          <p:cNvSpPr/>
          <p:nvPr/>
        </p:nvSpPr>
        <p:spPr>
          <a:xfrm>
            <a:off x="5359131" y="3049036"/>
            <a:ext cx="3433445" cy="1765300"/>
          </a:xfrm>
          <a:custGeom>
            <a:avLst/>
            <a:gdLst/>
            <a:ahLst/>
            <a:cxnLst/>
            <a:rect l="l" t="t" r="r" b="b"/>
            <a:pathLst>
              <a:path w="3433445" h="1765300">
                <a:moveTo>
                  <a:pt x="1430374" y="837076"/>
                </a:moveTo>
                <a:lnTo>
                  <a:pt x="572149" y="837076"/>
                </a:lnTo>
                <a:lnTo>
                  <a:pt x="96979" y="0"/>
                </a:lnTo>
                <a:lnTo>
                  <a:pt x="1430374" y="837076"/>
                </a:lnTo>
                <a:close/>
              </a:path>
              <a:path w="3433445" h="1765300">
                <a:moveTo>
                  <a:pt x="3278249" y="1764976"/>
                </a:moveTo>
                <a:lnTo>
                  <a:pt x="154649" y="1764976"/>
                </a:lnTo>
                <a:lnTo>
                  <a:pt x="105768" y="1757092"/>
                </a:lnTo>
                <a:lnTo>
                  <a:pt x="63315" y="1735138"/>
                </a:lnTo>
                <a:lnTo>
                  <a:pt x="29838" y="1701661"/>
                </a:lnTo>
                <a:lnTo>
                  <a:pt x="7884" y="1659208"/>
                </a:lnTo>
                <a:lnTo>
                  <a:pt x="0" y="1610326"/>
                </a:lnTo>
                <a:lnTo>
                  <a:pt x="0" y="991726"/>
                </a:lnTo>
                <a:lnTo>
                  <a:pt x="7884" y="942845"/>
                </a:lnTo>
                <a:lnTo>
                  <a:pt x="29838" y="900392"/>
                </a:lnTo>
                <a:lnTo>
                  <a:pt x="63315" y="866915"/>
                </a:lnTo>
                <a:lnTo>
                  <a:pt x="105768" y="844961"/>
                </a:lnTo>
                <a:lnTo>
                  <a:pt x="154649" y="837076"/>
                </a:lnTo>
                <a:lnTo>
                  <a:pt x="3278249" y="837076"/>
                </a:lnTo>
                <a:lnTo>
                  <a:pt x="3337431" y="848849"/>
                </a:lnTo>
                <a:lnTo>
                  <a:pt x="3387603" y="882372"/>
                </a:lnTo>
                <a:lnTo>
                  <a:pt x="3421127" y="932545"/>
                </a:lnTo>
                <a:lnTo>
                  <a:pt x="3432899" y="991726"/>
                </a:lnTo>
                <a:lnTo>
                  <a:pt x="3432899" y="1610326"/>
                </a:lnTo>
                <a:lnTo>
                  <a:pt x="3425015" y="1659208"/>
                </a:lnTo>
                <a:lnTo>
                  <a:pt x="3403061" y="1701661"/>
                </a:lnTo>
                <a:lnTo>
                  <a:pt x="3369584" y="1735138"/>
                </a:lnTo>
                <a:lnTo>
                  <a:pt x="3327131" y="1757092"/>
                </a:lnTo>
                <a:lnTo>
                  <a:pt x="3278249" y="1764976"/>
                </a:lnTo>
                <a:close/>
              </a:path>
            </a:pathLst>
          </a:custGeom>
          <a:solidFill>
            <a:srgbClr val="DAE7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550528" y="3916739"/>
            <a:ext cx="305054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Palatino Linotype"/>
                <a:cs typeface="Palatino Linotype"/>
              </a:rPr>
              <a:t>Set</a:t>
            </a:r>
            <a:r>
              <a:rPr sz="1800" spc="-10" dirty="0">
                <a:latin typeface="Palatino Linotype"/>
                <a:cs typeface="Palatino Linotype"/>
              </a:rPr>
              <a:t> </a:t>
            </a:r>
            <a:r>
              <a:rPr sz="1800" dirty="0">
                <a:latin typeface="Palatino Linotype"/>
                <a:cs typeface="Palatino Linotype"/>
              </a:rPr>
              <a:t>the</a:t>
            </a:r>
            <a:r>
              <a:rPr sz="1800" spc="-5" dirty="0">
                <a:latin typeface="Palatino Linotype"/>
                <a:cs typeface="Palatino Linotype"/>
              </a:rPr>
              <a:t> </a:t>
            </a:r>
            <a:r>
              <a:rPr sz="1800" b="1" dirty="0">
                <a:latin typeface="Palatino Linotype"/>
                <a:cs typeface="Palatino Linotype"/>
              </a:rPr>
              <a:t>name </a:t>
            </a:r>
            <a:r>
              <a:rPr sz="1800" dirty="0">
                <a:latin typeface="Palatino Linotype"/>
                <a:cs typeface="Palatino Linotype"/>
              </a:rPr>
              <a:t>and</a:t>
            </a:r>
            <a:r>
              <a:rPr sz="1800" spc="-5" dirty="0">
                <a:latin typeface="Palatino Linotype"/>
                <a:cs typeface="Palatino Linotype"/>
              </a:rPr>
              <a:t> </a:t>
            </a:r>
            <a:r>
              <a:rPr sz="1800" b="1" dirty="0">
                <a:latin typeface="Palatino Linotype"/>
                <a:cs typeface="Palatino Linotype"/>
              </a:rPr>
              <a:t>email</a:t>
            </a:r>
            <a:r>
              <a:rPr sz="1800" b="1" spc="-5" dirty="0">
                <a:latin typeface="Palatino Linotype"/>
                <a:cs typeface="Palatino Linotype"/>
              </a:rPr>
              <a:t> </a:t>
            </a:r>
            <a:r>
              <a:rPr sz="1800" dirty="0">
                <a:latin typeface="Palatino Linotype"/>
                <a:cs typeface="Palatino Linotype"/>
              </a:rPr>
              <a:t>of </a:t>
            </a:r>
            <a:r>
              <a:rPr sz="1800" spc="-25" dirty="0">
                <a:latin typeface="Palatino Linotype"/>
                <a:cs typeface="Palatino Linotype"/>
              </a:rPr>
              <a:t>the </a:t>
            </a:r>
            <a:r>
              <a:rPr sz="1800" dirty="0">
                <a:latin typeface="Palatino Linotype"/>
                <a:cs typeface="Palatino Linotype"/>
              </a:rPr>
              <a:t>user</a:t>
            </a:r>
            <a:r>
              <a:rPr sz="1800" spc="-15" dirty="0">
                <a:latin typeface="Palatino Linotype"/>
                <a:cs typeface="Palatino Linotype"/>
              </a:rPr>
              <a:t> </a:t>
            </a:r>
            <a:r>
              <a:rPr sz="1800" dirty="0">
                <a:latin typeface="Palatino Linotype"/>
                <a:cs typeface="Palatino Linotype"/>
              </a:rPr>
              <a:t>first</a:t>
            </a:r>
            <a:r>
              <a:rPr sz="1800" spc="-15" dirty="0">
                <a:latin typeface="Palatino Linotype"/>
                <a:cs typeface="Palatino Linotype"/>
              </a:rPr>
              <a:t> </a:t>
            </a:r>
            <a:r>
              <a:rPr sz="1800" dirty="0">
                <a:latin typeface="Palatino Linotype"/>
                <a:cs typeface="Palatino Linotype"/>
              </a:rPr>
              <a:t>by</a:t>
            </a:r>
            <a:r>
              <a:rPr sz="1800" spc="-20" dirty="0">
                <a:latin typeface="Palatino Linotype"/>
                <a:cs typeface="Palatino Linotype"/>
              </a:rPr>
              <a:t> </a:t>
            </a:r>
            <a:r>
              <a:rPr sz="1800" dirty="0">
                <a:latin typeface="Palatino Linotype"/>
                <a:cs typeface="Palatino Linotype"/>
              </a:rPr>
              <a:t>git</a:t>
            </a:r>
            <a:r>
              <a:rPr sz="1800" spc="-15" dirty="0">
                <a:latin typeface="Palatino Linotype"/>
                <a:cs typeface="Palatino Linotype"/>
              </a:rPr>
              <a:t> </a:t>
            </a:r>
            <a:r>
              <a:rPr sz="1800" dirty="0">
                <a:latin typeface="Palatino Linotype"/>
                <a:cs typeface="Palatino Linotype"/>
              </a:rPr>
              <a:t>config</a:t>
            </a:r>
            <a:r>
              <a:rPr sz="1800" spc="-15" dirty="0">
                <a:latin typeface="Palatino Linotype"/>
                <a:cs typeface="Palatino Linotype"/>
              </a:rPr>
              <a:t> </a:t>
            </a:r>
            <a:r>
              <a:rPr sz="1800" spc="-10" dirty="0">
                <a:latin typeface="Palatino Linotype"/>
                <a:cs typeface="Palatino Linotype"/>
              </a:rPr>
              <a:t>before </a:t>
            </a:r>
            <a:r>
              <a:rPr sz="1800" dirty="0">
                <a:latin typeface="Palatino Linotype"/>
                <a:cs typeface="Palatino Linotype"/>
              </a:rPr>
              <a:t>commit</a:t>
            </a:r>
            <a:r>
              <a:rPr sz="1800" spc="-30" dirty="0">
                <a:latin typeface="Palatino Linotype"/>
                <a:cs typeface="Palatino Linotype"/>
              </a:rPr>
              <a:t> </a:t>
            </a:r>
            <a:r>
              <a:rPr sz="1800" spc="-10" dirty="0">
                <a:latin typeface="Palatino Linotype"/>
                <a:cs typeface="Palatino Linotype"/>
              </a:rPr>
              <a:t>command.</a:t>
            </a:r>
            <a:endParaRPr sz="1800">
              <a:latin typeface="Palatino Linotype"/>
              <a:cs typeface="Palatino Linotype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594501" y="3886131"/>
            <a:ext cx="4472940" cy="2403475"/>
            <a:chOff x="594501" y="3886131"/>
            <a:chExt cx="4472940" cy="2403475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4501" y="3886131"/>
              <a:ext cx="4472550" cy="2403208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569923" y="4390186"/>
              <a:ext cx="842010" cy="335280"/>
            </a:xfrm>
            <a:custGeom>
              <a:avLst/>
              <a:gdLst/>
              <a:ahLst/>
              <a:cxnLst/>
              <a:rect l="l" t="t" r="r" b="b"/>
              <a:pathLst>
                <a:path w="842010" h="335279">
                  <a:moveTo>
                    <a:pt x="420917" y="334957"/>
                  </a:moveTo>
                  <a:lnTo>
                    <a:pt x="352642" y="332765"/>
                  </a:lnTo>
                  <a:lnTo>
                    <a:pt x="287875" y="326419"/>
                  </a:lnTo>
                  <a:lnTo>
                    <a:pt x="227481" y="316263"/>
                  </a:lnTo>
                  <a:lnTo>
                    <a:pt x="172329" y="302643"/>
                  </a:lnTo>
                  <a:lnTo>
                    <a:pt x="123283" y="285903"/>
                  </a:lnTo>
                  <a:lnTo>
                    <a:pt x="81212" y="266389"/>
                  </a:lnTo>
                  <a:lnTo>
                    <a:pt x="46982" y="244444"/>
                  </a:lnTo>
                  <a:lnTo>
                    <a:pt x="5509" y="194644"/>
                  </a:lnTo>
                  <a:lnTo>
                    <a:pt x="0" y="167478"/>
                  </a:lnTo>
                  <a:lnTo>
                    <a:pt x="5509" y="140312"/>
                  </a:lnTo>
                  <a:lnTo>
                    <a:pt x="46982" y="90512"/>
                  </a:lnTo>
                  <a:lnTo>
                    <a:pt x="81212" y="68567"/>
                  </a:lnTo>
                  <a:lnTo>
                    <a:pt x="123283" y="49053"/>
                  </a:lnTo>
                  <a:lnTo>
                    <a:pt x="172329" y="32313"/>
                  </a:lnTo>
                  <a:lnTo>
                    <a:pt x="227481" y="18693"/>
                  </a:lnTo>
                  <a:lnTo>
                    <a:pt x="287875" y="8538"/>
                  </a:lnTo>
                  <a:lnTo>
                    <a:pt x="352642" y="2192"/>
                  </a:lnTo>
                  <a:lnTo>
                    <a:pt x="420917" y="0"/>
                  </a:lnTo>
                  <a:lnTo>
                    <a:pt x="489192" y="2192"/>
                  </a:lnTo>
                  <a:lnTo>
                    <a:pt x="553959" y="8538"/>
                  </a:lnTo>
                  <a:lnTo>
                    <a:pt x="614353" y="18693"/>
                  </a:lnTo>
                  <a:lnTo>
                    <a:pt x="669505" y="32313"/>
                  </a:lnTo>
                  <a:lnTo>
                    <a:pt x="718551" y="49053"/>
                  </a:lnTo>
                  <a:lnTo>
                    <a:pt x="760622" y="68567"/>
                  </a:lnTo>
                  <a:lnTo>
                    <a:pt x="794852" y="90512"/>
                  </a:lnTo>
                  <a:lnTo>
                    <a:pt x="836325" y="140312"/>
                  </a:lnTo>
                  <a:lnTo>
                    <a:pt x="841834" y="167478"/>
                  </a:lnTo>
                  <a:lnTo>
                    <a:pt x="836325" y="194644"/>
                  </a:lnTo>
                  <a:lnTo>
                    <a:pt x="794852" y="244444"/>
                  </a:lnTo>
                  <a:lnTo>
                    <a:pt x="760622" y="266389"/>
                  </a:lnTo>
                  <a:lnTo>
                    <a:pt x="718551" y="285903"/>
                  </a:lnTo>
                  <a:lnTo>
                    <a:pt x="669505" y="302643"/>
                  </a:lnTo>
                  <a:lnTo>
                    <a:pt x="614353" y="316263"/>
                  </a:lnTo>
                  <a:lnTo>
                    <a:pt x="553959" y="326419"/>
                  </a:lnTo>
                  <a:lnTo>
                    <a:pt x="489192" y="332765"/>
                  </a:lnTo>
                  <a:lnTo>
                    <a:pt x="420917" y="334957"/>
                  </a:lnTo>
                  <a:close/>
                </a:path>
              </a:pathLst>
            </a:custGeom>
            <a:solidFill>
              <a:srgbClr val="FF0000">
                <a:alpha val="5058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569924" y="4390186"/>
              <a:ext cx="842010" cy="335280"/>
            </a:xfrm>
            <a:custGeom>
              <a:avLst/>
              <a:gdLst/>
              <a:ahLst/>
              <a:cxnLst/>
              <a:rect l="l" t="t" r="r" b="b"/>
              <a:pathLst>
                <a:path w="842010" h="335279">
                  <a:moveTo>
                    <a:pt x="0" y="167478"/>
                  </a:moveTo>
                  <a:lnTo>
                    <a:pt x="5509" y="140312"/>
                  </a:lnTo>
                  <a:lnTo>
                    <a:pt x="21458" y="114542"/>
                  </a:lnTo>
                  <a:lnTo>
                    <a:pt x="81212" y="68567"/>
                  </a:lnTo>
                  <a:lnTo>
                    <a:pt x="123283" y="49053"/>
                  </a:lnTo>
                  <a:lnTo>
                    <a:pt x="172329" y="32313"/>
                  </a:lnTo>
                  <a:lnTo>
                    <a:pt x="227481" y="18693"/>
                  </a:lnTo>
                  <a:lnTo>
                    <a:pt x="287875" y="8538"/>
                  </a:lnTo>
                  <a:lnTo>
                    <a:pt x="352642" y="2192"/>
                  </a:lnTo>
                  <a:lnTo>
                    <a:pt x="420917" y="0"/>
                  </a:lnTo>
                  <a:lnTo>
                    <a:pt x="489192" y="2192"/>
                  </a:lnTo>
                  <a:lnTo>
                    <a:pt x="553959" y="8538"/>
                  </a:lnTo>
                  <a:lnTo>
                    <a:pt x="614353" y="18693"/>
                  </a:lnTo>
                  <a:lnTo>
                    <a:pt x="669505" y="32313"/>
                  </a:lnTo>
                  <a:lnTo>
                    <a:pt x="718551" y="49053"/>
                  </a:lnTo>
                  <a:lnTo>
                    <a:pt x="760622" y="68567"/>
                  </a:lnTo>
                  <a:lnTo>
                    <a:pt x="794852" y="90512"/>
                  </a:lnTo>
                  <a:lnTo>
                    <a:pt x="836325" y="140312"/>
                  </a:lnTo>
                  <a:lnTo>
                    <a:pt x="841834" y="167478"/>
                  </a:lnTo>
                  <a:lnTo>
                    <a:pt x="820376" y="220414"/>
                  </a:lnTo>
                  <a:lnTo>
                    <a:pt x="760622" y="266389"/>
                  </a:lnTo>
                  <a:lnTo>
                    <a:pt x="718551" y="285903"/>
                  </a:lnTo>
                  <a:lnTo>
                    <a:pt x="669505" y="302643"/>
                  </a:lnTo>
                  <a:lnTo>
                    <a:pt x="614353" y="316263"/>
                  </a:lnTo>
                  <a:lnTo>
                    <a:pt x="553959" y="326419"/>
                  </a:lnTo>
                  <a:lnTo>
                    <a:pt x="489192" y="332765"/>
                  </a:lnTo>
                  <a:lnTo>
                    <a:pt x="420917" y="334957"/>
                  </a:lnTo>
                  <a:lnTo>
                    <a:pt x="352642" y="332765"/>
                  </a:lnTo>
                  <a:lnTo>
                    <a:pt x="287875" y="326419"/>
                  </a:lnTo>
                  <a:lnTo>
                    <a:pt x="227481" y="316263"/>
                  </a:lnTo>
                  <a:lnTo>
                    <a:pt x="172329" y="302643"/>
                  </a:lnTo>
                  <a:lnTo>
                    <a:pt x="123283" y="285903"/>
                  </a:lnTo>
                  <a:lnTo>
                    <a:pt x="81212" y="266389"/>
                  </a:lnTo>
                  <a:lnTo>
                    <a:pt x="46982" y="244444"/>
                  </a:lnTo>
                  <a:lnTo>
                    <a:pt x="5509" y="194644"/>
                  </a:lnTo>
                  <a:lnTo>
                    <a:pt x="0" y="167478"/>
                  </a:lnTo>
                  <a:close/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/>
          <p:nvPr/>
        </p:nvSpPr>
        <p:spPr>
          <a:xfrm>
            <a:off x="2618507" y="1692225"/>
            <a:ext cx="3449954" cy="896619"/>
          </a:xfrm>
          <a:custGeom>
            <a:avLst/>
            <a:gdLst/>
            <a:ahLst/>
            <a:cxnLst/>
            <a:rect l="l" t="t" r="r" b="b"/>
            <a:pathLst>
              <a:path w="3449954" h="896619">
                <a:moveTo>
                  <a:pt x="3337017" y="676799"/>
                </a:moveTo>
                <a:lnTo>
                  <a:pt x="757317" y="676799"/>
                </a:lnTo>
                <a:lnTo>
                  <a:pt x="713410" y="667935"/>
                </a:lnTo>
                <a:lnTo>
                  <a:pt x="677555" y="643761"/>
                </a:lnTo>
                <a:lnTo>
                  <a:pt x="653381" y="607906"/>
                </a:lnTo>
                <a:lnTo>
                  <a:pt x="644517" y="563999"/>
                </a:lnTo>
                <a:lnTo>
                  <a:pt x="644517" y="112799"/>
                </a:lnTo>
                <a:lnTo>
                  <a:pt x="653381" y="68893"/>
                </a:lnTo>
                <a:lnTo>
                  <a:pt x="677556" y="33038"/>
                </a:lnTo>
                <a:lnTo>
                  <a:pt x="713410" y="8864"/>
                </a:lnTo>
                <a:lnTo>
                  <a:pt x="757317" y="0"/>
                </a:lnTo>
                <a:lnTo>
                  <a:pt x="3337017" y="0"/>
                </a:lnTo>
                <a:lnTo>
                  <a:pt x="3380184" y="8586"/>
                </a:lnTo>
                <a:lnTo>
                  <a:pt x="3416779" y="33038"/>
                </a:lnTo>
                <a:lnTo>
                  <a:pt x="3441231" y="69633"/>
                </a:lnTo>
                <a:lnTo>
                  <a:pt x="3449817" y="112799"/>
                </a:lnTo>
                <a:lnTo>
                  <a:pt x="3449817" y="563999"/>
                </a:lnTo>
                <a:lnTo>
                  <a:pt x="3440953" y="607906"/>
                </a:lnTo>
                <a:lnTo>
                  <a:pt x="3416779" y="643761"/>
                </a:lnTo>
                <a:lnTo>
                  <a:pt x="3380924" y="667935"/>
                </a:lnTo>
                <a:lnTo>
                  <a:pt x="3337017" y="676799"/>
                </a:lnTo>
                <a:close/>
              </a:path>
              <a:path w="3449954" h="896619">
                <a:moveTo>
                  <a:pt x="0" y="896597"/>
                </a:moveTo>
                <a:lnTo>
                  <a:pt x="1112067" y="676799"/>
                </a:lnTo>
                <a:lnTo>
                  <a:pt x="1813392" y="676799"/>
                </a:lnTo>
                <a:lnTo>
                  <a:pt x="0" y="896597"/>
                </a:lnTo>
                <a:close/>
              </a:path>
            </a:pathLst>
          </a:custGeom>
          <a:solidFill>
            <a:srgbClr val="DAE7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369088" y="1870668"/>
            <a:ext cx="23368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Palatino Linotype"/>
                <a:cs typeface="Palatino Linotype"/>
              </a:rPr>
              <a:t>Check</a:t>
            </a:r>
            <a:r>
              <a:rPr sz="1800" spc="-15" dirty="0">
                <a:latin typeface="Palatino Linotype"/>
                <a:cs typeface="Palatino Linotype"/>
              </a:rPr>
              <a:t> </a:t>
            </a:r>
            <a:r>
              <a:rPr sz="1800" dirty="0">
                <a:latin typeface="Palatino Linotype"/>
                <a:cs typeface="Palatino Linotype"/>
              </a:rPr>
              <a:t>new</a:t>
            </a:r>
            <a:r>
              <a:rPr sz="1800" spc="-15" dirty="0">
                <a:latin typeface="Palatino Linotype"/>
                <a:cs typeface="Palatino Linotype"/>
              </a:rPr>
              <a:t> </a:t>
            </a:r>
            <a:r>
              <a:rPr sz="1800" dirty="0">
                <a:latin typeface="Palatino Linotype"/>
                <a:cs typeface="Palatino Linotype"/>
              </a:rPr>
              <a:t>file</a:t>
            </a:r>
            <a:r>
              <a:rPr sz="1800" spc="-10" dirty="0">
                <a:latin typeface="Palatino Linotype"/>
                <a:cs typeface="Palatino Linotype"/>
              </a:rPr>
              <a:t> tracked</a:t>
            </a:r>
            <a:endParaRPr sz="1800">
              <a:latin typeface="Palatino Linotype"/>
              <a:cs typeface="Palatino Linotype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888581" y="6659518"/>
            <a:ext cx="1101090" cy="179070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000" dirty="0">
                <a:solidFill>
                  <a:srgbClr val="808080"/>
                </a:solidFill>
                <a:latin typeface="Palatino Linotype"/>
                <a:cs typeface="Palatino Linotype"/>
              </a:rPr>
              <a:t>September 23, </a:t>
            </a:r>
            <a:r>
              <a:rPr sz="1000" spc="-20" dirty="0">
                <a:solidFill>
                  <a:srgbClr val="808080"/>
                </a:solidFill>
                <a:latin typeface="Palatino Linotype"/>
                <a:cs typeface="Palatino Linotype"/>
              </a:rPr>
              <a:t>2020</a:t>
            </a:r>
            <a:endParaRPr sz="1000">
              <a:latin typeface="Palatino Linotype"/>
              <a:cs typeface="Palatino Linotype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spc="-25" dirty="0"/>
              <a:t>22</a:t>
            </a:fld>
            <a:endParaRPr spc="-25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6548" y="805822"/>
            <a:ext cx="7710805" cy="1068070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>
              <a:lnSpc>
                <a:spcPts val="3890"/>
              </a:lnSpc>
              <a:spcBef>
                <a:spcPts val="585"/>
              </a:spcBef>
            </a:pPr>
            <a:r>
              <a:rPr lang="en-US" altLang="zh-TW" dirty="0"/>
              <a:t>1.</a:t>
            </a:r>
            <a:r>
              <a:rPr lang="zh-TW" altLang="en-US" dirty="0"/>
              <a:t> </a:t>
            </a:r>
            <a:r>
              <a:rPr dirty="0"/>
              <a:t>Push</a:t>
            </a:r>
            <a:r>
              <a:rPr spc="-20" dirty="0"/>
              <a:t> </a:t>
            </a:r>
            <a:r>
              <a:rPr dirty="0"/>
              <a:t>the</a:t>
            </a:r>
            <a:r>
              <a:rPr spc="-15" dirty="0"/>
              <a:t> </a:t>
            </a:r>
            <a:r>
              <a:rPr dirty="0"/>
              <a:t>branch</a:t>
            </a:r>
            <a:r>
              <a:rPr spc="-20" dirty="0"/>
              <a:t> </a:t>
            </a:r>
            <a:r>
              <a:rPr dirty="0"/>
              <a:t>to</a:t>
            </a:r>
            <a:r>
              <a:rPr spc="-20" dirty="0"/>
              <a:t> </a:t>
            </a:r>
            <a:r>
              <a:rPr dirty="0"/>
              <a:t>GitHub</a:t>
            </a:r>
            <a:r>
              <a:rPr spc="-15" dirty="0"/>
              <a:t> </a:t>
            </a:r>
            <a:r>
              <a:rPr spc="-20" dirty="0"/>
              <a:t>(Personal </a:t>
            </a:r>
            <a:r>
              <a:rPr dirty="0"/>
              <a:t>Access</a:t>
            </a:r>
            <a:r>
              <a:rPr spc="-30" dirty="0"/>
              <a:t> </a:t>
            </a:r>
            <a:r>
              <a:rPr spc="-10" dirty="0"/>
              <a:t>Token)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88581" y="6649720"/>
            <a:ext cx="110109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808080"/>
                </a:solidFill>
                <a:latin typeface="Palatino Linotype"/>
                <a:cs typeface="Palatino Linotype"/>
              </a:rPr>
              <a:t>September 23, </a:t>
            </a:r>
            <a:r>
              <a:rPr sz="1000" spc="-20" dirty="0">
                <a:solidFill>
                  <a:srgbClr val="808080"/>
                </a:solidFill>
                <a:latin typeface="Palatino Linotype"/>
                <a:cs typeface="Palatino Linotype"/>
              </a:rPr>
              <a:t>2020</a:t>
            </a:r>
            <a:endParaRPr sz="1000">
              <a:latin typeface="Palatino Linotype"/>
              <a:cs typeface="Palatino Linotyp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920100" y="6649720"/>
            <a:ext cx="15240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5" dirty="0">
                <a:solidFill>
                  <a:srgbClr val="808080"/>
                </a:solidFill>
                <a:latin typeface="Palatino Linotype"/>
                <a:cs typeface="Palatino Linotype"/>
              </a:rPr>
              <a:t>17</a:t>
            </a:r>
            <a:endParaRPr sz="1000">
              <a:latin typeface="Palatino Linotype"/>
              <a:cs typeface="Palatino Linotyp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6548" y="1965435"/>
            <a:ext cx="361505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70" dirty="0">
                <a:latin typeface="Cambria"/>
                <a:cs typeface="Cambria"/>
              </a:rPr>
              <a:t>$</a:t>
            </a:r>
            <a:r>
              <a:rPr sz="2800" spc="-10" dirty="0">
                <a:latin typeface="Cambria"/>
                <a:cs typeface="Cambria"/>
              </a:rPr>
              <a:t> </a:t>
            </a:r>
            <a:r>
              <a:rPr sz="2800" dirty="0">
                <a:latin typeface="Cambria"/>
                <a:cs typeface="Cambria"/>
              </a:rPr>
              <a:t>git</a:t>
            </a:r>
            <a:r>
              <a:rPr sz="2800" spc="-10" dirty="0">
                <a:latin typeface="Cambria"/>
                <a:cs typeface="Cambria"/>
              </a:rPr>
              <a:t> </a:t>
            </a:r>
            <a:r>
              <a:rPr sz="2800" spc="-80" dirty="0">
                <a:latin typeface="Cambria"/>
                <a:cs typeface="Cambria"/>
              </a:rPr>
              <a:t>push</a:t>
            </a:r>
            <a:r>
              <a:rPr sz="2800" spc="-10" dirty="0">
                <a:latin typeface="Cambria"/>
                <a:cs typeface="Cambria"/>
              </a:rPr>
              <a:t> </a:t>
            </a:r>
            <a:r>
              <a:rPr sz="2800" spc="-110" dirty="0">
                <a:latin typeface="Cambria"/>
                <a:cs typeface="Cambria"/>
              </a:rPr>
              <a:t>origin</a:t>
            </a:r>
            <a:r>
              <a:rPr sz="2800" spc="-10" dirty="0">
                <a:latin typeface="Cambria"/>
                <a:cs typeface="Cambria"/>
              </a:rPr>
              <a:t> </a:t>
            </a:r>
            <a:r>
              <a:rPr sz="2800" spc="-145" dirty="0">
                <a:latin typeface="Cambria"/>
                <a:cs typeface="Cambria"/>
              </a:rPr>
              <a:t>lab-</a:t>
            </a:r>
            <a:r>
              <a:rPr sz="2800" spc="-155" dirty="0">
                <a:latin typeface="Cambria"/>
                <a:cs typeface="Cambria"/>
              </a:rPr>
              <a:t>2-</a:t>
            </a:r>
            <a:r>
              <a:rPr sz="2800" spc="-25" dirty="0">
                <a:latin typeface="Cambria"/>
                <a:cs typeface="Cambria"/>
              </a:rPr>
              <a:t>git</a:t>
            </a:r>
            <a:endParaRPr sz="2800">
              <a:latin typeface="Cambria"/>
              <a:cs typeface="Cambri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854034" y="2419804"/>
            <a:ext cx="1080135" cy="855344"/>
          </a:xfrm>
          <a:custGeom>
            <a:avLst/>
            <a:gdLst/>
            <a:ahLst/>
            <a:cxnLst/>
            <a:rect l="l" t="t" r="r" b="b"/>
            <a:pathLst>
              <a:path w="1080135" h="855345">
                <a:moveTo>
                  <a:pt x="449999" y="495327"/>
                </a:moveTo>
                <a:lnTo>
                  <a:pt x="179999" y="495327"/>
                </a:lnTo>
                <a:lnTo>
                  <a:pt x="317681" y="0"/>
                </a:lnTo>
                <a:lnTo>
                  <a:pt x="449999" y="495327"/>
                </a:lnTo>
                <a:close/>
              </a:path>
              <a:path w="1080135" h="855345">
                <a:moveTo>
                  <a:pt x="1019999" y="855327"/>
                </a:moveTo>
                <a:lnTo>
                  <a:pt x="59999" y="855327"/>
                </a:lnTo>
                <a:lnTo>
                  <a:pt x="36645" y="850612"/>
                </a:lnTo>
                <a:lnTo>
                  <a:pt x="17573" y="837753"/>
                </a:lnTo>
                <a:lnTo>
                  <a:pt x="4715" y="818682"/>
                </a:lnTo>
                <a:lnTo>
                  <a:pt x="0" y="795327"/>
                </a:lnTo>
                <a:lnTo>
                  <a:pt x="0" y="555327"/>
                </a:lnTo>
                <a:lnTo>
                  <a:pt x="4715" y="531972"/>
                </a:lnTo>
                <a:lnTo>
                  <a:pt x="17573" y="512901"/>
                </a:lnTo>
                <a:lnTo>
                  <a:pt x="36645" y="500042"/>
                </a:lnTo>
                <a:lnTo>
                  <a:pt x="59999" y="495327"/>
                </a:lnTo>
                <a:lnTo>
                  <a:pt x="1019999" y="495327"/>
                </a:lnTo>
                <a:lnTo>
                  <a:pt x="1062426" y="512901"/>
                </a:lnTo>
                <a:lnTo>
                  <a:pt x="1079999" y="555327"/>
                </a:lnTo>
                <a:lnTo>
                  <a:pt x="1079999" y="795327"/>
                </a:lnTo>
                <a:lnTo>
                  <a:pt x="1075284" y="818682"/>
                </a:lnTo>
                <a:lnTo>
                  <a:pt x="1062426" y="837753"/>
                </a:lnTo>
                <a:lnTo>
                  <a:pt x="1043354" y="850612"/>
                </a:lnTo>
                <a:lnTo>
                  <a:pt x="1019999" y="855327"/>
                </a:lnTo>
                <a:close/>
              </a:path>
            </a:pathLst>
          </a:custGeom>
          <a:solidFill>
            <a:srgbClr val="DAE7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028165" y="2936128"/>
            <a:ext cx="7321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Palatino Linotype"/>
                <a:cs typeface="Palatino Linotype"/>
              </a:rPr>
              <a:t>remote</a:t>
            </a:r>
            <a:endParaRPr sz="1800">
              <a:latin typeface="Palatino Linotype"/>
              <a:cs typeface="Palatino Linotype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131840" y="2410735"/>
            <a:ext cx="1080135" cy="891540"/>
          </a:xfrm>
          <a:custGeom>
            <a:avLst/>
            <a:gdLst/>
            <a:ahLst/>
            <a:cxnLst/>
            <a:rect l="l" t="t" r="r" b="b"/>
            <a:pathLst>
              <a:path w="1080135" h="891539">
                <a:moveTo>
                  <a:pt x="449999" y="531421"/>
                </a:moveTo>
                <a:lnTo>
                  <a:pt x="179999" y="531421"/>
                </a:lnTo>
                <a:lnTo>
                  <a:pt x="311666" y="0"/>
                </a:lnTo>
                <a:lnTo>
                  <a:pt x="449999" y="531421"/>
                </a:lnTo>
                <a:close/>
              </a:path>
              <a:path w="1080135" h="891539">
                <a:moveTo>
                  <a:pt x="1019999" y="891421"/>
                </a:moveTo>
                <a:lnTo>
                  <a:pt x="59999" y="891421"/>
                </a:lnTo>
                <a:lnTo>
                  <a:pt x="36645" y="886706"/>
                </a:lnTo>
                <a:lnTo>
                  <a:pt x="17573" y="873847"/>
                </a:lnTo>
                <a:lnTo>
                  <a:pt x="4715" y="854775"/>
                </a:lnTo>
                <a:lnTo>
                  <a:pt x="0" y="831421"/>
                </a:lnTo>
                <a:lnTo>
                  <a:pt x="0" y="591421"/>
                </a:lnTo>
                <a:lnTo>
                  <a:pt x="4715" y="568066"/>
                </a:lnTo>
                <a:lnTo>
                  <a:pt x="17573" y="548994"/>
                </a:lnTo>
                <a:lnTo>
                  <a:pt x="36645" y="536136"/>
                </a:lnTo>
                <a:lnTo>
                  <a:pt x="59999" y="531421"/>
                </a:lnTo>
                <a:lnTo>
                  <a:pt x="1019999" y="531421"/>
                </a:lnTo>
                <a:lnTo>
                  <a:pt x="1062426" y="548994"/>
                </a:lnTo>
                <a:lnTo>
                  <a:pt x="1079999" y="591421"/>
                </a:lnTo>
                <a:lnTo>
                  <a:pt x="1079999" y="831421"/>
                </a:lnTo>
                <a:lnTo>
                  <a:pt x="1075284" y="854775"/>
                </a:lnTo>
                <a:lnTo>
                  <a:pt x="1062426" y="873847"/>
                </a:lnTo>
                <a:lnTo>
                  <a:pt x="1043354" y="886706"/>
                </a:lnTo>
                <a:lnTo>
                  <a:pt x="1019999" y="891421"/>
                </a:lnTo>
                <a:close/>
              </a:path>
            </a:pathLst>
          </a:custGeom>
          <a:solidFill>
            <a:srgbClr val="DAE7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309821" y="2963153"/>
            <a:ext cx="7245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Palatino Linotype"/>
                <a:cs typeface="Palatino Linotype"/>
              </a:rPr>
              <a:t>branch</a:t>
            </a:r>
            <a:endParaRPr sz="1800">
              <a:latin typeface="Palatino Linotype"/>
              <a:cs typeface="Palatino Linotype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894975" y="2329388"/>
            <a:ext cx="18034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latin typeface="微軟正黑體" panose="020B0604030504040204" pitchFamily="34" charset="-120"/>
                <a:ea typeface="微軟正黑體" panose="020B0604030504040204" pitchFamily="34" charset="-120"/>
                <a:cs typeface="MS PGothic"/>
              </a:rPr>
              <a:t>分別輸入你的帳號和剛</a:t>
            </a:r>
            <a:r>
              <a:rPr sz="1400" b="1" spc="10" dirty="0">
                <a:latin typeface="微軟正黑體" panose="020B0604030504040204" pitchFamily="34" charset="-120"/>
                <a:ea typeface="微軟正黑體" panose="020B0604030504040204" pitchFamily="34" charset="-120"/>
                <a:cs typeface="MS PGothic"/>
              </a:rPr>
              <a:t>剛得到的</a:t>
            </a:r>
            <a:r>
              <a:rPr sz="1400" spc="10" dirty="0">
                <a:latin typeface="MS PGothic"/>
                <a:cs typeface="MS PGothic"/>
              </a:rPr>
              <a:t> </a:t>
            </a:r>
            <a:r>
              <a:rPr sz="1400" spc="-10" dirty="0">
                <a:latin typeface="Arial MT"/>
                <a:cs typeface="Arial MT"/>
              </a:rPr>
              <a:t>token</a:t>
            </a:r>
            <a:endParaRPr sz="1400" dirty="0">
              <a:latin typeface="Arial MT"/>
              <a:cs typeface="Arial MT"/>
            </a:endParaRPr>
          </a:p>
        </p:txBody>
      </p: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62678DC8-ABAF-C632-0835-FCAB572721B8}"/>
              </a:ext>
            </a:extLst>
          </p:cNvPr>
          <p:cNvGrpSpPr/>
          <p:nvPr/>
        </p:nvGrpSpPr>
        <p:grpSpPr>
          <a:xfrm>
            <a:off x="664536" y="3673231"/>
            <a:ext cx="6739639" cy="2455722"/>
            <a:chOff x="488767" y="4556796"/>
            <a:chExt cx="6739639" cy="2455722"/>
          </a:xfrm>
        </p:grpSpPr>
        <p:pic>
          <p:nvPicPr>
            <p:cNvPr id="12" name="圖片 11">
              <a:extLst>
                <a:ext uri="{FF2B5EF4-FFF2-40B4-BE49-F238E27FC236}">
                  <a16:creationId xmlns:a16="http://schemas.microsoft.com/office/drawing/2014/main" id="{56EA1CB8-B837-760B-BA44-53B4A2A463A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8767" y="4596198"/>
              <a:ext cx="6739639" cy="2416320"/>
            </a:xfrm>
            <a:prstGeom prst="rect">
              <a:avLst/>
            </a:prstGeom>
          </p:spPr>
        </p:pic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0BF4F3CC-3A19-AE36-9081-614B7735BAFB}"/>
                </a:ext>
              </a:extLst>
            </p:cNvPr>
            <p:cNvSpPr/>
            <p:nvPr/>
          </p:nvSpPr>
          <p:spPr>
            <a:xfrm>
              <a:off x="3329406" y="4556796"/>
              <a:ext cx="706775" cy="1826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4FB1B641-C5D9-7E5C-D669-7D05269CA726}"/>
              </a:ext>
            </a:extLst>
          </p:cNvPr>
          <p:cNvGrpSpPr/>
          <p:nvPr/>
        </p:nvGrpSpPr>
        <p:grpSpPr>
          <a:xfrm>
            <a:off x="4211950" y="2879075"/>
            <a:ext cx="3508911" cy="1159525"/>
            <a:chOff x="4604600" y="2879075"/>
            <a:chExt cx="3116261" cy="1269004"/>
          </a:xfrm>
        </p:grpSpPr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04600" y="3986913"/>
              <a:ext cx="221988" cy="161166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4783986" y="2879075"/>
              <a:ext cx="2936875" cy="1185545"/>
            </a:xfrm>
            <a:custGeom>
              <a:avLst/>
              <a:gdLst/>
              <a:ahLst/>
              <a:cxnLst/>
              <a:rect l="l" t="t" r="r" b="b"/>
              <a:pathLst>
                <a:path w="2936875" h="1185545">
                  <a:moveTo>
                    <a:pt x="2936813" y="0"/>
                  </a:moveTo>
                  <a:lnTo>
                    <a:pt x="0" y="1185245"/>
                  </a:lnTo>
                </a:path>
              </a:pathLst>
            </a:custGeom>
            <a:ln w="3809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6548" y="1052660"/>
            <a:ext cx="8239125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zh-TW" dirty="0"/>
              <a:t>2.</a:t>
            </a:r>
            <a:r>
              <a:rPr lang="zh-TW" altLang="en-US" dirty="0"/>
              <a:t> </a:t>
            </a:r>
            <a:r>
              <a:rPr dirty="0"/>
              <a:t>Push</a:t>
            </a:r>
            <a:r>
              <a:rPr spc="-30" dirty="0"/>
              <a:t> </a:t>
            </a:r>
            <a:r>
              <a:rPr dirty="0"/>
              <a:t>the</a:t>
            </a:r>
            <a:r>
              <a:rPr spc="-10" dirty="0"/>
              <a:t> </a:t>
            </a:r>
            <a:r>
              <a:rPr dirty="0"/>
              <a:t>branch</a:t>
            </a:r>
            <a:r>
              <a:rPr spc="-15" dirty="0"/>
              <a:t> </a:t>
            </a:r>
            <a:r>
              <a:rPr dirty="0"/>
              <a:t>to</a:t>
            </a:r>
            <a:r>
              <a:rPr spc="-20" dirty="0"/>
              <a:t> </a:t>
            </a:r>
            <a:r>
              <a:rPr dirty="0"/>
              <a:t>GitHub</a:t>
            </a:r>
            <a:r>
              <a:rPr spc="-15" dirty="0"/>
              <a:t> </a:t>
            </a:r>
            <a:r>
              <a:rPr dirty="0"/>
              <a:t>(SSH</a:t>
            </a:r>
            <a:r>
              <a:rPr spc="-10" dirty="0"/>
              <a:t> </a:t>
            </a:r>
            <a:r>
              <a:rPr spc="-20" dirty="0"/>
              <a:t>Key)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56548" y="2074462"/>
            <a:ext cx="361505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70" dirty="0">
                <a:latin typeface="Cambria"/>
                <a:cs typeface="Cambria"/>
              </a:rPr>
              <a:t>$</a:t>
            </a:r>
            <a:r>
              <a:rPr sz="2800" spc="-10" dirty="0">
                <a:latin typeface="Cambria"/>
                <a:cs typeface="Cambria"/>
              </a:rPr>
              <a:t> </a:t>
            </a:r>
            <a:r>
              <a:rPr sz="2800" dirty="0">
                <a:latin typeface="Cambria"/>
                <a:cs typeface="Cambria"/>
              </a:rPr>
              <a:t>git</a:t>
            </a:r>
            <a:r>
              <a:rPr sz="2800" spc="-10" dirty="0">
                <a:latin typeface="Cambria"/>
                <a:cs typeface="Cambria"/>
              </a:rPr>
              <a:t> </a:t>
            </a:r>
            <a:r>
              <a:rPr sz="2800" spc="-80" dirty="0">
                <a:latin typeface="Cambria"/>
                <a:cs typeface="Cambria"/>
              </a:rPr>
              <a:t>push</a:t>
            </a:r>
            <a:r>
              <a:rPr sz="2800" spc="-10" dirty="0">
                <a:latin typeface="Cambria"/>
                <a:cs typeface="Cambria"/>
              </a:rPr>
              <a:t> </a:t>
            </a:r>
            <a:r>
              <a:rPr sz="2800" spc="-110" dirty="0">
                <a:latin typeface="Cambria"/>
                <a:cs typeface="Cambria"/>
              </a:rPr>
              <a:t>origin</a:t>
            </a:r>
            <a:r>
              <a:rPr sz="2800" spc="-10" dirty="0">
                <a:latin typeface="Cambria"/>
                <a:cs typeface="Cambria"/>
              </a:rPr>
              <a:t> </a:t>
            </a:r>
            <a:r>
              <a:rPr sz="2800" spc="-145" dirty="0">
                <a:latin typeface="Cambria"/>
                <a:cs typeface="Cambria"/>
              </a:rPr>
              <a:t>lab-</a:t>
            </a:r>
            <a:r>
              <a:rPr sz="2800" spc="-155" dirty="0">
                <a:latin typeface="Cambria"/>
                <a:cs typeface="Cambria"/>
              </a:rPr>
              <a:t>2-</a:t>
            </a:r>
            <a:r>
              <a:rPr sz="2800" spc="-25" dirty="0">
                <a:latin typeface="Cambria"/>
                <a:cs typeface="Cambria"/>
              </a:rPr>
              <a:t>git</a:t>
            </a:r>
            <a:endParaRPr sz="2800" dirty="0">
              <a:latin typeface="Cambria"/>
              <a:cs typeface="Cambri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131840" y="2440902"/>
            <a:ext cx="1080135" cy="736148"/>
          </a:xfrm>
          <a:custGeom>
            <a:avLst/>
            <a:gdLst/>
            <a:ahLst/>
            <a:cxnLst/>
            <a:rect l="l" t="t" r="r" b="b"/>
            <a:pathLst>
              <a:path w="1080135" h="891539">
                <a:moveTo>
                  <a:pt x="449999" y="531421"/>
                </a:moveTo>
                <a:lnTo>
                  <a:pt x="179999" y="531421"/>
                </a:lnTo>
                <a:lnTo>
                  <a:pt x="311666" y="0"/>
                </a:lnTo>
                <a:lnTo>
                  <a:pt x="449999" y="531421"/>
                </a:lnTo>
                <a:close/>
              </a:path>
              <a:path w="1080135" h="891539">
                <a:moveTo>
                  <a:pt x="1019999" y="891421"/>
                </a:moveTo>
                <a:lnTo>
                  <a:pt x="59999" y="891421"/>
                </a:lnTo>
                <a:lnTo>
                  <a:pt x="36645" y="886706"/>
                </a:lnTo>
                <a:lnTo>
                  <a:pt x="17573" y="873847"/>
                </a:lnTo>
                <a:lnTo>
                  <a:pt x="4715" y="854775"/>
                </a:lnTo>
                <a:lnTo>
                  <a:pt x="0" y="831421"/>
                </a:lnTo>
                <a:lnTo>
                  <a:pt x="0" y="591421"/>
                </a:lnTo>
                <a:lnTo>
                  <a:pt x="4715" y="568066"/>
                </a:lnTo>
                <a:lnTo>
                  <a:pt x="17573" y="548994"/>
                </a:lnTo>
                <a:lnTo>
                  <a:pt x="36645" y="536136"/>
                </a:lnTo>
                <a:lnTo>
                  <a:pt x="59999" y="531421"/>
                </a:lnTo>
                <a:lnTo>
                  <a:pt x="1019999" y="531421"/>
                </a:lnTo>
                <a:lnTo>
                  <a:pt x="1062426" y="548994"/>
                </a:lnTo>
                <a:lnTo>
                  <a:pt x="1079999" y="591421"/>
                </a:lnTo>
                <a:lnTo>
                  <a:pt x="1079999" y="831421"/>
                </a:lnTo>
                <a:lnTo>
                  <a:pt x="1075284" y="854775"/>
                </a:lnTo>
                <a:lnTo>
                  <a:pt x="1062426" y="873847"/>
                </a:lnTo>
                <a:lnTo>
                  <a:pt x="1043354" y="886706"/>
                </a:lnTo>
                <a:lnTo>
                  <a:pt x="1019999" y="891421"/>
                </a:lnTo>
                <a:close/>
              </a:path>
            </a:pathLst>
          </a:custGeom>
          <a:solidFill>
            <a:srgbClr val="DAE7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309821" y="2837928"/>
            <a:ext cx="7245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Palatino Linotype"/>
                <a:cs typeface="Palatino Linotype"/>
              </a:rPr>
              <a:t>branch</a:t>
            </a:r>
            <a:endParaRPr sz="1800">
              <a:latin typeface="Palatino Linotype"/>
              <a:cs typeface="Palatino Linotype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853639" y="2480304"/>
            <a:ext cx="1080135" cy="696746"/>
          </a:xfrm>
          <a:custGeom>
            <a:avLst/>
            <a:gdLst/>
            <a:ahLst/>
            <a:cxnLst/>
            <a:rect l="l" t="t" r="r" b="b"/>
            <a:pathLst>
              <a:path w="1080135" h="891539">
                <a:moveTo>
                  <a:pt x="449999" y="531421"/>
                </a:moveTo>
                <a:lnTo>
                  <a:pt x="179999" y="531421"/>
                </a:lnTo>
                <a:lnTo>
                  <a:pt x="311666" y="0"/>
                </a:lnTo>
                <a:lnTo>
                  <a:pt x="449999" y="531421"/>
                </a:lnTo>
                <a:close/>
              </a:path>
              <a:path w="1080135" h="891539">
                <a:moveTo>
                  <a:pt x="1019999" y="891421"/>
                </a:moveTo>
                <a:lnTo>
                  <a:pt x="59999" y="891421"/>
                </a:lnTo>
                <a:lnTo>
                  <a:pt x="36645" y="886706"/>
                </a:lnTo>
                <a:lnTo>
                  <a:pt x="17573" y="873847"/>
                </a:lnTo>
                <a:lnTo>
                  <a:pt x="4715" y="854775"/>
                </a:lnTo>
                <a:lnTo>
                  <a:pt x="0" y="831421"/>
                </a:lnTo>
                <a:lnTo>
                  <a:pt x="0" y="591421"/>
                </a:lnTo>
                <a:lnTo>
                  <a:pt x="4715" y="568066"/>
                </a:lnTo>
                <a:lnTo>
                  <a:pt x="17573" y="548994"/>
                </a:lnTo>
                <a:lnTo>
                  <a:pt x="36645" y="536136"/>
                </a:lnTo>
                <a:lnTo>
                  <a:pt x="59999" y="531421"/>
                </a:lnTo>
                <a:lnTo>
                  <a:pt x="1019999" y="531421"/>
                </a:lnTo>
                <a:lnTo>
                  <a:pt x="1062426" y="548994"/>
                </a:lnTo>
                <a:lnTo>
                  <a:pt x="1079999" y="591421"/>
                </a:lnTo>
                <a:lnTo>
                  <a:pt x="1079999" y="831421"/>
                </a:lnTo>
                <a:lnTo>
                  <a:pt x="1075284" y="854775"/>
                </a:lnTo>
                <a:lnTo>
                  <a:pt x="1062426" y="873847"/>
                </a:lnTo>
                <a:lnTo>
                  <a:pt x="1043354" y="886706"/>
                </a:lnTo>
                <a:lnTo>
                  <a:pt x="1019999" y="891421"/>
                </a:lnTo>
                <a:close/>
              </a:path>
            </a:pathLst>
          </a:custGeom>
          <a:solidFill>
            <a:srgbClr val="DAE7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027770" y="2837928"/>
            <a:ext cx="7321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Palatino Linotype"/>
                <a:cs typeface="Palatino Linotype"/>
              </a:rPr>
              <a:t>remote</a:t>
            </a:r>
            <a:endParaRPr sz="1800" dirty="0">
              <a:latin typeface="Palatino Linotype"/>
              <a:cs typeface="Palatino Linotype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spc="-25" dirty="0"/>
              <a:t>24</a:t>
            </a:fld>
            <a:endParaRPr spc="-25" dirty="0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0B8A50D6-FBC9-A57F-D34F-5BB6390A56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76" y="3276600"/>
            <a:ext cx="8887401" cy="295127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6548" y="805822"/>
            <a:ext cx="7113905" cy="1068070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>
              <a:lnSpc>
                <a:spcPts val="3890"/>
              </a:lnSpc>
              <a:spcBef>
                <a:spcPts val="585"/>
              </a:spcBef>
            </a:pPr>
            <a:r>
              <a:rPr dirty="0"/>
              <a:t>Create</a:t>
            </a:r>
            <a:r>
              <a:rPr spc="-25" dirty="0"/>
              <a:t> </a:t>
            </a:r>
            <a:r>
              <a:rPr dirty="0"/>
              <a:t>pull-request</a:t>
            </a:r>
            <a:r>
              <a:rPr spc="-20" dirty="0"/>
              <a:t> </a:t>
            </a:r>
            <a:r>
              <a:rPr dirty="0"/>
              <a:t>on</a:t>
            </a:r>
            <a:r>
              <a:rPr spc="-15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web</a:t>
            </a:r>
            <a:r>
              <a:rPr spc="-15" dirty="0"/>
              <a:t> </a:t>
            </a:r>
            <a:r>
              <a:rPr spc="-25" dirty="0"/>
              <a:t>UI </a:t>
            </a:r>
            <a:r>
              <a:rPr u="sng" spc="-10" dirty="0"/>
              <a:t>(optional)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spc="-25" dirty="0"/>
              <a:t>25</a:t>
            </a:fld>
            <a:endParaRPr spc="-25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49D2739-B04A-E29D-1561-E709A25311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826" y="2025040"/>
            <a:ext cx="7142348" cy="4724013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2226ED96-6431-4689-B658-67EDAA372FF1}"/>
              </a:ext>
            </a:extLst>
          </p:cNvPr>
          <p:cNvSpPr/>
          <p:nvPr/>
        </p:nvSpPr>
        <p:spPr>
          <a:xfrm>
            <a:off x="6324600" y="2819400"/>
            <a:ext cx="1447800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6548" y="805822"/>
            <a:ext cx="8235315" cy="1068070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>
              <a:lnSpc>
                <a:spcPts val="3890"/>
              </a:lnSpc>
              <a:spcBef>
                <a:spcPts val="585"/>
              </a:spcBef>
            </a:pPr>
            <a:r>
              <a:rPr dirty="0"/>
              <a:t>Merge</a:t>
            </a:r>
            <a:r>
              <a:rPr spc="-10" dirty="0"/>
              <a:t> </a:t>
            </a:r>
            <a:r>
              <a:rPr dirty="0"/>
              <a:t>your</a:t>
            </a:r>
            <a:r>
              <a:rPr spc="-15" dirty="0"/>
              <a:t> </a:t>
            </a:r>
            <a:r>
              <a:rPr dirty="0"/>
              <a:t>branch</a:t>
            </a:r>
            <a:r>
              <a:rPr spc="-15" dirty="0"/>
              <a:t> </a:t>
            </a:r>
            <a:r>
              <a:rPr dirty="0"/>
              <a:t>in</a:t>
            </a:r>
            <a:r>
              <a:rPr spc="-15" dirty="0"/>
              <a:t> </a:t>
            </a:r>
            <a:r>
              <a:rPr dirty="0"/>
              <a:t>local</a:t>
            </a:r>
            <a:r>
              <a:rPr spc="-10" dirty="0"/>
              <a:t> </a:t>
            </a:r>
            <a:r>
              <a:rPr dirty="0"/>
              <a:t>and</a:t>
            </a:r>
            <a:r>
              <a:rPr spc="-15" dirty="0"/>
              <a:t> </a:t>
            </a:r>
            <a:r>
              <a:rPr dirty="0"/>
              <a:t>push</a:t>
            </a:r>
            <a:r>
              <a:rPr spc="-15" dirty="0"/>
              <a:t> </a:t>
            </a:r>
            <a:r>
              <a:rPr spc="-25" dirty="0"/>
              <a:t>to </a:t>
            </a:r>
            <a:r>
              <a:rPr spc="-10" dirty="0"/>
              <a:t>remote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930312" y="2157962"/>
            <a:ext cx="542925" cy="1672589"/>
            <a:chOff x="2930312" y="2157962"/>
            <a:chExt cx="542925" cy="1672589"/>
          </a:xfrm>
        </p:grpSpPr>
        <p:sp>
          <p:nvSpPr>
            <p:cNvPr id="4" name="object 4"/>
            <p:cNvSpPr/>
            <p:nvPr/>
          </p:nvSpPr>
          <p:spPr>
            <a:xfrm>
              <a:off x="2935074" y="3352024"/>
              <a:ext cx="533400" cy="473709"/>
            </a:xfrm>
            <a:custGeom>
              <a:avLst/>
              <a:gdLst/>
              <a:ahLst/>
              <a:cxnLst/>
              <a:rect l="l" t="t" r="r" b="b"/>
              <a:pathLst>
                <a:path w="533400" h="473710">
                  <a:moveTo>
                    <a:pt x="266399" y="473699"/>
                  </a:moveTo>
                  <a:lnTo>
                    <a:pt x="218514" y="469884"/>
                  </a:lnTo>
                  <a:lnTo>
                    <a:pt x="173444" y="458882"/>
                  </a:lnTo>
                  <a:lnTo>
                    <a:pt x="131942" y="441362"/>
                  </a:lnTo>
                  <a:lnTo>
                    <a:pt x="94761" y="417995"/>
                  </a:lnTo>
                  <a:lnTo>
                    <a:pt x="62653" y="389449"/>
                  </a:lnTo>
                  <a:lnTo>
                    <a:pt x="36371" y="356392"/>
                  </a:lnTo>
                  <a:lnTo>
                    <a:pt x="16666" y="319494"/>
                  </a:lnTo>
                  <a:lnTo>
                    <a:pt x="4292" y="279424"/>
                  </a:lnTo>
                  <a:lnTo>
                    <a:pt x="0" y="236849"/>
                  </a:lnTo>
                  <a:lnTo>
                    <a:pt x="4292" y="194275"/>
                  </a:lnTo>
                  <a:lnTo>
                    <a:pt x="16666" y="154205"/>
                  </a:lnTo>
                  <a:lnTo>
                    <a:pt x="36371" y="117307"/>
                  </a:lnTo>
                  <a:lnTo>
                    <a:pt x="62653" y="84250"/>
                  </a:lnTo>
                  <a:lnTo>
                    <a:pt x="94761" y="55704"/>
                  </a:lnTo>
                  <a:lnTo>
                    <a:pt x="131942" y="32336"/>
                  </a:lnTo>
                  <a:lnTo>
                    <a:pt x="173444" y="14817"/>
                  </a:lnTo>
                  <a:lnTo>
                    <a:pt x="218514" y="3815"/>
                  </a:lnTo>
                  <a:lnTo>
                    <a:pt x="266399" y="0"/>
                  </a:lnTo>
                  <a:lnTo>
                    <a:pt x="314285" y="3815"/>
                  </a:lnTo>
                  <a:lnTo>
                    <a:pt x="359355" y="14817"/>
                  </a:lnTo>
                  <a:lnTo>
                    <a:pt x="400857" y="32336"/>
                  </a:lnTo>
                  <a:lnTo>
                    <a:pt x="438038" y="55704"/>
                  </a:lnTo>
                  <a:lnTo>
                    <a:pt x="470146" y="84250"/>
                  </a:lnTo>
                  <a:lnTo>
                    <a:pt x="496428" y="117307"/>
                  </a:lnTo>
                  <a:lnTo>
                    <a:pt x="516133" y="154205"/>
                  </a:lnTo>
                  <a:lnTo>
                    <a:pt x="528507" y="194275"/>
                  </a:lnTo>
                  <a:lnTo>
                    <a:pt x="532799" y="236849"/>
                  </a:lnTo>
                  <a:lnTo>
                    <a:pt x="528507" y="279424"/>
                  </a:lnTo>
                  <a:lnTo>
                    <a:pt x="516133" y="319494"/>
                  </a:lnTo>
                  <a:lnTo>
                    <a:pt x="496428" y="356392"/>
                  </a:lnTo>
                  <a:lnTo>
                    <a:pt x="470146" y="389449"/>
                  </a:lnTo>
                  <a:lnTo>
                    <a:pt x="438038" y="417995"/>
                  </a:lnTo>
                  <a:lnTo>
                    <a:pt x="400857" y="441362"/>
                  </a:lnTo>
                  <a:lnTo>
                    <a:pt x="359355" y="458882"/>
                  </a:lnTo>
                  <a:lnTo>
                    <a:pt x="314285" y="469884"/>
                  </a:lnTo>
                  <a:lnTo>
                    <a:pt x="266399" y="473699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935074" y="3352024"/>
              <a:ext cx="533400" cy="473709"/>
            </a:xfrm>
            <a:custGeom>
              <a:avLst/>
              <a:gdLst/>
              <a:ahLst/>
              <a:cxnLst/>
              <a:rect l="l" t="t" r="r" b="b"/>
              <a:pathLst>
                <a:path w="533400" h="473710">
                  <a:moveTo>
                    <a:pt x="0" y="236849"/>
                  </a:moveTo>
                  <a:lnTo>
                    <a:pt x="4292" y="194275"/>
                  </a:lnTo>
                  <a:lnTo>
                    <a:pt x="16666" y="154205"/>
                  </a:lnTo>
                  <a:lnTo>
                    <a:pt x="36371" y="117307"/>
                  </a:lnTo>
                  <a:lnTo>
                    <a:pt x="62653" y="84250"/>
                  </a:lnTo>
                  <a:lnTo>
                    <a:pt x="94761" y="55704"/>
                  </a:lnTo>
                  <a:lnTo>
                    <a:pt x="131942" y="32336"/>
                  </a:lnTo>
                  <a:lnTo>
                    <a:pt x="173444" y="14817"/>
                  </a:lnTo>
                  <a:lnTo>
                    <a:pt x="218514" y="3815"/>
                  </a:lnTo>
                  <a:lnTo>
                    <a:pt x="266399" y="0"/>
                  </a:lnTo>
                  <a:lnTo>
                    <a:pt x="314285" y="3815"/>
                  </a:lnTo>
                  <a:lnTo>
                    <a:pt x="359355" y="14817"/>
                  </a:lnTo>
                  <a:lnTo>
                    <a:pt x="400857" y="32336"/>
                  </a:lnTo>
                  <a:lnTo>
                    <a:pt x="438038" y="55704"/>
                  </a:lnTo>
                  <a:lnTo>
                    <a:pt x="470146" y="84250"/>
                  </a:lnTo>
                  <a:lnTo>
                    <a:pt x="496428" y="117307"/>
                  </a:lnTo>
                  <a:lnTo>
                    <a:pt x="516133" y="154205"/>
                  </a:lnTo>
                  <a:lnTo>
                    <a:pt x="528507" y="194275"/>
                  </a:lnTo>
                  <a:lnTo>
                    <a:pt x="532799" y="236849"/>
                  </a:lnTo>
                  <a:lnTo>
                    <a:pt x="528507" y="279424"/>
                  </a:lnTo>
                  <a:lnTo>
                    <a:pt x="516133" y="319494"/>
                  </a:lnTo>
                  <a:lnTo>
                    <a:pt x="496428" y="356392"/>
                  </a:lnTo>
                  <a:lnTo>
                    <a:pt x="470146" y="389449"/>
                  </a:lnTo>
                  <a:lnTo>
                    <a:pt x="438038" y="417995"/>
                  </a:lnTo>
                  <a:lnTo>
                    <a:pt x="400857" y="441362"/>
                  </a:lnTo>
                  <a:lnTo>
                    <a:pt x="359355" y="458882"/>
                  </a:lnTo>
                  <a:lnTo>
                    <a:pt x="314285" y="469884"/>
                  </a:lnTo>
                  <a:lnTo>
                    <a:pt x="266399" y="473699"/>
                  </a:lnTo>
                  <a:lnTo>
                    <a:pt x="218514" y="469884"/>
                  </a:lnTo>
                  <a:lnTo>
                    <a:pt x="173444" y="458882"/>
                  </a:lnTo>
                  <a:lnTo>
                    <a:pt x="131942" y="441362"/>
                  </a:lnTo>
                  <a:lnTo>
                    <a:pt x="94761" y="417995"/>
                  </a:lnTo>
                  <a:lnTo>
                    <a:pt x="62653" y="389449"/>
                  </a:lnTo>
                  <a:lnTo>
                    <a:pt x="36371" y="356392"/>
                  </a:lnTo>
                  <a:lnTo>
                    <a:pt x="16666" y="319494"/>
                  </a:lnTo>
                  <a:lnTo>
                    <a:pt x="4292" y="279424"/>
                  </a:lnTo>
                  <a:lnTo>
                    <a:pt x="0" y="23684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935074" y="2162724"/>
              <a:ext cx="533400" cy="473709"/>
            </a:xfrm>
            <a:custGeom>
              <a:avLst/>
              <a:gdLst/>
              <a:ahLst/>
              <a:cxnLst/>
              <a:rect l="l" t="t" r="r" b="b"/>
              <a:pathLst>
                <a:path w="533400" h="473710">
                  <a:moveTo>
                    <a:pt x="266399" y="473699"/>
                  </a:moveTo>
                  <a:lnTo>
                    <a:pt x="218514" y="469884"/>
                  </a:lnTo>
                  <a:lnTo>
                    <a:pt x="173444" y="458882"/>
                  </a:lnTo>
                  <a:lnTo>
                    <a:pt x="131942" y="441362"/>
                  </a:lnTo>
                  <a:lnTo>
                    <a:pt x="94761" y="417995"/>
                  </a:lnTo>
                  <a:lnTo>
                    <a:pt x="62653" y="389449"/>
                  </a:lnTo>
                  <a:lnTo>
                    <a:pt x="36371" y="356392"/>
                  </a:lnTo>
                  <a:lnTo>
                    <a:pt x="16666" y="319494"/>
                  </a:lnTo>
                  <a:lnTo>
                    <a:pt x="4292" y="279424"/>
                  </a:lnTo>
                  <a:lnTo>
                    <a:pt x="0" y="236849"/>
                  </a:lnTo>
                  <a:lnTo>
                    <a:pt x="4292" y="194275"/>
                  </a:lnTo>
                  <a:lnTo>
                    <a:pt x="16666" y="154205"/>
                  </a:lnTo>
                  <a:lnTo>
                    <a:pt x="36371" y="117307"/>
                  </a:lnTo>
                  <a:lnTo>
                    <a:pt x="62653" y="84250"/>
                  </a:lnTo>
                  <a:lnTo>
                    <a:pt x="94761" y="55704"/>
                  </a:lnTo>
                  <a:lnTo>
                    <a:pt x="131942" y="32336"/>
                  </a:lnTo>
                  <a:lnTo>
                    <a:pt x="173444" y="14817"/>
                  </a:lnTo>
                  <a:lnTo>
                    <a:pt x="218514" y="3815"/>
                  </a:lnTo>
                  <a:lnTo>
                    <a:pt x="266399" y="0"/>
                  </a:lnTo>
                  <a:lnTo>
                    <a:pt x="314285" y="3815"/>
                  </a:lnTo>
                  <a:lnTo>
                    <a:pt x="359355" y="14817"/>
                  </a:lnTo>
                  <a:lnTo>
                    <a:pt x="400857" y="32336"/>
                  </a:lnTo>
                  <a:lnTo>
                    <a:pt x="438038" y="55704"/>
                  </a:lnTo>
                  <a:lnTo>
                    <a:pt x="470146" y="84250"/>
                  </a:lnTo>
                  <a:lnTo>
                    <a:pt x="496428" y="117307"/>
                  </a:lnTo>
                  <a:lnTo>
                    <a:pt x="516133" y="154205"/>
                  </a:lnTo>
                  <a:lnTo>
                    <a:pt x="528507" y="194275"/>
                  </a:lnTo>
                  <a:lnTo>
                    <a:pt x="532799" y="236849"/>
                  </a:lnTo>
                  <a:lnTo>
                    <a:pt x="528507" y="279424"/>
                  </a:lnTo>
                  <a:lnTo>
                    <a:pt x="516133" y="319494"/>
                  </a:lnTo>
                  <a:lnTo>
                    <a:pt x="496428" y="356392"/>
                  </a:lnTo>
                  <a:lnTo>
                    <a:pt x="470146" y="389449"/>
                  </a:lnTo>
                  <a:lnTo>
                    <a:pt x="438038" y="417995"/>
                  </a:lnTo>
                  <a:lnTo>
                    <a:pt x="400857" y="441362"/>
                  </a:lnTo>
                  <a:lnTo>
                    <a:pt x="359355" y="458882"/>
                  </a:lnTo>
                  <a:lnTo>
                    <a:pt x="314285" y="469884"/>
                  </a:lnTo>
                  <a:lnTo>
                    <a:pt x="266399" y="473699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935074" y="2162724"/>
              <a:ext cx="533400" cy="1189355"/>
            </a:xfrm>
            <a:custGeom>
              <a:avLst/>
              <a:gdLst/>
              <a:ahLst/>
              <a:cxnLst/>
              <a:rect l="l" t="t" r="r" b="b"/>
              <a:pathLst>
                <a:path w="533400" h="1189354">
                  <a:moveTo>
                    <a:pt x="0" y="236849"/>
                  </a:moveTo>
                  <a:lnTo>
                    <a:pt x="4292" y="194275"/>
                  </a:lnTo>
                  <a:lnTo>
                    <a:pt x="16666" y="154205"/>
                  </a:lnTo>
                  <a:lnTo>
                    <a:pt x="36371" y="117307"/>
                  </a:lnTo>
                  <a:lnTo>
                    <a:pt x="62653" y="84250"/>
                  </a:lnTo>
                  <a:lnTo>
                    <a:pt x="94761" y="55704"/>
                  </a:lnTo>
                  <a:lnTo>
                    <a:pt x="131942" y="32336"/>
                  </a:lnTo>
                  <a:lnTo>
                    <a:pt x="173444" y="14817"/>
                  </a:lnTo>
                  <a:lnTo>
                    <a:pt x="218514" y="3815"/>
                  </a:lnTo>
                  <a:lnTo>
                    <a:pt x="266399" y="0"/>
                  </a:lnTo>
                  <a:lnTo>
                    <a:pt x="314285" y="3815"/>
                  </a:lnTo>
                  <a:lnTo>
                    <a:pt x="359355" y="14817"/>
                  </a:lnTo>
                  <a:lnTo>
                    <a:pt x="400857" y="32336"/>
                  </a:lnTo>
                  <a:lnTo>
                    <a:pt x="438038" y="55704"/>
                  </a:lnTo>
                  <a:lnTo>
                    <a:pt x="470146" y="84250"/>
                  </a:lnTo>
                  <a:lnTo>
                    <a:pt x="496428" y="117307"/>
                  </a:lnTo>
                  <a:lnTo>
                    <a:pt x="516133" y="154205"/>
                  </a:lnTo>
                  <a:lnTo>
                    <a:pt x="528507" y="194275"/>
                  </a:lnTo>
                  <a:lnTo>
                    <a:pt x="532799" y="236849"/>
                  </a:lnTo>
                  <a:lnTo>
                    <a:pt x="528507" y="279424"/>
                  </a:lnTo>
                  <a:lnTo>
                    <a:pt x="516133" y="319494"/>
                  </a:lnTo>
                  <a:lnTo>
                    <a:pt x="496428" y="356392"/>
                  </a:lnTo>
                  <a:lnTo>
                    <a:pt x="470146" y="389449"/>
                  </a:lnTo>
                  <a:lnTo>
                    <a:pt x="438038" y="417995"/>
                  </a:lnTo>
                  <a:lnTo>
                    <a:pt x="400857" y="441362"/>
                  </a:lnTo>
                  <a:lnTo>
                    <a:pt x="359355" y="458882"/>
                  </a:lnTo>
                  <a:lnTo>
                    <a:pt x="314285" y="469884"/>
                  </a:lnTo>
                  <a:lnTo>
                    <a:pt x="266399" y="473699"/>
                  </a:lnTo>
                  <a:lnTo>
                    <a:pt x="218514" y="469884"/>
                  </a:lnTo>
                  <a:lnTo>
                    <a:pt x="173444" y="458882"/>
                  </a:lnTo>
                  <a:lnTo>
                    <a:pt x="131942" y="441362"/>
                  </a:lnTo>
                  <a:lnTo>
                    <a:pt x="94761" y="417995"/>
                  </a:lnTo>
                  <a:lnTo>
                    <a:pt x="62653" y="389449"/>
                  </a:lnTo>
                  <a:lnTo>
                    <a:pt x="36371" y="356392"/>
                  </a:lnTo>
                  <a:lnTo>
                    <a:pt x="16666" y="319494"/>
                  </a:lnTo>
                  <a:lnTo>
                    <a:pt x="4292" y="279424"/>
                  </a:lnTo>
                  <a:lnTo>
                    <a:pt x="0" y="236849"/>
                  </a:lnTo>
                  <a:close/>
                </a:path>
                <a:path w="533400" h="1189354">
                  <a:moveTo>
                    <a:pt x="266399" y="1189299"/>
                  </a:moveTo>
                  <a:lnTo>
                    <a:pt x="266399" y="473799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869275" y="3388774"/>
            <a:ext cx="947419" cy="400685"/>
          </a:xfrm>
          <a:prstGeom prst="rect">
            <a:avLst/>
          </a:prstGeom>
          <a:ln w="19049">
            <a:solidFill>
              <a:srgbClr val="000000"/>
            </a:solidFill>
          </a:ln>
        </p:spPr>
        <p:txBody>
          <a:bodyPr vert="horz" wrap="square" lIns="0" tIns="78740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620"/>
              </a:spcBef>
            </a:pPr>
            <a:r>
              <a:rPr sz="1400" spc="-20" dirty="0">
                <a:latin typeface="Arial MT"/>
                <a:cs typeface="Arial MT"/>
              </a:rPr>
              <a:t>main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869275" y="2204874"/>
            <a:ext cx="947419" cy="389890"/>
          </a:xfrm>
          <a:prstGeom prst="rect">
            <a:avLst/>
          </a:prstGeom>
          <a:ln w="19049">
            <a:solidFill>
              <a:srgbClr val="000000"/>
            </a:solidFill>
          </a:ln>
        </p:spPr>
        <p:txBody>
          <a:bodyPr vert="horz" wrap="square" lIns="0" tIns="69850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550"/>
              </a:spcBef>
            </a:pPr>
            <a:r>
              <a:rPr sz="1400" spc="-75" dirty="0">
                <a:latin typeface="Cambria"/>
                <a:cs typeface="Cambria"/>
              </a:rPr>
              <a:t>lab-</a:t>
            </a:r>
            <a:r>
              <a:rPr sz="1400" spc="-80" dirty="0">
                <a:latin typeface="Cambria"/>
                <a:cs typeface="Cambria"/>
              </a:rPr>
              <a:t>2-</a:t>
            </a:r>
            <a:r>
              <a:rPr sz="1400" spc="-25" dirty="0">
                <a:latin typeface="Cambria"/>
                <a:cs typeface="Cambria"/>
              </a:rPr>
              <a:t>git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787974" y="2204874"/>
            <a:ext cx="3326765" cy="389890"/>
          </a:xfrm>
          <a:prstGeom prst="rect">
            <a:avLst/>
          </a:prstGeom>
          <a:ln w="19049">
            <a:solidFill>
              <a:srgbClr val="000000"/>
            </a:solidFill>
          </a:ln>
        </p:spPr>
        <p:txBody>
          <a:bodyPr vert="horz" wrap="square" lIns="0" tIns="69850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550"/>
              </a:spcBef>
            </a:pPr>
            <a:r>
              <a:rPr sz="1400" spc="-10" dirty="0">
                <a:latin typeface="Cambria"/>
                <a:cs typeface="Cambria"/>
              </a:rPr>
              <a:t>f12345678/lab_2_git/first.txt</a:t>
            </a:r>
            <a:endParaRPr sz="1400">
              <a:latin typeface="Cambria"/>
              <a:cs typeface="Cambri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2953287" y="4215562"/>
            <a:ext cx="542925" cy="1672589"/>
            <a:chOff x="2953287" y="4215562"/>
            <a:chExt cx="542925" cy="1672589"/>
          </a:xfrm>
        </p:grpSpPr>
        <p:sp>
          <p:nvSpPr>
            <p:cNvPr id="12" name="object 12"/>
            <p:cNvSpPr/>
            <p:nvPr/>
          </p:nvSpPr>
          <p:spPr>
            <a:xfrm>
              <a:off x="2958050" y="5409624"/>
              <a:ext cx="533400" cy="473709"/>
            </a:xfrm>
            <a:custGeom>
              <a:avLst/>
              <a:gdLst/>
              <a:ahLst/>
              <a:cxnLst/>
              <a:rect l="l" t="t" r="r" b="b"/>
              <a:pathLst>
                <a:path w="533400" h="473710">
                  <a:moveTo>
                    <a:pt x="266399" y="473699"/>
                  </a:moveTo>
                  <a:lnTo>
                    <a:pt x="218514" y="469884"/>
                  </a:lnTo>
                  <a:lnTo>
                    <a:pt x="173444" y="458882"/>
                  </a:lnTo>
                  <a:lnTo>
                    <a:pt x="131942" y="441362"/>
                  </a:lnTo>
                  <a:lnTo>
                    <a:pt x="94761" y="417995"/>
                  </a:lnTo>
                  <a:lnTo>
                    <a:pt x="62653" y="389449"/>
                  </a:lnTo>
                  <a:lnTo>
                    <a:pt x="36371" y="356392"/>
                  </a:lnTo>
                  <a:lnTo>
                    <a:pt x="16666" y="319494"/>
                  </a:lnTo>
                  <a:lnTo>
                    <a:pt x="4292" y="279424"/>
                  </a:lnTo>
                  <a:lnTo>
                    <a:pt x="0" y="236849"/>
                  </a:lnTo>
                  <a:lnTo>
                    <a:pt x="4292" y="194275"/>
                  </a:lnTo>
                  <a:lnTo>
                    <a:pt x="16666" y="154205"/>
                  </a:lnTo>
                  <a:lnTo>
                    <a:pt x="36371" y="117307"/>
                  </a:lnTo>
                  <a:lnTo>
                    <a:pt x="62653" y="84250"/>
                  </a:lnTo>
                  <a:lnTo>
                    <a:pt x="94761" y="55704"/>
                  </a:lnTo>
                  <a:lnTo>
                    <a:pt x="131942" y="32336"/>
                  </a:lnTo>
                  <a:lnTo>
                    <a:pt x="173444" y="14817"/>
                  </a:lnTo>
                  <a:lnTo>
                    <a:pt x="218514" y="3815"/>
                  </a:lnTo>
                  <a:lnTo>
                    <a:pt x="266399" y="0"/>
                  </a:lnTo>
                  <a:lnTo>
                    <a:pt x="314285" y="3815"/>
                  </a:lnTo>
                  <a:lnTo>
                    <a:pt x="359355" y="14817"/>
                  </a:lnTo>
                  <a:lnTo>
                    <a:pt x="400857" y="32336"/>
                  </a:lnTo>
                  <a:lnTo>
                    <a:pt x="438038" y="55704"/>
                  </a:lnTo>
                  <a:lnTo>
                    <a:pt x="470146" y="84250"/>
                  </a:lnTo>
                  <a:lnTo>
                    <a:pt x="496428" y="117307"/>
                  </a:lnTo>
                  <a:lnTo>
                    <a:pt x="516133" y="154205"/>
                  </a:lnTo>
                  <a:lnTo>
                    <a:pt x="528507" y="194275"/>
                  </a:lnTo>
                  <a:lnTo>
                    <a:pt x="532799" y="236849"/>
                  </a:lnTo>
                  <a:lnTo>
                    <a:pt x="528507" y="279424"/>
                  </a:lnTo>
                  <a:lnTo>
                    <a:pt x="516133" y="319494"/>
                  </a:lnTo>
                  <a:lnTo>
                    <a:pt x="496428" y="356392"/>
                  </a:lnTo>
                  <a:lnTo>
                    <a:pt x="470146" y="389449"/>
                  </a:lnTo>
                  <a:lnTo>
                    <a:pt x="438038" y="417995"/>
                  </a:lnTo>
                  <a:lnTo>
                    <a:pt x="400857" y="441362"/>
                  </a:lnTo>
                  <a:lnTo>
                    <a:pt x="359355" y="458882"/>
                  </a:lnTo>
                  <a:lnTo>
                    <a:pt x="314285" y="469884"/>
                  </a:lnTo>
                  <a:lnTo>
                    <a:pt x="266399" y="473699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958050" y="5409624"/>
              <a:ext cx="533400" cy="473709"/>
            </a:xfrm>
            <a:custGeom>
              <a:avLst/>
              <a:gdLst/>
              <a:ahLst/>
              <a:cxnLst/>
              <a:rect l="l" t="t" r="r" b="b"/>
              <a:pathLst>
                <a:path w="533400" h="473710">
                  <a:moveTo>
                    <a:pt x="0" y="236849"/>
                  </a:moveTo>
                  <a:lnTo>
                    <a:pt x="4292" y="194275"/>
                  </a:lnTo>
                  <a:lnTo>
                    <a:pt x="16666" y="154205"/>
                  </a:lnTo>
                  <a:lnTo>
                    <a:pt x="36371" y="117307"/>
                  </a:lnTo>
                  <a:lnTo>
                    <a:pt x="62653" y="84250"/>
                  </a:lnTo>
                  <a:lnTo>
                    <a:pt x="94761" y="55704"/>
                  </a:lnTo>
                  <a:lnTo>
                    <a:pt x="131942" y="32336"/>
                  </a:lnTo>
                  <a:lnTo>
                    <a:pt x="173444" y="14817"/>
                  </a:lnTo>
                  <a:lnTo>
                    <a:pt x="218514" y="3815"/>
                  </a:lnTo>
                  <a:lnTo>
                    <a:pt x="266399" y="0"/>
                  </a:lnTo>
                  <a:lnTo>
                    <a:pt x="314285" y="3815"/>
                  </a:lnTo>
                  <a:lnTo>
                    <a:pt x="359355" y="14817"/>
                  </a:lnTo>
                  <a:lnTo>
                    <a:pt x="400857" y="32336"/>
                  </a:lnTo>
                  <a:lnTo>
                    <a:pt x="438038" y="55704"/>
                  </a:lnTo>
                  <a:lnTo>
                    <a:pt x="470146" y="84250"/>
                  </a:lnTo>
                  <a:lnTo>
                    <a:pt x="496428" y="117307"/>
                  </a:lnTo>
                  <a:lnTo>
                    <a:pt x="516133" y="154205"/>
                  </a:lnTo>
                  <a:lnTo>
                    <a:pt x="528507" y="194275"/>
                  </a:lnTo>
                  <a:lnTo>
                    <a:pt x="532799" y="236849"/>
                  </a:lnTo>
                  <a:lnTo>
                    <a:pt x="528507" y="279424"/>
                  </a:lnTo>
                  <a:lnTo>
                    <a:pt x="516133" y="319494"/>
                  </a:lnTo>
                  <a:lnTo>
                    <a:pt x="496428" y="356392"/>
                  </a:lnTo>
                  <a:lnTo>
                    <a:pt x="470146" y="389449"/>
                  </a:lnTo>
                  <a:lnTo>
                    <a:pt x="438038" y="417995"/>
                  </a:lnTo>
                  <a:lnTo>
                    <a:pt x="400857" y="441362"/>
                  </a:lnTo>
                  <a:lnTo>
                    <a:pt x="359355" y="458882"/>
                  </a:lnTo>
                  <a:lnTo>
                    <a:pt x="314285" y="469884"/>
                  </a:lnTo>
                  <a:lnTo>
                    <a:pt x="266399" y="473699"/>
                  </a:lnTo>
                  <a:lnTo>
                    <a:pt x="218514" y="469884"/>
                  </a:lnTo>
                  <a:lnTo>
                    <a:pt x="173444" y="458882"/>
                  </a:lnTo>
                  <a:lnTo>
                    <a:pt x="131942" y="441362"/>
                  </a:lnTo>
                  <a:lnTo>
                    <a:pt x="94761" y="417995"/>
                  </a:lnTo>
                  <a:lnTo>
                    <a:pt x="62653" y="389449"/>
                  </a:lnTo>
                  <a:lnTo>
                    <a:pt x="36371" y="356392"/>
                  </a:lnTo>
                  <a:lnTo>
                    <a:pt x="16666" y="319494"/>
                  </a:lnTo>
                  <a:lnTo>
                    <a:pt x="4292" y="279424"/>
                  </a:lnTo>
                  <a:lnTo>
                    <a:pt x="0" y="23684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958050" y="4220324"/>
              <a:ext cx="533400" cy="473709"/>
            </a:xfrm>
            <a:custGeom>
              <a:avLst/>
              <a:gdLst/>
              <a:ahLst/>
              <a:cxnLst/>
              <a:rect l="l" t="t" r="r" b="b"/>
              <a:pathLst>
                <a:path w="533400" h="473710">
                  <a:moveTo>
                    <a:pt x="266399" y="473699"/>
                  </a:moveTo>
                  <a:lnTo>
                    <a:pt x="218514" y="469884"/>
                  </a:lnTo>
                  <a:lnTo>
                    <a:pt x="173444" y="458882"/>
                  </a:lnTo>
                  <a:lnTo>
                    <a:pt x="131942" y="441362"/>
                  </a:lnTo>
                  <a:lnTo>
                    <a:pt x="94761" y="417995"/>
                  </a:lnTo>
                  <a:lnTo>
                    <a:pt x="62653" y="389449"/>
                  </a:lnTo>
                  <a:lnTo>
                    <a:pt x="36371" y="356392"/>
                  </a:lnTo>
                  <a:lnTo>
                    <a:pt x="16666" y="319494"/>
                  </a:lnTo>
                  <a:lnTo>
                    <a:pt x="4292" y="279424"/>
                  </a:lnTo>
                  <a:lnTo>
                    <a:pt x="0" y="236849"/>
                  </a:lnTo>
                  <a:lnTo>
                    <a:pt x="4292" y="194275"/>
                  </a:lnTo>
                  <a:lnTo>
                    <a:pt x="16666" y="154205"/>
                  </a:lnTo>
                  <a:lnTo>
                    <a:pt x="36371" y="117307"/>
                  </a:lnTo>
                  <a:lnTo>
                    <a:pt x="62653" y="84250"/>
                  </a:lnTo>
                  <a:lnTo>
                    <a:pt x="94761" y="55704"/>
                  </a:lnTo>
                  <a:lnTo>
                    <a:pt x="131942" y="32336"/>
                  </a:lnTo>
                  <a:lnTo>
                    <a:pt x="173444" y="14817"/>
                  </a:lnTo>
                  <a:lnTo>
                    <a:pt x="218514" y="3815"/>
                  </a:lnTo>
                  <a:lnTo>
                    <a:pt x="266399" y="0"/>
                  </a:lnTo>
                  <a:lnTo>
                    <a:pt x="314285" y="3815"/>
                  </a:lnTo>
                  <a:lnTo>
                    <a:pt x="359355" y="14817"/>
                  </a:lnTo>
                  <a:lnTo>
                    <a:pt x="400857" y="32336"/>
                  </a:lnTo>
                  <a:lnTo>
                    <a:pt x="438038" y="55704"/>
                  </a:lnTo>
                  <a:lnTo>
                    <a:pt x="470146" y="84250"/>
                  </a:lnTo>
                  <a:lnTo>
                    <a:pt x="496428" y="117307"/>
                  </a:lnTo>
                  <a:lnTo>
                    <a:pt x="516133" y="154205"/>
                  </a:lnTo>
                  <a:lnTo>
                    <a:pt x="528507" y="194275"/>
                  </a:lnTo>
                  <a:lnTo>
                    <a:pt x="532799" y="236849"/>
                  </a:lnTo>
                  <a:lnTo>
                    <a:pt x="528507" y="279424"/>
                  </a:lnTo>
                  <a:lnTo>
                    <a:pt x="516133" y="319494"/>
                  </a:lnTo>
                  <a:lnTo>
                    <a:pt x="496428" y="356392"/>
                  </a:lnTo>
                  <a:lnTo>
                    <a:pt x="470146" y="389449"/>
                  </a:lnTo>
                  <a:lnTo>
                    <a:pt x="438038" y="417995"/>
                  </a:lnTo>
                  <a:lnTo>
                    <a:pt x="400857" y="441362"/>
                  </a:lnTo>
                  <a:lnTo>
                    <a:pt x="359355" y="458882"/>
                  </a:lnTo>
                  <a:lnTo>
                    <a:pt x="314285" y="469884"/>
                  </a:lnTo>
                  <a:lnTo>
                    <a:pt x="266399" y="473699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958050" y="4220324"/>
              <a:ext cx="533400" cy="1189355"/>
            </a:xfrm>
            <a:custGeom>
              <a:avLst/>
              <a:gdLst/>
              <a:ahLst/>
              <a:cxnLst/>
              <a:rect l="l" t="t" r="r" b="b"/>
              <a:pathLst>
                <a:path w="533400" h="1189354">
                  <a:moveTo>
                    <a:pt x="0" y="236849"/>
                  </a:moveTo>
                  <a:lnTo>
                    <a:pt x="4292" y="194275"/>
                  </a:lnTo>
                  <a:lnTo>
                    <a:pt x="16666" y="154205"/>
                  </a:lnTo>
                  <a:lnTo>
                    <a:pt x="36371" y="117307"/>
                  </a:lnTo>
                  <a:lnTo>
                    <a:pt x="62653" y="84250"/>
                  </a:lnTo>
                  <a:lnTo>
                    <a:pt x="94761" y="55704"/>
                  </a:lnTo>
                  <a:lnTo>
                    <a:pt x="131942" y="32336"/>
                  </a:lnTo>
                  <a:lnTo>
                    <a:pt x="173444" y="14817"/>
                  </a:lnTo>
                  <a:lnTo>
                    <a:pt x="218514" y="3815"/>
                  </a:lnTo>
                  <a:lnTo>
                    <a:pt x="266399" y="0"/>
                  </a:lnTo>
                  <a:lnTo>
                    <a:pt x="314285" y="3815"/>
                  </a:lnTo>
                  <a:lnTo>
                    <a:pt x="359355" y="14817"/>
                  </a:lnTo>
                  <a:lnTo>
                    <a:pt x="400857" y="32336"/>
                  </a:lnTo>
                  <a:lnTo>
                    <a:pt x="438038" y="55704"/>
                  </a:lnTo>
                  <a:lnTo>
                    <a:pt x="470146" y="84250"/>
                  </a:lnTo>
                  <a:lnTo>
                    <a:pt x="496428" y="117307"/>
                  </a:lnTo>
                  <a:lnTo>
                    <a:pt x="516133" y="154205"/>
                  </a:lnTo>
                  <a:lnTo>
                    <a:pt x="528507" y="194275"/>
                  </a:lnTo>
                  <a:lnTo>
                    <a:pt x="532799" y="236849"/>
                  </a:lnTo>
                  <a:lnTo>
                    <a:pt x="528507" y="279424"/>
                  </a:lnTo>
                  <a:lnTo>
                    <a:pt x="516133" y="319494"/>
                  </a:lnTo>
                  <a:lnTo>
                    <a:pt x="496428" y="356392"/>
                  </a:lnTo>
                  <a:lnTo>
                    <a:pt x="470146" y="389449"/>
                  </a:lnTo>
                  <a:lnTo>
                    <a:pt x="438038" y="417995"/>
                  </a:lnTo>
                  <a:lnTo>
                    <a:pt x="400857" y="441362"/>
                  </a:lnTo>
                  <a:lnTo>
                    <a:pt x="359355" y="458882"/>
                  </a:lnTo>
                  <a:lnTo>
                    <a:pt x="314285" y="469884"/>
                  </a:lnTo>
                  <a:lnTo>
                    <a:pt x="266399" y="473699"/>
                  </a:lnTo>
                  <a:lnTo>
                    <a:pt x="218514" y="469884"/>
                  </a:lnTo>
                  <a:lnTo>
                    <a:pt x="173444" y="458882"/>
                  </a:lnTo>
                  <a:lnTo>
                    <a:pt x="131942" y="441362"/>
                  </a:lnTo>
                  <a:lnTo>
                    <a:pt x="94761" y="417995"/>
                  </a:lnTo>
                  <a:lnTo>
                    <a:pt x="62653" y="389449"/>
                  </a:lnTo>
                  <a:lnTo>
                    <a:pt x="36371" y="356392"/>
                  </a:lnTo>
                  <a:lnTo>
                    <a:pt x="16666" y="319494"/>
                  </a:lnTo>
                  <a:lnTo>
                    <a:pt x="4292" y="279424"/>
                  </a:lnTo>
                  <a:lnTo>
                    <a:pt x="0" y="236849"/>
                  </a:lnTo>
                  <a:close/>
                </a:path>
                <a:path w="533400" h="1189354">
                  <a:moveTo>
                    <a:pt x="266399" y="1189299"/>
                  </a:moveTo>
                  <a:lnTo>
                    <a:pt x="266399" y="473799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1509749" y="4262475"/>
            <a:ext cx="1330325" cy="389890"/>
          </a:xfrm>
          <a:prstGeom prst="rect">
            <a:avLst/>
          </a:prstGeom>
          <a:ln w="19049">
            <a:solidFill>
              <a:srgbClr val="000000"/>
            </a:solidFill>
          </a:ln>
        </p:spPr>
        <p:txBody>
          <a:bodyPr vert="horz" wrap="square" lIns="0" tIns="69850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550"/>
              </a:spcBef>
            </a:pPr>
            <a:r>
              <a:rPr sz="1400" spc="-100" dirty="0">
                <a:latin typeface="Cambria"/>
                <a:cs typeface="Cambria"/>
              </a:rPr>
              <a:t>main/lab-</a:t>
            </a:r>
            <a:r>
              <a:rPr sz="1400" spc="-95" dirty="0">
                <a:latin typeface="Cambria"/>
                <a:cs typeface="Cambria"/>
              </a:rPr>
              <a:t>2-</a:t>
            </a:r>
            <a:r>
              <a:rPr sz="1400" spc="-25" dirty="0">
                <a:latin typeface="Cambria"/>
                <a:cs typeface="Cambria"/>
              </a:rPr>
              <a:t>git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spc="-25" dirty="0"/>
              <a:t>26</a:t>
            </a:fld>
            <a:endParaRPr spc="-25" dirty="0"/>
          </a:p>
        </p:txBody>
      </p:sp>
      <p:sp>
        <p:nvSpPr>
          <p:cNvPr id="17" name="object 17"/>
          <p:cNvSpPr txBox="1"/>
          <p:nvPr/>
        </p:nvSpPr>
        <p:spPr>
          <a:xfrm>
            <a:off x="3810949" y="4262475"/>
            <a:ext cx="3326765" cy="389890"/>
          </a:xfrm>
          <a:prstGeom prst="rect">
            <a:avLst/>
          </a:prstGeom>
          <a:ln w="19049">
            <a:solidFill>
              <a:srgbClr val="000000"/>
            </a:solidFill>
          </a:ln>
        </p:spPr>
        <p:txBody>
          <a:bodyPr vert="horz" wrap="square" lIns="0" tIns="69850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550"/>
              </a:spcBef>
            </a:pPr>
            <a:r>
              <a:rPr sz="1400" spc="-10" dirty="0">
                <a:latin typeface="Cambria"/>
                <a:cs typeface="Cambria"/>
              </a:rPr>
              <a:t>f12345678/lab_2_git/first.txt</a:t>
            </a:r>
            <a:endParaRPr sz="14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6548" y="805822"/>
            <a:ext cx="8235315" cy="1068070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>
              <a:lnSpc>
                <a:spcPts val="3890"/>
              </a:lnSpc>
              <a:spcBef>
                <a:spcPts val="585"/>
              </a:spcBef>
            </a:pPr>
            <a:r>
              <a:rPr dirty="0"/>
              <a:t>Merge</a:t>
            </a:r>
            <a:r>
              <a:rPr spc="-10" dirty="0"/>
              <a:t> </a:t>
            </a:r>
            <a:r>
              <a:rPr dirty="0"/>
              <a:t>your</a:t>
            </a:r>
            <a:r>
              <a:rPr spc="-15" dirty="0"/>
              <a:t> </a:t>
            </a:r>
            <a:r>
              <a:rPr dirty="0"/>
              <a:t>branch</a:t>
            </a:r>
            <a:r>
              <a:rPr spc="-15" dirty="0"/>
              <a:t> </a:t>
            </a:r>
            <a:r>
              <a:rPr dirty="0"/>
              <a:t>in</a:t>
            </a:r>
            <a:r>
              <a:rPr spc="-15" dirty="0"/>
              <a:t> </a:t>
            </a:r>
            <a:r>
              <a:rPr dirty="0"/>
              <a:t>local</a:t>
            </a:r>
            <a:r>
              <a:rPr spc="-10" dirty="0"/>
              <a:t> </a:t>
            </a:r>
            <a:r>
              <a:rPr dirty="0"/>
              <a:t>and</a:t>
            </a:r>
            <a:r>
              <a:rPr spc="-15" dirty="0"/>
              <a:t> </a:t>
            </a:r>
            <a:r>
              <a:rPr dirty="0"/>
              <a:t>push</a:t>
            </a:r>
            <a:r>
              <a:rPr spc="-15" dirty="0"/>
              <a:t> </a:t>
            </a:r>
            <a:r>
              <a:rPr spc="-25" dirty="0"/>
              <a:t>to </a:t>
            </a:r>
            <a:r>
              <a:rPr spc="-10" dirty="0"/>
              <a:t>remote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56548" y="1889235"/>
            <a:ext cx="2926080" cy="2479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3275"/>
              </a:lnSpc>
              <a:spcBef>
                <a:spcPts val="100"/>
              </a:spcBef>
            </a:pPr>
            <a:r>
              <a:rPr sz="2800" spc="70" dirty="0">
                <a:latin typeface="Cambria"/>
                <a:cs typeface="Cambria"/>
              </a:rPr>
              <a:t>$</a:t>
            </a:r>
            <a:r>
              <a:rPr sz="2800" spc="-35" dirty="0">
                <a:latin typeface="Cambria"/>
                <a:cs typeface="Cambria"/>
              </a:rPr>
              <a:t> </a:t>
            </a:r>
            <a:r>
              <a:rPr sz="2800" dirty="0">
                <a:latin typeface="Cambria"/>
                <a:cs typeface="Cambria"/>
              </a:rPr>
              <a:t>cd</a:t>
            </a:r>
            <a:r>
              <a:rPr sz="2800" spc="-30" dirty="0">
                <a:latin typeface="Cambria"/>
                <a:cs typeface="Cambria"/>
              </a:rPr>
              <a:t> </a:t>
            </a:r>
            <a:r>
              <a:rPr sz="2800" spc="-10" dirty="0">
                <a:latin typeface="Cambria"/>
                <a:cs typeface="Cambria"/>
              </a:rPr>
              <a:t>../..</a:t>
            </a:r>
            <a:endParaRPr sz="2800" dirty="0">
              <a:latin typeface="Cambria"/>
              <a:cs typeface="Cambria"/>
            </a:endParaRPr>
          </a:p>
          <a:p>
            <a:pPr marL="12700">
              <a:lnSpc>
                <a:spcPts val="3190"/>
              </a:lnSpc>
            </a:pPr>
            <a:r>
              <a:rPr sz="2800" spc="70" dirty="0">
                <a:latin typeface="Cambria"/>
                <a:cs typeface="Cambria"/>
              </a:rPr>
              <a:t>$</a:t>
            </a:r>
            <a:r>
              <a:rPr sz="2800" spc="-25" dirty="0">
                <a:latin typeface="Cambria"/>
                <a:cs typeface="Cambria"/>
              </a:rPr>
              <a:t> </a:t>
            </a:r>
            <a:r>
              <a:rPr sz="2800" dirty="0">
                <a:latin typeface="Cambria"/>
                <a:cs typeface="Cambria"/>
              </a:rPr>
              <a:t>git</a:t>
            </a:r>
            <a:r>
              <a:rPr sz="2800" spc="-25" dirty="0">
                <a:latin typeface="Cambria"/>
                <a:cs typeface="Cambria"/>
              </a:rPr>
              <a:t> </a:t>
            </a:r>
            <a:r>
              <a:rPr sz="2800" spc="-40" dirty="0">
                <a:latin typeface="Cambria"/>
                <a:cs typeface="Cambria"/>
              </a:rPr>
              <a:t>checkout</a:t>
            </a:r>
            <a:r>
              <a:rPr sz="2800" spc="-25" dirty="0">
                <a:latin typeface="Cambria"/>
                <a:cs typeface="Cambria"/>
              </a:rPr>
              <a:t> </a:t>
            </a:r>
            <a:r>
              <a:rPr sz="2800" spc="-20" dirty="0">
                <a:latin typeface="Cambria"/>
                <a:cs typeface="Cambria"/>
              </a:rPr>
              <a:t>main</a:t>
            </a:r>
            <a:endParaRPr sz="2800" dirty="0">
              <a:latin typeface="Cambria"/>
              <a:cs typeface="Cambria"/>
            </a:endParaRPr>
          </a:p>
          <a:p>
            <a:pPr marL="12700">
              <a:lnSpc>
                <a:spcPts val="3275"/>
              </a:lnSpc>
            </a:pPr>
            <a:r>
              <a:rPr sz="2800" spc="70" dirty="0">
                <a:latin typeface="Cambria"/>
                <a:cs typeface="Cambria"/>
              </a:rPr>
              <a:t>$</a:t>
            </a:r>
            <a:r>
              <a:rPr sz="2800" spc="5" dirty="0">
                <a:latin typeface="Cambria"/>
                <a:cs typeface="Cambria"/>
              </a:rPr>
              <a:t> </a:t>
            </a:r>
            <a:r>
              <a:rPr sz="2800" dirty="0">
                <a:latin typeface="Cambria"/>
                <a:cs typeface="Cambria"/>
              </a:rPr>
              <a:t>git</a:t>
            </a:r>
            <a:r>
              <a:rPr sz="2800" spc="5" dirty="0">
                <a:latin typeface="Cambria"/>
                <a:cs typeface="Cambria"/>
              </a:rPr>
              <a:t> </a:t>
            </a:r>
            <a:r>
              <a:rPr sz="2800" spc="-10" dirty="0">
                <a:latin typeface="Cambria"/>
                <a:cs typeface="Cambria"/>
              </a:rPr>
              <a:t>branch</a:t>
            </a:r>
            <a:endParaRPr sz="2800" dirty="0">
              <a:latin typeface="Cambria"/>
              <a:cs typeface="Cambria"/>
            </a:endParaRPr>
          </a:p>
          <a:p>
            <a:pPr marL="12700">
              <a:lnSpc>
                <a:spcPts val="3275"/>
              </a:lnSpc>
              <a:spcBef>
                <a:spcPts val="3020"/>
              </a:spcBef>
            </a:pPr>
            <a:r>
              <a:rPr sz="2800" spc="70" dirty="0">
                <a:latin typeface="Cambria"/>
                <a:cs typeface="Cambria"/>
              </a:rPr>
              <a:t>$</a:t>
            </a:r>
            <a:r>
              <a:rPr sz="2800" spc="-5" dirty="0">
                <a:latin typeface="Cambria"/>
                <a:cs typeface="Cambria"/>
              </a:rPr>
              <a:t> </a:t>
            </a:r>
            <a:r>
              <a:rPr sz="2800" dirty="0">
                <a:latin typeface="Cambria"/>
                <a:cs typeface="Cambria"/>
              </a:rPr>
              <a:t>git </a:t>
            </a:r>
            <a:r>
              <a:rPr sz="2800" spc="-90" dirty="0">
                <a:latin typeface="Cambria"/>
                <a:cs typeface="Cambria"/>
              </a:rPr>
              <a:t>merge</a:t>
            </a:r>
            <a:r>
              <a:rPr sz="2800" dirty="0">
                <a:latin typeface="Cambria"/>
                <a:cs typeface="Cambria"/>
              </a:rPr>
              <a:t> </a:t>
            </a:r>
            <a:r>
              <a:rPr sz="2800" spc="-145" dirty="0">
                <a:latin typeface="Cambria"/>
                <a:cs typeface="Cambria"/>
              </a:rPr>
              <a:t>lab-</a:t>
            </a:r>
            <a:r>
              <a:rPr sz="2800" spc="-155" dirty="0">
                <a:latin typeface="Cambria"/>
                <a:cs typeface="Cambria"/>
              </a:rPr>
              <a:t>2-</a:t>
            </a:r>
            <a:r>
              <a:rPr sz="2800" spc="-25" dirty="0">
                <a:latin typeface="Cambria"/>
                <a:cs typeface="Cambria"/>
              </a:rPr>
              <a:t>git</a:t>
            </a:r>
            <a:endParaRPr sz="2800" dirty="0">
              <a:latin typeface="Cambria"/>
              <a:cs typeface="Cambria"/>
            </a:endParaRPr>
          </a:p>
          <a:p>
            <a:pPr marL="12700">
              <a:lnSpc>
                <a:spcPts val="3275"/>
              </a:lnSpc>
            </a:pPr>
            <a:r>
              <a:rPr sz="2800" spc="70" dirty="0">
                <a:latin typeface="Cambria"/>
                <a:cs typeface="Cambria"/>
              </a:rPr>
              <a:t>$</a:t>
            </a:r>
            <a:r>
              <a:rPr sz="2800" spc="5" dirty="0">
                <a:latin typeface="Cambria"/>
                <a:cs typeface="Cambria"/>
              </a:rPr>
              <a:t> </a:t>
            </a:r>
            <a:r>
              <a:rPr sz="2800" dirty="0">
                <a:latin typeface="Cambria"/>
                <a:cs typeface="Cambria"/>
              </a:rPr>
              <a:t>git</a:t>
            </a:r>
            <a:r>
              <a:rPr sz="2800" spc="5" dirty="0">
                <a:latin typeface="Cambria"/>
                <a:cs typeface="Cambria"/>
              </a:rPr>
              <a:t> </a:t>
            </a:r>
            <a:r>
              <a:rPr sz="2800" spc="-20" dirty="0">
                <a:latin typeface="Cambria"/>
                <a:cs typeface="Cambria"/>
              </a:rPr>
              <a:t>push</a:t>
            </a:r>
            <a:endParaRPr sz="2800" dirty="0">
              <a:latin typeface="Cambria"/>
              <a:cs typeface="Cambri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23225" y="2875800"/>
            <a:ext cx="1784424" cy="479149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spc="-25" dirty="0"/>
              <a:t>27</a:t>
            </a:fld>
            <a:endParaRPr spc="-25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1C10496-9F53-FA95-8320-77FBBED437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7089" y="3657600"/>
            <a:ext cx="5090363" cy="850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>
            <a:extLst>
              <a:ext uri="{FF2B5EF4-FFF2-40B4-BE49-F238E27FC236}">
                <a16:creationId xmlns:a16="http://schemas.microsoft.com/office/drawing/2014/main" id="{A23D8A23-1B78-D5B5-D73F-CD5EBA58C5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49103"/>
            <a:ext cx="9144000" cy="4685543"/>
          </a:xfrm>
          <a:prstGeom prst="rect">
            <a:avLst/>
          </a:prstGeom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2356" y="879297"/>
            <a:ext cx="8032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0" dirty="0"/>
              <a:t>Open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352356" y="1428038"/>
            <a:ext cx="8121015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500" b="1" spc="-20" dirty="0">
                <a:solidFill>
                  <a:srgbClr val="FF0000"/>
                </a:solidFill>
                <a:latin typeface="Palatino Linotype"/>
                <a:cs typeface="Palatino Linotype"/>
              </a:rPr>
              <a:t>&lt;Your</a:t>
            </a:r>
            <a:r>
              <a:rPr lang="en-US" sz="1500" b="1" spc="85" dirty="0">
                <a:solidFill>
                  <a:srgbClr val="FF0000"/>
                </a:solidFill>
                <a:latin typeface="Palatino Linotype"/>
                <a:cs typeface="Palatino Linotype"/>
              </a:rPr>
              <a:t> </a:t>
            </a:r>
            <a:r>
              <a:rPr lang="en-US" sz="1500" b="1" spc="-10" dirty="0">
                <a:solidFill>
                  <a:srgbClr val="FF0000"/>
                </a:solidFill>
                <a:latin typeface="Palatino Linotype"/>
                <a:cs typeface="Palatino Linotype"/>
              </a:rPr>
              <a:t>username&gt;</a:t>
            </a:r>
            <a:r>
              <a:rPr lang="en-US" sz="1600" b="1" spc="-10" dirty="0">
                <a:solidFill>
                  <a:srgbClr val="333399"/>
                </a:solidFill>
                <a:latin typeface="Palatino Linotype"/>
                <a:cs typeface="Palatino Linotype"/>
              </a:rPr>
              <a:t>/Linux2024Fall</a:t>
            </a:r>
            <a:endParaRPr lang="en-US" sz="1600" dirty="0">
              <a:latin typeface="Palatino Linotype"/>
              <a:cs typeface="Palatino Linotyp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88581" y="6659518"/>
            <a:ext cx="1101090" cy="179070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000" dirty="0">
                <a:solidFill>
                  <a:srgbClr val="808080"/>
                </a:solidFill>
                <a:latin typeface="Palatino Linotype"/>
                <a:cs typeface="Palatino Linotype"/>
              </a:rPr>
              <a:t>September 23, </a:t>
            </a:r>
            <a:r>
              <a:rPr sz="1000" spc="-20" dirty="0">
                <a:solidFill>
                  <a:srgbClr val="808080"/>
                </a:solidFill>
                <a:latin typeface="Palatino Linotype"/>
                <a:cs typeface="Palatino Linotype"/>
              </a:rPr>
              <a:t>2020</a:t>
            </a:r>
            <a:endParaRPr sz="1000">
              <a:latin typeface="Palatino Linotype"/>
              <a:cs typeface="Palatino Linotype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spc="-25" dirty="0"/>
              <a:t>28</a:t>
            </a:fld>
            <a:endParaRPr spc="-25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圖片 10">
            <a:extLst>
              <a:ext uri="{FF2B5EF4-FFF2-40B4-BE49-F238E27FC236}">
                <a16:creationId xmlns:a16="http://schemas.microsoft.com/office/drawing/2014/main" id="{A4371165-8B9C-6B0B-02B0-901EA6344C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8463"/>
          <a:stretch/>
        </p:blipFill>
        <p:spPr>
          <a:xfrm>
            <a:off x="33238" y="1650645"/>
            <a:ext cx="5910362" cy="3714372"/>
          </a:xfrm>
          <a:prstGeom prst="rect">
            <a:avLst/>
          </a:prstGeom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255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Demo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677899" y="5972938"/>
            <a:ext cx="73660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15" dirty="0">
                <a:solidFill>
                  <a:srgbClr val="FF0000"/>
                </a:solidFill>
                <a:latin typeface="MS PGothic"/>
                <a:cs typeface="MS PGothic"/>
              </a:rPr>
              <a:t>僅供參考</a:t>
            </a:r>
            <a:endParaRPr sz="1400" b="1" dirty="0">
              <a:latin typeface="MS PGothic"/>
              <a:cs typeface="MS PGothic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spc="-25" dirty="0"/>
              <a:t>29</a:t>
            </a:fld>
            <a:endParaRPr spc="-25" dirty="0"/>
          </a:p>
        </p:txBody>
      </p:sp>
      <p:sp>
        <p:nvSpPr>
          <p:cNvPr id="8" name="object 8"/>
          <p:cNvSpPr txBox="1"/>
          <p:nvPr/>
        </p:nvSpPr>
        <p:spPr>
          <a:xfrm>
            <a:off x="6201624" y="4638307"/>
            <a:ext cx="2677795" cy="9855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100" spc="-5" dirty="0">
                <a:latin typeface="MS PGothic"/>
                <a:cs typeface="MS PGothic"/>
              </a:rPr>
              <a:t>繳交方式：截圖上傳至</a:t>
            </a:r>
            <a:r>
              <a:rPr sz="2100" spc="-50" dirty="0">
                <a:latin typeface="MS PGothic"/>
                <a:cs typeface="MS PGothic"/>
              </a:rPr>
              <a:t> </a:t>
            </a:r>
            <a:r>
              <a:rPr sz="2100" spc="-10" dirty="0" err="1">
                <a:latin typeface="Arial MT"/>
                <a:cs typeface="Arial MT"/>
              </a:rPr>
              <a:t>moodle</a:t>
            </a:r>
            <a:r>
              <a:rPr sz="2100" spc="-5" dirty="0" err="1">
                <a:latin typeface="MS PGothic"/>
                <a:cs typeface="MS PGothic"/>
              </a:rPr>
              <a:t>，須包含以上</a:t>
            </a:r>
            <a:r>
              <a:rPr lang="zh-TW" altLang="en-US" sz="2100" spc="-5" dirty="0">
                <a:solidFill>
                  <a:srgbClr val="FF0000"/>
                </a:solidFill>
                <a:latin typeface="MS PGothic"/>
                <a:cs typeface="MS PGothic"/>
              </a:rPr>
              <a:t>兩</a:t>
            </a:r>
            <a:r>
              <a:rPr sz="2100" dirty="0" err="1">
                <a:solidFill>
                  <a:srgbClr val="FF0000"/>
                </a:solidFill>
                <a:latin typeface="MS PGothic"/>
                <a:cs typeface="MS PGothic"/>
              </a:rPr>
              <a:t>項</a:t>
            </a:r>
            <a:r>
              <a:rPr sz="2100" dirty="0" err="1">
                <a:latin typeface="MS PGothic"/>
                <a:cs typeface="MS PGothic"/>
              </a:rPr>
              <a:t>檢</a:t>
            </a:r>
            <a:r>
              <a:rPr sz="2100" dirty="0" err="1">
                <a:latin typeface="SimSun"/>
                <a:cs typeface="SimSun"/>
              </a:rPr>
              <a:t>查</a:t>
            </a:r>
            <a:r>
              <a:rPr sz="2100" spc="-25" dirty="0" err="1">
                <a:latin typeface="MS PGothic"/>
                <a:cs typeface="MS PGothic"/>
              </a:rPr>
              <a:t>項目</a:t>
            </a:r>
            <a:endParaRPr sz="2100" dirty="0">
              <a:latin typeface="MS PGothic"/>
              <a:cs typeface="MS PGothic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C2E8891-DC61-935D-C318-7A93B53FCAD4}"/>
              </a:ext>
            </a:extLst>
          </p:cNvPr>
          <p:cNvSpPr/>
          <p:nvPr/>
        </p:nvSpPr>
        <p:spPr>
          <a:xfrm>
            <a:off x="2013552" y="2286000"/>
            <a:ext cx="1491647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F74D0B6-B81F-BFD5-E889-F71B8201908D}"/>
              </a:ext>
            </a:extLst>
          </p:cNvPr>
          <p:cNvSpPr/>
          <p:nvPr/>
        </p:nvSpPr>
        <p:spPr>
          <a:xfrm>
            <a:off x="2013552" y="2819497"/>
            <a:ext cx="729648" cy="2628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9D2FBA8-A41E-DB99-83CA-5A2D0F46978C}"/>
              </a:ext>
            </a:extLst>
          </p:cNvPr>
          <p:cNvSpPr/>
          <p:nvPr/>
        </p:nvSpPr>
        <p:spPr>
          <a:xfrm>
            <a:off x="2133600" y="3836166"/>
            <a:ext cx="1066800" cy="2628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object 7">
            <a:extLst>
              <a:ext uri="{FF2B5EF4-FFF2-40B4-BE49-F238E27FC236}">
                <a16:creationId xmlns:a16="http://schemas.microsoft.com/office/drawing/2014/main" id="{CC5DDB84-835E-D8F6-140A-F404097A4300}"/>
              </a:ext>
            </a:extLst>
          </p:cNvPr>
          <p:cNvSpPr txBox="1"/>
          <p:nvPr/>
        </p:nvSpPr>
        <p:spPr>
          <a:xfrm>
            <a:off x="6160075" y="1776857"/>
            <a:ext cx="2807970" cy="130548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b="1" dirty="0" err="1">
                <a:latin typeface="微軟正黑體" panose="020B0604030504040204" pitchFamily="34" charset="-120"/>
                <a:ea typeface="微軟正黑體" panose="020B0604030504040204" pitchFamily="34" charset="-120"/>
                <a:cs typeface="MS PGothic"/>
              </a:rPr>
              <a:t>截圖檢</a:t>
            </a:r>
            <a:r>
              <a:rPr sz="2100" b="1" dirty="0" err="1">
                <a:latin typeface="微軟正黑體" panose="020B0604030504040204" pitchFamily="34" charset="-120"/>
                <a:ea typeface="微軟正黑體" panose="020B0604030504040204" pitchFamily="34" charset="-120"/>
                <a:cs typeface="SimSun"/>
              </a:rPr>
              <a:t>查</a:t>
            </a:r>
            <a:r>
              <a:rPr sz="2100" b="1" dirty="0" err="1">
                <a:latin typeface="微軟正黑體" panose="020B0604030504040204" pitchFamily="34" charset="-120"/>
                <a:ea typeface="微軟正黑體" panose="020B0604030504040204" pitchFamily="34" charset="-120"/>
                <a:cs typeface="MS PGothic"/>
              </a:rPr>
              <a:t>項</a:t>
            </a:r>
            <a:r>
              <a:rPr lang="zh-TW" altLang="en-US" sz="21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MS PGothic"/>
              </a:rPr>
              <a:t>目</a:t>
            </a:r>
            <a:r>
              <a:rPr lang="zh-TW" altLang="en-US" sz="21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S PGothic"/>
              </a:rPr>
              <a:t>共兩項</a:t>
            </a:r>
            <a:endParaRPr lang="en-US" sz="2100" spc="-80" dirty="0">
              <a:latin typeface="MS PGothic"/>
              <a:cs typeface="MS PGothic"/>
            </a:endParaRPr>
          </a:p>
          <a:p>
            <a:pPr marL="469265" indent="-432434">
              <a:lnSpc>
                <a:spcPct val="100000"/>
              </a:lnSpc>
              <a:buFont typeface="Cambria"/>
              <a:buAutoNum type="arabicPeriod"/>
              <a:tabLst>
                <a:tab pos="469265" algn="l"/>
              </a:tabLst>
            </a:pPr>
            <a:r>
              <a:rPr sz="2100" spc="-80" dirty="0">
                <a:latin typeface="MS PGothic"/>
                <a:cs typeface="MS PGothic"/>
              </a:rPr>
              <a:t>為 </a:t>
            </a:r>
            <a:r>
              <a:rPr sz="2100" spc="-90" dirty="0">
                <a:latin typeface="Cambria"/>
                <a:cs typeface="Cambria"/>
              </a:rPr>
              <a:t>fork</a:t>
            </a:r>
            <a:r>
              <a:rPr sz="2100" spc="-20" dirty="0">
                <a:latin typeface="Cambria"/>
                <a:cs typeface="Cambria"/>
              </a:rPr>
              <a:t> </a:t>
            </a:r>
            <a:r>
              <a:rPr sz="2100" spc="-80" dirty="0">
                <a:latin typeface="MS PGothic"/>
                <a:cs typeface="MS PGothic"/>
              </a:rPr>
              <a:t>的 </a:t>
            </a:r>
            <a:r>
              <a:rPr sz="2100" spc="-10" dirty="0">
                <a:latin typeface="Cambria"/>
                <a:cs typeface="Cambria"/>
              </a:rPr>
              <a:t>repo.</a:t>
            </a:r>
            <a:endParaRPr sz="2100" dirty="0">
              <a:latin typeface="Cambria"/>
              <a:cs typeface="Cambria"/>
            </a:endParaRPr>
          </a:p>
          <a:p>
            <a:pPr marL="469265" indent="-432434">
              <a:lnSpc>
                <a:spcPct val="100000"/>
              </a:lnSpc>
              <a:buFont typeface="Cambria"/>
              <a:buAutoNum type="arabicPeriod"/>
              <a:tabLst>
                <a:tab pos="469265" algn="l"/>
              </a:tabLst>
            </a:pPr>
            <a:r>
              <a:rPr sz="2100" spc="-80" dirty="0">
                <a:latin typeface="MS PGothic"/>
                <a:cs typeface="MS PGothic"/>
              </a:rPr>
              <a:t>為 </a:t>
            </a:r>
            <a:r>
              <a:rPr sz="2100" spc="-100" dirty="0">
                <a:latin typeface="Cambria"/>
                <a:cs typeface="Cambria"/>
              </a:rPr>
              <a:t>main</a:t>
            </a:r>
            <a:r>
              <a:rPr sz="2100" spc="10" dirty="0">
                <a:latin typeface="Cambria"/>
                <a:cs typeface="Cambria"/>
              </a:rPr>
              <a:t> </a:t>
            </a:r>
            <a:r>
              <a:rPr sz="2100" spc="-40" dirty="0">
                <a:latin typeface="MS PGothic"/>
                <a:cs typeface="MS PGothic"/>
              </a:rPr>
              <a:t>分支且 </a:t>
            </a:r>
            <a:r>
              <a:rPr sz="2100" spc="-50" dirty="0">
                <a:latin typeface="Cambria"/>
                <a:cs typeface="Cambria"/>
              </a:rPr>
              <a:t>repo.</a:t>
            </a:r>
            <a:endParaRPr sz="2100" dirty="0">
              <a:latin typeface="Cambria"/>
              <a:cs typeface="Cambria"/>
            </a:endParaRPr>
          </a:p>
          <a:p>
            <a:pPr marL="469900">
              <a:lnSpc>
                <a:spcPct val="100000"/>
              </a:lnSpc>
            </a:pPr>
            <a:r>
              <a:rPr sz="2100" dirty="0">
                <a:latin typeface="SimSun"/>
                <a:cs typeface="SimSun"/>
              </a:rPr>
              <a:t>內</a:t>
            </a:r>
            <a:r>
              <a:rPr sz="2100" spc="-20" dirty="0">
                <a:latin typeface="MS PGothic"/>
                <a:cs typeface="MS PGothic"/>
              </a:rPr>
              <a:t>有檔案</a:t>
            </a:r>
            <a:endParaRPr sz="2100" dirty="0">
              <a:latin typeface="MS PGothic"/>
              <a:cs typeface="MS P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Install</a:t>
            </a:r>
            <a:r>
              <a:rPr spc="-5" dirty="0"/>
              <a:t> </a:t>
            </a:r>
            <a:r>
              <a:rPr dirty="0"/>
              <a:t>git on</a:t>
            </a:r>
            <a:r>
              <a:rPr spc="-5" dirty="0"/>
              <a:t> </a:t>
            </a:r>
            <a:r>
              <a:rPr spc="-10" dirty="0"/>
              <a:t>Linux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888581" y="6659518"/>
            <a:ext cx="1101090" cy="179070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000" dirty="0">
                <a:solidFill>
                  <a:srgbClr val="808080"/>
                </a:solidFill>
                <a:latin typeface="Palatino Linotype"/>
                <a:cs typeface="Palatino Linotype"/>
              </a:rPr>
              <a:t>September 23, </a:t>
            </a:r>
            <a:r>
              <a:rPr sz="1000" spc="-20" dirty="0">
                <a:solidFill>
                  <a:srgbClr val="808080"/>
                </a:solidFill>
                <a:latin typeface="Palatino Linotype"/>
                <a:cs typeface="Palatino Linotype"/>
              </a:rPr>
              <a:t>2020</a:t>
            </a:r>
            <a:endParaRPr sz="1000">
              <a:latin typeface="Palatino Linotype"/>
              <a:cs typeface="Palatino Linotype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00965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/>
              <a:t>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56548" y="1889235"/>
            <a:ext cx="295656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70" dirty="0">
                <a:latin typeface="Cambria"/>
                <a:cs typeface="Cambria"/>
              </a:rPr>
              <a:t>$</a:t>
            </a:r>
            <a:r>
              <a:rPr sz="2800" spc="-55" dirty="0">
                <a:latin typeface="Cambria"/>
                <a:cs typeface="Cambria"/>
              </a:rPr>
              <a:t> </a:t>
            </a:r>
            <a:r>
              <a:rPr sz="2800" spc="-45" dirty="0">
                <a:latin typeface="Cambria"/>
                <a:cs typeface="Cambria"/>
              </a:rPr>
              <a:t>sudo</a:t>
            </a:r>
            <a:r>
              <a:rPr sz="2800" spc="-50" dirty="0">
                <a:latin typeface="Cambria"/>
                <a:cs typeface="Cambria"/>
              </a:rPr>
              <a:t> </a:t>
            </a:r>
            <a:r>
              <a:rPr sz="2800" dirty="0">
                <a:latin typeface="Cambria"/>
                <a:cs typeface="Cambria"/>
              </a:rPr>
              <a:t>apt</a:t>
            </a:r>
            <a:r>
              <a:rPr sz="2800" spc="-50" dirty="0">
                <a:latin typeface="Cambria"/>
                <a:cs typeface="Cambria"/>
              </a:rPr>
              <a:t> </a:t>
            </a:r>
            <a:r>
              <a:rPr sz="2800" spc="-100" dirty="0">
                <a:latin typeface="Cambria"/>
                <a:cs typeface="Cambria"/>
              </a:rPr>
              <a:t>install</a:t>
            </a:r>
            <a:r>
              <a:rPr sz="2800" spc="-50" dirty="0">
                <a:latin typeface="Cambria"/>
                <a:cs typeface="Cambria"/>
              </a:rPr>
              <a:t> </a:t>
            </a:r>
            <a:r>
              <a:rPr sz="2800" spc="-25" dirty="0">
                <a:latin typeface="Cambria"/>
                <a:cs typeface="Cambria"/>
              </a:rPr>
              <a:t>git</a:t>
            </a:r>
            <a:endParaRPr sz="28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Ref.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888581" y="6659518"/>
            <a:ext cx="1101090" cy="179070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000" dirty="0">
                <a:solidFill>
                  <a:srgbClr val="808080"/>
                </a:solidFill>
                <a:latin typeface="Palatino Linotype"/>
                <a:cs typeface="Palatino Linotype"/>
              </a:rPr>
              <a:t>September 23, </a:t>
            </a:r>
            <a:r>
              <a:rPr sz="1000" spc="-20" dirty="0">
                <a:solidFill>
                  <a:srgbClr val="808080"/>
                </a:solidFill>
                <a:latin typeface="Palatino Linotype"/>
                <a:cs typeface="Palatino Linotype"/>
              </a:rPr>
              <a:t>2020</a:t>
            </a:r>
            <a:endParaRPr sz="1000">
              <a:latin typeface="Palatino Linotype"/>
              <a:cs typeface="Palatino Linotype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spc="-25" dirty="0"/>
              <a:t>30</a:t>
            </a:fld>
            <a:endParaRPr spc="-25"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51130" rIns="0" bIns="0" rtlCol="0">
            <a:spAutoFit/>
          </a:bodyPr>
          <a:lstStyle/>
          <a:p>
            <a:pPr marL="240029" indent="-212725">
              <a:lnSpc>
                <a:spcPct val="100000"/>
              </a:lnSpc>
              <a:spcBef>
                <a:spcPts val="1190"/>
              </a:spcBef>
              <a:buClr>
                <a:srgbClr val="333399"/>
              </a:buClr>
              <a:buChar char="•"/>
              <a:tabLst>
                <a:tab pos="240029" algn="l"/>
              </a:tabLst>
            </a:pPr>
            <a:r>
              <a:rPr dirty="0">
                <a:hlinkClick r:id="rId2"/>
              </a:rPr>
              <a:t>Reusing</a:t>
            </a:r>
            <a:r>
              <a:rPr spc="-35" dirty="0">
                <a:hlinkClick r:id="rId2"/>
              </a:rPr>
              <a:t> </a:t>
            </a:r>
            <a:r>
              <a:rPr dirty="0">
                <a:hlinkClick r:id="rId2"/>
              </a:rPr>
              <a:t>a</a:t>
            </a:r>
            <a:r>
              <a:rPr spc="-25" dirty="0">
                <a:hlinkClick r:id="rId2"/>
              </a:rPr>
              <a:t> </a:t>
            </a:r>
            <a:r>
              <a:rPr dirty="0">
                <a:hlinkClick r:id="rId2"/>
              </a:rPr>
              <a:t>merged</a:t>
            </a:r>
            <a:r>
              <a:rPr spc="-25" dirty="0">
                <a:hlinkClick r:id="rId2"/>
              </a:rPr>
              <a:t> </a:t>
            </a:r>
            <a:r>
              <a:rPr dirty="0">
                <a:hlinkClick r:id="rId2"/>
              </a:rPr>
              <a:t>branch,</a:t>
            </a:r>
            <a:r>
              <a:rPr spc="-25" dirty="0">
                <a:hlinkClick r:id="rId2"/>
              </a:rPr>
              <a:t> </a:t>
            </a:r>
            <a:r>
              <a:rPr dirty="0">
                <a:hlinkClick r:id="rId2"/>
              </a:rPr>
              <a:t>good</a:t>
            </a:r>
            <a:r>
              <a:rPr spc="-25" dirty="0">
                <a:hlinkClick r:id="rId2"/>
              </a:rPr>
              <a:t> </a:t>
            </a:r>
            <a:r>
              <a:rPr spc="-10" dirty="0">
                <a:hlinkClick r:id="rId2"/>
              </a:rPr>
              <a:t>practice?</a:t>
            </a:r>
          </a:p>
          <a:p>
            <a:pPr marL="240029" indent="-212725">
              <a:lnSpc>
                <a:spcPct val="100000"/>
              </a:lnSpc>
              <a:spcBef>
                <a:spcPts val="1090"/>
              </a:spcBef>
              <a:buClr>
                <a:srgbClr val="333399"/>
              </a:buClr>
              <a:buChar char="•"/>
              <a:tabLst>
                <a:tab pos="240029" algn="l"/>
              </a:tabLst>
            </a:pPr>
            <a:r>
              <a:rPr dirty="0">
                <a:hlinkClick r:id="rId3"/>
              </a:rPr>
              <a:t>Why</a:t>
            </a:r>
            <a:r>
              <a:rPr spc="-20" dirty="0">
                <a:hlinkClick r:id="rId3"/>
              </a:rPr>
              <a:t> </a:t>
            </a:r>
            <a:r>
              <a:rPr dirty="0">
                <a:hlinkClick r:id="rId3"/>
              </a:rPr>
              <a:t>Delete</a:t>
            </a:r>
            <a:r>
              <a:rPr spc="-15" dirty="0">
                <a:hlinkClick r:id="rId3"/>
              </a:rPr>
              <a:t> </a:t>
            </a:r>
            <a:r>
              <a:rPr dirty="0">
                <a:hlinkClick r:id="rId3"/>
              </a:rPr>
              <a:t>Old</a:t>
            </a:r>
            <a:r>
              <a:rPr spc="-15" dirty="0">
                <a:hlinkClick r:id="rId3"/>
              </a:rPr>
              <a:t> </a:t>
            </a:r>
            <a:r>
              <a:rPr dirty="0">
                <a:hlinkClick r:id="rId3"/>
              </a:rPr>
              <a:t>Git</a:t>
            </a:r>
            <a:r>
              <a:rPr spc="-15" dirty="0">
                <a:hlinkClick r:id="rId3"/>
              </a:rPr>
              <a:t> </a:t>
            </a:r>
            <a:r>
              <a:rPr spc="-10" dirty="0">
                <a:hlinkClick r:id="rId3"/>
              </a:rPr>
              <a:t>Branches?</a:t>
            </a:r>
          </a:p>
          <a:p>
            <a:pPr marL="240029" indent="-203200">
              <a:lnSpc>
                <a:spcPct val="100000"/>
              </a:lnSpc>
              <a:spcBef>
                <a:spcPts val="450"/>
              </a:spcBef>
              <a:buClr>
                <a:srgbClr val="333399"/>
              </a:buClr>
              <a:buSzPct val="117857"/>
              <a:buChar char="•"/>
              <a:tabLst>
                <a:tab pos="240029" algn="l"/>
              </a:tabLst>
            </a:pPr>
            <a:r>
              <a:rPr dirty="0">
                <a:hlinkClick r:id="rId4"/>
              </a:rPr>
              <a:t>How</a:t>
            </a:r>
            <a:r>
              <a:rPr spc="-20" dirty="0">
                <a:hlinkClick r:id="rId4"/>
              </a:rPr>
              <a:t> </a:t>
            </a:r>
            <a:r>
              <a:rPr dirty="0">
                <a:hlinkClick r:id="rId4"/>
              </a:rPr>
              <a:t>can</a:t>
            </a:r>
            <a:r>
              <a:rPr spc="-20" dirty="0">
                <a:hlinkClick r:id="rId4"/>
              </a:rPr>
              <a:t> </a:t>
            </a:r>
            <a:r>
              <a:rPr dirty="0">
                <a:hlinkClick r:id="rId4"/>
              </a:rPr>
              <a:t>I</a:t>
            </a:r>
            <a:r>
              <a:rPr spc="-20" dirty="0">
                <a:hlinkClick r:id="rId4"/>
              </a:rPr>
              <a:t> </a:t>
            </a:r>
            <a:r>
              <a:rPr dirty="0">
                <a:hlinkClick r:id="rId4"/>
              </a:rPr>
              <a:t>save</a:t>
            </a:r>
            <a:r>
              <a:rPr spc="-20" dirty="0">
                <a:hlinkClick r:id="rId4"/>
              </a:rPr>
              <a:t> </a:t>
            </a:r>
            <a:r>
              <a:rPr dirty="0">
                <a:hlinkClick r:id="rId4"/>
              </a:rPr>
              <a:t>username</a:t>
            </a:r>
            <a:r>
              <a:rPr spc="-20" dirty="0">
                <a:hlinkClick r:id="rId4"/>
              </a:rPr>
              <a:t> </a:t>
            </a:r>
            <a:r>
              <a:rPr dirty="0">
                <a:hlinkClick r:id="rId4"/>
              </a:rPr>
              <a:t>and</a:t>
            </a:r>
            <a:r>
              <a:rPr spc="-20" dirty="0">
                <a:hlinkClick r:id="rId4"/>
              </a:rPr>
              <a:t> </a:t>
            </a:r>
            <a:r>
              <a:rPr dirty="0">
                <a:hlinkClick r:id="rId4"/>
              </a:rPr>
              <a:t>password</a:t>
            </a:r>
            <a:r>
              <a:rPr spc="-20" dirty="0">
                <a:hlinkClick r:id="rId4"/>
              </a:rPr>
              <a:t> </a:t>
            </a:r>
            <a:r>
              <a:rPr dirty="0">
                <a:hlinkClick r:id="rId4"/>
              </a:rPr>
              <a:t>in</a:t>
            </a:r>
            <a:r>
              <a:rPr spc="-20" dirty="0">
                <a:hlinkClick r:id="rId4"/>
              </a:rPr>
              <a:t> Git?</a:t>
            </a:r>
          </a:p>
          <a:p>
            <a:pPr marL="240665" indent="-227965">
              <a:lnSpc>
                <a:spcPct val="100000"/>
              </a:lnSpc>
              <a:spcBef>
                <a:spcPts val="2340"/>
              </a:spcBef>
              <a:buClr>
                <a:srgbClr val="333399"/>
              </a:buClr>
              <a:buChar char="•"/>
              <a:tabLst>
                <a:tab pos="240665" algn="l"/>
              </a:tabLst>
            </a:pPr>
            <a:r>
              <a:rPr sz="2000" u="none" dirty="0">
                <a:solidFill>
                  <a:srgbClr val="000000"/>
                </a:solidFill>
              </a:rPr>
              <a:t>SSH</a:t>
            </a:r>
            <a:r>
              <a:rPr sz="2000" u="none" spc="-25" dirty="0">
                <a:solidFill>
                  <a:srgbClr val="000000"/>
                </a:solidFill>
              </a:rPr>
              <a:t> </a:t>
            </a:r>
            <a:r>
              <a:rPr sz="2000" u="none" dirty="0">
                <a:solidFill>
                  <a:srgbClr val="000000"/>
                </a:solidFill>
              </a:rPr>
              <a:t>key</a:t>
            </a:r>
            <a:r>
              <a:rPr sz="2000" u="none" spc="-20" dirty="0">
                <a:solidFill>
                  <a:srgbClr val="000000"/>
                </a:solidFill>
              </a:rPr>
              <a:t> </a:t>
            </a:r>
            <a:r>
              <a:rPr sz="2000" u="none" dirty="0">
                <a:solidFill>
                  <a:srgbClr val="000000"/>
                </a:solidFill>
              </a:rPr>
              <a:t>tutorial:</a:t>
            </a:r>
            <a:r>
              <a:rPr sz="2000" u="none" spc="-5" dirty="0">
                <a:solidFill>
                  <a:srgbClr val="000000"/>
                </a:solidFill>
              </a:rPr>
              <a:t> </a:t>
            </a:r>
            <a:r>
              <a:rPr sz="2000" spc="-10" dirty="0">
                <a:hlinkClick r:id="rId5"/>
              </a:rPr>
              <a:t>https://ithelp.ithome.com.tw/articles/10205988</a:t>
            </a:r>
            <a:endParaRPr sz="2000"/>
          </a:p>
          <a:p>
            <a:pPr marL="240665" indent="-227965">
              <a:lnSpc>
                <a:spcPts val="2340"/>
              </a:lnSpc>
              <a:spcBef>
                <a:spcPts val="780"/>
              </a:spcBef>
              <a:buClr>
                <a:srgbClr val="333399"/>
              </a:buClr>
              <a:buChar char="•"/>
              <a:tabLst>
                <a:tab pos="240665" algn="l"/>
              </a:tabLst>
            </a:pPr>
            <a:r>
              <a:rPr sz="2000" u="none" dirty="0">
                <a:solidFill>
                  <a:srgbClr val="000000"/>
                </a:solidFill>
              </a:rPr>
              <a:t>Step</a:t>
            </a:r>
            <a:r>
              <a:rPr sz="2000" u="none" spc="-15" dirty="0">
                <a:solidFill>
                  <a:srgbClr val="000000"/>
                </a:solidFill>
              </a:rPr>
              <a:t> </a:t>
            </a:r>
            <a:r>
              <a:rPr sz="2000" u="none" dirty="0">
                <a:solidFill>
                  <a:srgbClr val="000000"/>
                </a:solidFill>
              </a:rPr>
              <a:t>by</a:t>
            </a:r>
            <a:r>
              <a:rPr sz="2000" u="none" spc="-10" dirty="0">
                <a:solidFill>
                  <a:srgbClr val="000000"/>
                </a:solidFill>
              </a:rPr>
              <a:t> step:</a:t>
            </a:r>
            <a:endParaRPr sz="2000"/>
          </a:p>
          <a:p>
            <a:pPr marL="240665">
              <a:lnSpc>
                <a:spcPts val="2340"/>
              </a:lnSpc>
            </a:pPr>
            <a:r>
              <a:rPr sz="2000" spc="-10" dirty="0">
                <a:hlinkClick r:id="rId6"/>
              </a:rPr>
              <a:t>https://aben20807.github.io/posts/20190421-github-flow-</a:t>
            </a:r>
            <a:r>
              <a:rPr sz="2000" spc="-25" dirty="0">
                <a:hlinkClick r:id="rId6"/>
              </a:rPr>
              <a:t>2/</a:t>
            </a:r>
            <a:endParaRPr sz="20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9613" y="4325111"/>
            <a:ext cx="315150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10" dirty="0"/>
              <a:t>QUESTIONS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3888581" y="6659518"/>
            <a:ext cx="1101090" cy="179070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000" dirty="0">
                <a:solidFill>
                  <a:srgbClr val="808080"/>
                </a:solidFill>
                <a:latin typeface="Palatino Linotype"/>
                <a:cs typeface="Palatino Linotype"/>
              </a:rPr>
              <a:t>September 23, </a:t>
            </a:r>
            <a:r>
              <a:rPr sz="1000" spc="-20" dirty="0">
                <a:solidFill>
                  <a:srgbClr val="808080"/>
                </a:solidFill>
                <a:latin typeface="Palatino Linotype"/>
                <a:cs typeface="Palatino Linotype"/>
              </a:rPr>
              <a:t>2020</a:t>
            </a:r>
            <a:endParaRPr sz="1000">
              <a:latin typeface="Palatino Linotype"/>
              <a:cs typeface="Palatino Linotype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spc="-25" dirty="0"/>
              <a:t>31</a:t>
            </a:fld>
            <a:endParaRPr spc="-25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6548" y="1052660"/>
            <a:ext cx="823912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Register</a:t>
            </a:r>
            <a:r>
              <a:rPr spc="-30" dirty="0"/>
              <a:t> </a:t>
            </a:r>
            <a:r>
              <a:rPr dirty="0"/>
              <a:t>an</a:t>
            </a:r>
            <a:r>
              <a:rPr spc="-20" dirty="0"/>
              <a:t> </a:t>
            </a:r>
            <a:r>
              <a:rPr dirty="0"/>
              <a:t>account</a:t>
            </a:r>
            <a:r>
              <a:rPr spc="-15" dirty="0"/>
              <a:t> </a:t>
            </a:r>
            <a:r>
              <a:rPr dirty="0"/>
              <a:t>on</a:t>
            </a:r>
            <a:r>
              <a:rPr spc="-20" dirty="0"/>
              <a:t> </a:t>
            </a:r>
            <a:r>
              <a:rPr dirty="0"/>
              <a:t>GitHub</a:t>
            </a:r>
            <a:r>
              <a:rPr spc="20" dirty="0"/>
              <a:t> </a:t>
            </a:r>
            <a:r>
              <a:rPr sz="1400" spc="-10" dirty="0"/>
              <a:t>(h</a:t>
            </a:r>
            <a:r>
              <a:rPr lang="en-US" sz="1400" spc="-10" dirty="0"/>
              <a:t>tt</a:t>
            </a:r>
            <a:r>
              <a:rPr sz="1400" spc="-10" dirty="0"/>
              <a:t>ps://github.com/)</a:t>
            </a:r>
            <a:endParaRPr sz="1400" dirty="0"/>
          </a:p>
        </p:txBody>
      </p:sp>
      <p:grpSp>
        <p:nvGrpSpPr>
          <p:cNvPr id="3" name="object 3"/>
          <p:cNvGrpSpPr/>
          <p:nvPr/>
        </p:nvGrpSpPr>
        <p:grpSpPr>
          <a:xfrm>
            <a:off x="0" y="1746018"/>
            <a:ext cx="9144000" cy="4562475"/>
            <a:chOff x="0" y="1746018"/>
            <a:chExt cx="9144000" cy="456247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746018"/>
              <a:ext cx="9143999" cy="456239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5004041" y="2694266"/>
              <a:ext cx="936625" cy="1008380"/>
            </a:xfrm>
            <a:custGeom>
              <a:avLst/>
              <a:gdLst/>
              <a:ahLst/>
              <a:cxnLst/>
              <a:rect l="l" t="t" r="r" b="b"/>
              <a:pathLst>
                <a:path w="936625" h="1008379">
                  <a:moveTo>
                    <a:pt x="720077" y="0"/>
                  </a:moveTo>
                  <a:lnTo>
                    <a:pt x="0" y="0"/>
                  </a:lnTo>
                  <a:lnTo>
                    <a:pt x="0" y="144018"/>
                  </a:lnTo>
                  <a:lnTo>
                    <a:pt x="720077" y="144018"/>
                  </a:lnTo>
                  <a:lnTo>
                    <a:pt x="720077" y="0"/>
                  </a:lnTo>
                  <a:close/>
                </a:path>
                <a:path w="936625" h="1008379">
                  <a:moveTo>
                    <a:pt x="936104" y="810437"/>
                  </a:moveTo>
                  <a:lnTo>
                    <a:pt x="0" y="810437"/>
                  </a:lnTo>
                  <a:lnTo>
                    <a:pt x="0" y="1008164"/>
                  </a:lnTo>
                  <a:lnTo>
                    <a:pt x="936104" y="1008164"/>
                  </a:lnTo>
                  <a:lnTo>
                    <a:pt x="936104" y="810437"/>
                  </a:lnTo>
                  <a:close/>
                </a:path>
                <a:path w="936625" h="1008379">
                  <a:moveTo>
                    <a:pt x="936104" y="392988"/>
                  </a:moveTo>
                  <a:lnTo>
                    <a:pt x="0" y="392988"/>
                  </a:lnTo>
                  <a:lnTo>
                    <a:pt x="0" y="590727"/>
                  </a:lnTo>
                  <a:lnTo>
                    <a:pt x="936104" y="590727"/>
                  </a:lnTo>
                  <a:lnTo>
                    <a:pt x="936104" y="392988"/>
                  </a:lnTo>
                  <a:close/>
                </a:path>
              </a:pathLst>
            </a:custGeom>
            <a:solidFill>
              <a:srgbClr val="FAFA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896036" y="2440789"/>
              <a:ext cx="1980564" cy="1348740"/>
            </a:xfrm>
            <a:custGeom>
              <a:avLst/>
              <a:gdLst/>
              <a:ahLst/>
              <a:cxnLst/>
              <a:rect l="l" t="t" r="r" b="b"/>
              <a:pathLst>
                <a:path w="1980565" h="1348739">
                  <a:moveTo>
                    <a:pt x="0" y="224712"/>
                  </a:moveTo>
                  <a:lnTo>
                    <a:pt x="4565" y="179425"/>
                  </a:lnTo>
                  <a:lnTo>
                    <a:pt x="17659" y="137244"/>
                  </a:lnTo>
                  <a:lnTo>
                    <a:pt x="38377" y="99073"/>
                  </a:lnTo>
                  <a:lnTo>
                    <a:pt x="65816" y="65816"/>
                  </a:lnTo>
                  <a:lnTo>
                    <a:pt x="99073" y="38377"/>
                  </a:lnTo>
                  <a:lnTo>
                    <a:pt x="137244" y="17659"/>
                  </a:lnTo>
                  <a:lnTo>
                    <a:pt x="179425" y="4565"/>
                  </a:lnTo>
                  <a:lnTo>
                    <a:pt x="224712" y="0"/>
                  </a:lnTo>
                  <a:lnTo>
                    <a:pt x="1755506" y="0"/>
                  </a:lnTo>
                  <a:lnTo>
                    <a:pt x="1799551" y="4357"/>
                  </a:lnTo>
                  <a:lnTo>
                    <a:pt x="1841500" y="17105"/>
                  </a:lnTo>
                  <a:lnTo>
                    <a:pt x="1880177" y="37754"/>
                  </a:lnTo>
                  <a:lnTo>
                    <a:pt x="1914402" y="65816"/>
                  </a:lnTo>
                  <a:lnTo>
                    <a:pt x="1942465" y="100041"/>
                  </a:lnTo>
                  <a:lnTo>
                    <a:pt x="1963114" y="138718"/>
                  </a:lnTo>
                  <a:lnTo>
                    <a:pt x="1975862" y="180668"/>
                  </a:lnTo>
                  <a:lnTo>
                    <a:pt x="1980220" y="224712"/>
                  </a:lnTo>
                  <a:lnTo>
                    <a:pt x="1980220" y="1123536"/>
                  </a:lnTo>
                  <a:lnTo>
                    <a:pt x="1975654" y="1168823"/>
                  </a:lnTo>
                  <a:lnTo>
                    <a:pt x="1962561" y="1211004"/>
                  </a:lnTo>
                  <a:lnTo>
                    <a:pt x="1941842" y="1249175"/>
                  </a:lnTo>
                  <a:lnTo>
                    <a:pt x="1914403" y="1282432"/>
                  </a:lnTo>
                  <a:lnTo>
                    <a:pt x="1881146" y="1309871"/>
                  </a:lnTo>
                  <a:lnTo>
                    <a:pt x="1842975" y="1330589"/>
                  </a:lnTo>
                  <a:lnTo>
                    <a:pt x="1800794" y="1343683"/>
                  </a:lnTo>
                  <a:lnTo>
                    <a:pt x="1755506" y="1348248"/>
                  </a:lnTo>
                  <a:lnTo>
                    <a:pt x="224712" y="1348248"/>
                  </a:lnTo>
                  <a:lnTo>
                    <a:pt x="179425" y="1343683"/>
                  </a:lnTo>
                  <a:lnTo>
                    <a:pt x="137244" y="1330589"/>
                  </a:lnTo>
                  <a:lnTo>
                    <a:pt x="99073" y="1309871"/>
                  </a:lnTo>
                  <a:lnTo>
                    <a:pt x="65816" y="1282432"/>
                  </a:lnTo>
                  <a:lnTo>
                    <a:pt x="38377" y="1249175"/>
                  </a:lnTo>
                  <a:lnTo>
                    <a:pt x="17659" y="1211004"/>
                  </a:lnTo>
                  <a:lnTo>
                    <a:pt x="4565" y="1168823"/>
                  </a:lnTo>
                  <a:lnTo>
                    <a:pt x="0" y="1123536"/>
                  </a:lnTo>
                  <a:lnTo>
                    <a:pt x="0" y="224712"/>
                  </a:lnTo>
                  <a:close/>
                </a:path>
              </a:pathLst>
            </a:custGeom>
            <a:ln w="571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775100" y="2784670"/>
              <a:ext cx="2235835" cy="1004569"/>
            </a:xfrm>
            <a:custGeom>
              <a:avLst/>
              <a:gdLst/>
              <a:ahLst/>
              <a:cxnLst/>
              <a:rect l="l" t="t" r="r" b="b"/>
              <a:pathLst>
                <a:path w="2235834" h="1004570">
                  <a:moveTo>
                    <a:pt x="1158453" y="216968"/>
                  </a:moveTo>
                  <a:lnTo>
                    <a:pt x="696893" y="216968"/>
                  </a:lnTo>
                  <a:lnTo>
                    <a:pt x="0" y="0"/>
                  </a:lnTo>
                  <a:lnTo>
                    <a:pt x="1158453" y="216968"/>
                  </a:lnTo>
                  <a:close/>
                </a:path>
                <a:path w="2235834" h="1004570">
                  <a:moveTo>
                    <a:pt x="2104192" y="1004368"/>
                  </a:moveTo>
                  <a:lnTo>
                    <a:pt x="520420" y="1004368"/>
                  </a:lnTo>
                  <a:lnTo>
                    <a:pt x="469338" y="994055"/>
                  </a:lnTo>
                  <a:lnTo>
                    <a:pt x="427624" y="965930"/>
                  </a:lnTo>
                  <a:lnTo>
                    <a:pt x="399500" y="924216"/>
                  </a:lnTo>
                  <a:lnTo>
                    <a:pt x="389187" y="873134"/>
                  </a:lnTo>
                  <a:lnTo>
                    <a:pt x="389187" y="348201"/>
                  </a:lnTo>
                  <a:lnTo>
                    <a:pt x="399500" y="297119"/>
                  </a:lnTo>
                  <a:lnTo>
                    <a:pt x="427624" y="255405"/>
                  </a:lnTo>
                  <a:lnTo>
                    <a:pt x="469338" y="227281"/>
                  </a:lnTo>
                  <a:lnTo>
                    <a:pt x="520420" y="216968"/>
                  </a:lnTo>
                  <a:lnTo>
                    <a:pt x="2104192" y="216968"/>
                  </a:lnTo>
                  <a:lnTo>
                    <a:pt x="2154412" y="226957"/>
                  </a:lnTo>
                  <a:lnTo>
                    <a:pt x="2196987" y="255405"/>
                  </a:lnTo>
                  <a:lnTo>
                    <a:pt x="2225435" y="297980"/>
                  </a:lnTo>
                  <a:lnTo>
                    <a:pt x="2235424" y="348201"/>
                  </a:lnTo>
                  <a:lnTo>
                    <a:pt x="2235424" y="873134"/>
                  </a:lnTo>
                  <a:lnTo>
                    <a:pt x="2225112" y="924216"/>
                  </a:lnTo>
                  <a:lnTo>
                    <a:pt x="2196987" y="965930"/>
                  </a:lnTo>
                  <a:lnTo>
                    <a:pt x="2155274" y="994055"/>
                  </a:lnTo>
                  <a:lnTo>
                    <a:pt x="2104192" y="1004368"/>
                  </a:lnTo>
                  <a:close/>
                </a:path>
              </a:pathLst>
            </a:custGeom>
            <a:solidFill>
              <a:srgbClr val="DAE7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7318003" y="3055487"/>
            <a:ext cx="153924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81915">
              <a:lnSpc>
                <a:spcPct val="100000"/>
              </a:lnSpc>
              <a:spcBef>
                <a:spcPts val="100"/>
              </a:spcBef>
            </a:pPr>
            <a:r>
              <a:rPr sz="1400" spc="-50" dirty="0">
                <a:latin typeface="Palatino Linotype"/>
                <a:cs typeface="Palatino Linotype"/>
              </a:rPr>
              <a:t>We</a:t>
            </a:r>
            <a:r>
              <a:rPr sz="1400" spc="-45" dirty="0">
                <a:latin typeface="Palatino Linotype"/>
                <a:cs typeface="Palatino Linotype"/>
              </a:rPr>
              <a:t> </a:t>
            </a:r>
            <a:r>
              <a:rPr sz="1400" dirty="0">
                <a:latin typeface="Palatino Linotype"/>
                <a:cs typeface="Palatino Linotype"/>
              </a:rPr>
              <a:t>suggest</a:t>
            </a:r>
            <a:r>
              <a:rPr sz="1400" spc="-30" dirty="0">
                <a:latin typeface="Palatino Linotype"/>
                <a:cs typeface="Palatino Linotype"/>
              </a:rPr>
              <a:t> </a:t>
            </a:r>
            <a:r>
              <a:rPr sz="1400" b="1" spc="-25" dirty="0">
                <a:solidFill>
                  <a:srgbClr val="FF0000"/>
                </a:solidFill>
                <a:latin typeface="Palatino Linotype"/>
                <a:cs typeface="Palatino Linotype"/>
              </a:rPr>
              <a:t>NOT </a:t>
            </a:r>
            <a:r>
              <a:rPr sz="1400" dirty="0">
                <a:latin typeface="Palatino Linotype"/>
                <a:cs typeface="Palatino Linotype"/>
              </a:rPr>
              <a:t>using</a:t>
            </a:r>
            <a:r>
              <a:rPr sz="1400" spc="-15" dirty="0">
                <a:latin typeface="Palatino Linotype"/>
                <a:cs typeface="Palatino Linotype"/>
              </a:rPr>
              <a:t> </a:t>
            </a:r>
            <a:r>
              <a:rPr sz="1400" dirty="0">
                <a:latin typeface="Palatino Linotype"/>
                <a:cs typeface="Palatino Linotype"/>
              </a:rPr>
              <a:t>your</a:t>
            </a:r>
            <a:r>
              <a:rPr sz="1400" spc="-10" dirty="0">
                <a:latin typeface="Palatino Linotype"/>
                <a:cs typeface="Palatino Linotype"/>
              </a:rPr>
              <a:t> student </a:t>
            </a:r>
            <a:r>
              <a:rPr sz="1400" dirty="0">
                <a:latin typeface="Palatino Linotype"/>
                <a:cs typeface="Palatino Linotype"/>
              </a:rPr>
              <a:t>ID</a:t>
            </a:r>
            <a:r>
              <a:rPr sz="1400" spc="-10" dirty="0">
                <a:latin typeface="Palatino Linotype"/>
                <a:cs typeface="Palatino Linotype"/>
              </a:rPr>
              <a:t> </a:t>
            </a:r>
            <a:r>
              <a:rPr sz="1400" dirty="0">
                <a:latin typeface="Palatino Linotype"/>
                <a:cs typeface="Palatino Linotype"/>
              </a:rPr>
              <a:t>as</a:t>
            </a:r>
            <a:r>
              <a:rPr sz="1400" spc="-10" dirty="0">
                <a:latin typeface="Palatino Linotype"/>
                <a:cs typeface="Palatino Linotype"/>
              </a:rPr>
              <a:t> </a:t>
            </a:r>
            <a:r>
              <a:rPr sz="1400" dirty="0">
                <a:latin typeface="Palatino Linotype"/>
                <a:cs typeface="Palatino Linotype"/>
              </a:rPr>
              <a:t>the </a:t>
            </a:r>
            <a:r>
              <a:rPr sz="1400" spc="-10" dirty="0">
                <a:latin typeface="Palatino Linotype"/>
                <a:cs typeface="Palatino Linotype"/>
              </a:rPr>
              <a:t>username</a:t>
            </a:r>
            <a:endParaRPr sz="1400">
              <a:latin typeface="Palatino Linotype"/>
              <a:cs typeface="Palatino Linotyp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888581" y="6659518"/>
            <a:ext cx="1101090" cy="179070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000" dirty="0">
                <a:solidFill>
                  <a:srgbClr val="808080"/>
                </a:solidFill>
                <a:latin typeface="Palatino Linotype"/>
                <a:cs typeface="Palatino Linotype"/>
              </a:rPr>
              <a:t>September 23, </a:t>
            </a:r>
            <a:r>
              <a:rPr sz="1000" spc="-20" dirty="0">
                <a:solidFill>
                  <a:srgbClr val="808080"/>
                </a:solidFill>
                <a:latin typeface="Palatino Linotype"/>
                <a:cs typeface="Palatino Linotype"/>
              </a:rPr>
              <a:t>2020</a:t>
            </a:r>
            <a:endParaRPr sz="1000">
              <a:latin typeface="Palatino Linotype"/>
              <a:cs typeface="Palatino Linotype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00965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/>
              <a:t>4</a:t>
            </a:fld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8775" y="1155730"/>
            <a:ext cx="866775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/>
              <a:t>Fork</a:t>
            </a:r>
            <a:r>
              <a:rPr sz="2400" spc="-25" dirty="0"/>
              <a:t> </a:t>
            </a:r>
            <a:r>
              <a:rPr sz="2400" dirty="0"/>
              <a:t>a</a:t>
            </a:r>
            <a:r>
              <a:rPr sz="2400" spc="-20" dirty="0"/>
              <a:t> </a:t>
            </a:r>
            <a:r>
              <a:rPr sz="2400" dirty="0"/>
              <a:t>repository</a:t>
            </a:r>
            <a:r>
              <a:rPr sz="2400" spc="-25" dirty="0"/>
              <a:t> </a:t>
            </a:r>
            <a:r>
              <a:rPr sz="2400" dirty="0"/>
              <a:t>from</a:t>
            </a:r>
            <a:r>
              <a:rPr sz="2400" spc="-5" dirty="0"/>
              <a:t> </a:t>
            </a:r>
            <a:r>
              <a:rPr sz="1800" spc="-10" dirty="0"/>
              <a:t>“</a:t>
            </a:r>
            <a:r>
              <a:rPr sz="1800" u="heavy" spc="-10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hlinkClick r:id="rId2"/>
              </a:rPr>
              <a:t>h</a:t>
            </a:r>
            <a:r>
              <a:rPr lang="en-US" sz="1800" u="heavy" spc="-10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hlinkClick r:id="rId2"/>
              </a:rPr>
              <a:t>tt</a:t>
            </a:r>
            <a:r>
              <a:rPr sz="1800" u="heavy" spc="-10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hlinkClick r:id="rId2"/>
              </a:rPr>
              <a:t>ps://github.com/ASRLabCourses/Linux202</a:t>
            </a:r>
            <a:r>
              <a:rPr lang="en-US" sz="1800" u="heavy" spc="-10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hlinkClick r:id="rId2"/>
              </a:rPr>
              <a:t>4</a:t>
            </a:r>
            <a:r>
              <a:rPr sz="1800" u="heavy" spc="-10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hlinkClick r:id="rId2"/>
              </a:rPr>
              <a:t>Fall</a:t>
            </a:r>
            <a:r>
              <a:rPr sz="1800" spc="-10" dirty="0"/>
              <a:t>”</a:t>
            </a:r>
            <a:endParaRPr sz="1800" dirty="0"/>
          </a:p>
        </p:txBody>
      </p:sp>
      <p:sp>
        <p:nvSpPr>
          <p:cNvPr id="6" name="object 6"/>
          <p:cNvSpPr txBox="1"/>
          <p:nvPr/>
        </p:nvSpPr>
        <p:spPr>
          <a:xfrm>
            <a:off x="3888581" y="6659518"/>
            <a:ext cx="1101090" cy="179070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000" dirty="0">
                <a:solidFill>
                  <a:srgbClr val="808080"/>
                </a:solidFill>
                <a:latin typeface="Palatino Linotype"/>
                <a:cs typeface="Palatino Linotype"/>
              </a:rPr>
              <a:t>September 23, </a:t>
            </a:r>
            <a:r>
              <a:rPr sz="1000" spc="-20" dirty="0">
                <a:solidFill>
                  <a:srgbClr val="808080"/>
                </a:solidFill>
                <a:latin typeface="Palatino Linotype"/>
                <a:cs typeface="Palatino Linotype"/>
              </a:rPr>
              <a:t>2020</a:t>
            </a:r>
            <a:endParaRPr sz="1000">
              <a:latin typeface="Palatino Linotype"/>
              <a:cs typeface="Palatino Linotype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00965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/>
              <a:t>5</a:t>
            </a:fld>
            <a:endParaRPr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93F79EB-9C09-AC8A-6F1A-D411617BB4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14383"/>
            <a:ext cx="9144000" cy="4015985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49E82B27-636E-875D-CB3B-EA3ABAE94306}"/>
              </a:ext>
            </a:extLst>
          </p:cNvPr>
          <p:cNvSpPr/>
          <p:nvPr/>
        </p:nvSpPr>
        <p:spPr>
          <a:xfrm>
            <a:off x="7315200" y="2667000"/>
            <a:ext cx="914400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6548" y="802487"/>
            <a:ext cx="8239125" cy="105926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TW" altLang="en-US" sz="3200" dirty="0"/>
              <a:t>第一種</a:t>
            </a:r>
            <a:r>
              <a:rPr lang="en-US" altLang="zh-TW" sz="3200" dirty="0"/>
              <a:t>clone</a:t>
            </a:r>
            <a:r>
              <a:rPr lang="zh-TW" altLang="en-US" sz="3200" dirty="0"/>
              <a:t>方式</a:t>
            </a:r>
            <a:r>
              <a:rPr lang="en-US" altLang="zh-TW" sz="3200" dirty="0"/>
              <a:t>:</a:t>
            </a:r>
            <a:r>
              <a:rPr lang="zh-TW" altLang="en-US" sz="3200" dirty="0"/>
              <a:t> 透過 </a:t>
            </a:r>
            <a:r>
              <a:rPr lang="en-US" altLang="zh-TW" sz="3200" dirty="0"/>
              <a:t>http</a:t>
            </a:r>
            <a:br>
              <a:rPr lang="en-US" dirty="0"/>
            </a:br>
            <a:r>
              <a:rPr dirty="0"/>
              <a:t>Copy</a:t>
            </a:r>
            <a:r>
              <a:rPr spc="-30" dirty="0"/>
              <a:t> </a:t>
            </a:r>
            <a:r>
              <a:rPr dirty="0"/>
              <a:t>the</a:t>
            </a:r>
            <a:r>
              <a:rPr spc="-10" dirty="0"/>
              <a:t> </a:t>
            </a:r>
            <a:r>
              <a:rPr dirty="0"/>
              <a:t>URL</a:t>
            </a:r>
            <a:r>
              <a:rPr spc="-15" dirty="0"/>
              <a:t> </a:t>
            </a:r>
            <a:r>
              <a:rPr dirty="0"/>
              <a:t>of</a:t>
            </a:r>
            <a:r>
              <a:rPr spc="-15" dirty="0"/>
              <a:t> </a:t>
            </a:r>
            <a:r>
              <a:rPr dirty="0"/>
              <a:t>forked</a:t>
            </a:r>
            <a:r>
              <a:rPr spc="-15" dirty="0"/>
              <a:t> </a:t>
            </a:r>
            <a:r>
              <a:rPr spc="-20" dirty="0"/>
              <a:t>repo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6443" y="6398118"/>
            <a:ext cx="7379334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15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S PGothic"/>
              </a:rPr>
              <a:t>注意！是要複製剛剛</a:t>
            </a:r>
            <a:r>
              <a:rPr sz="1400" spc="15" dirty="0">
                <a:solidFill>
                  <a:srgbClr val="FF0000"/>
                </a:solidFill>
                <a:latin typeface="MS PGothic"/>
                <a:cs typeface="MS PGothic"/>
              </a:rPr>
              <a:t> </a:t>
            </a:r>
            <a:r>
              <a:rPr sz="1400" dirty="0">
                <a:solidFill>
                  <a:srgbClr val="FF0000"/>
                </a:solidFill>
                <a:latin typeface="Arial MT"/>
                <a:cs typeface="Arial MT"/>
              </a:rPr>
              <a:t>fork</a:t>
            </a:r>
            <a:r>
              <a:rPr sz="1400" spc="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400" b="1" spc="-5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S PGothic"/>
              </a:rPr>
              <a:t>的</a:t>
            </a:r>
            <a:r>
              <a:rPr sz="1400" spc="-5" dirty="0">
                <a:solidFill>
                  <a:srgbClr val="FF0000"/>
                </a:solidFill>
                <a:latin typeface="MS PGothic"/>
                <a:cs typeface="MS PGothic"/>
              </a:rPr>
              <a:t> </a:t>
            </a:r>
            <a:r>
              <a:rPr sz="1400" spc="-10" dirty="0">
                <a:solidFill>
                  <a:srgbClr val="FF0000"/>
                </a:solidFill>
                <a:latin typeface="Arial MT"/>
                <a:cs typeface="Arial MT"/>
              </a:rPr>
              <a:t>repo.</a:t>
            </a:r>
            <a:r>
              <a:rPr sz="1400" spc="5" dirty="0">
                <a:solidFill>
                  <a:srgbClr val="FF0000"/>
                </a:solidFill>
                <a:latin typeface="MS PGothic"/>
                <a:cs typeface="MS PGothic"/>
              </a:rPr>
              <a:t>，</a:t>
            </a:r>
            <a:r>
              <a:rPr sz="1400" b="1" spc="5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S PGothic"/>
              </a:rPr>
              <a:t>而非</a:t>
            </a:r>
            <a:r>
              <a:rPr sz="1400" spc="5" dirty="0">
                <a:solidFill>
                  <a:srgbClr val="FF0000"/>
                </a:solidFill>
                <a:latin typeface="MS PGothic"/>
                <a:cs typeface="MS PGothic"/>
              </a:rPr>
              <a:t> </a:t>
            </a:r>
            <a:r>
              <a:rPr sz="1400" spc="-10" dirty="0">
                <a:solidFill>
                  <a:srgbClr val="FF0000"/>
                </a:solidFill>
                <a:latin typeface="Arial MT"/>
                <a:cs typeface="Arial MT"/>
                <a:hlinkClick r:id="rId2"/>
              </a:rPr>
              <a:t>https://github.com/ASRLabCourses/Linux202</a:t>
            </a:r>
            <a:r>
              <a:rPr lang="en-US" sz="1400" spc="-10" dirty="0">
                <a:solidFill>
                  <a:srgbClr val="FF0000"/>
                </a:solidFill>
                <a:latin typeface="Arial MT"/>
                <a:cs typeface="Arial MT"/>
                <a:hlinkClick r:id="rId2"/>
              </a:rPr>
              <a:t>4</a:t>
            </a:r>
            <a:r>
              <a:rPr sz="1400" spc="-10" dirty="0">
                <a:solidFill>
                  <a:srgbClr val="FF0000"/>
                </a:solidFill>
                <a:latin typeface="Arial MT"/>
                <a:cs typeface="Arial MT"/>
                <a:hlinkClick r:id="rId2"/>
              </a:rPr>
              <a:t>Fall.git</a:t>
            </a:r>
            <a:endParaRPr lang="en-US" sz="1400" spc="-10" dirty="0">
              <a:solidFill>
                <a:srgbClr val="FF0000"/>
              </a:solidFill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6391" y="1863712"/>
            <a:ext cx="8610600" cy="456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dirty="0">
                <a:solidFill>
                  <a:srgbClr val="FF0000"/>
                </a:solidFill>
                <a:latin typeface="Arial MT"/>
                <a:cs typeface="Arial MT"/>
              </a:rPr>
              <a:t>fork</a:t>
            </a:r>
            <a:r>
              <a:rPr sz="1400" spc="-2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4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S PGothic"/>
              </a:rPr>
              <a:t>後的</a:t>
            </a:r>
            <a:r>
              <a:rPr sz="1400" dirty="0">
                <a:solidFill>
                  <a:srgbClr val="FF0000"/>
                </a:solidFill>
                <a:latin typeface="MS PGothic"/>
                <a:cs typeface="MS PGothic"/>
              </a:rPr>
              <a:t> </a:t>
            </a:r>
            <a:r>
              <a:rPr sz="1400" dirty="0">
                <a:solidFill>
                  <a:srgbClr val="FF0000"/>
                </a:solidFill>
                <a:latin typeface="Arial MT"/>
                <a:cs typeface="Arial MT"/>
              </a:rPr>
              <a:t>repo</a:t>
            </a:r>
            <a:r>
              <a:rPr sz="1400" spc="-1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4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S PGothic"/>
              </a:rPr>
              <a:t>會是</a:t>
            </a:r>
            <a:r>
              <a:rPr sz="1400" dirty="0">
                <a:solidFill>
                  <a:srgbClr val="FF0000"/>
                </a:solidFill>
                <a:latin typeface="MS PGothic"/>
                <a:cs typeface="MS PGothic"/>
              </a:rPr>
              <a:t> </a:t>
            </a:r>
            <a:r>
              <a:rPr sz="1400" dirty="0">
                <a:solidFill>
                  <a:srgbClr val="FF0000"/>
                </a:solidFill>
                <a:latin typeface="Arial MT"/>
                <a:cs typeface="Arial MT"/>
              </a:rPr>
              <a:t>username</a:t>
            </a:r>
            <a:r>
              <a:rPr sz="1400" spc="-10" dirty="0">
                <a:solidFill>
                  <a:srgbClr val="FF0000"/>
                </a:solidFill>
                <a:latin typeface="Arial MT"/>
                <a:cs typeface="Arial MT"/>
              </a:rPr>
              <a:t> / Linux202</a:t>
            </a:r>
            <a:r>
              <a:rPr lang="en-US" sz="1400" spc="-10" dirty="0">
                <a:solidFill>
                  <a:srgbClr val="FF0000"/>
                </a:solidFill>
                <a:latin typeface="Arial MT"/>
                <a:cs typeface="Arial MT"/>
              </a:rPr>
              <a:t>4</a:t>
            </a:r>
            <a:r>
              <a:rPr sz="1400" spc="-10" dirty="0">
                <a:solidFill>
                  <a:srgbClr val="FF0000"/>
                </a:solidFill>
                <a:latin typeface="Arial MT"/>
                <a:cs typeface="Arial MT"/>
              </a:rPr>
              <a:t>Fall</a:t>
            </a:r>
            <a:r>
              <a:rPr lang="en-US" sz="1400" spc="-1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lang="en-US" altLang="zh-TW" sz="1400" spc="-10" dirty="0">
                <a:solidFill>
                  <a:srgbClr val="FF0000"/>
                </a:solidFill>
                <a:latin typeface="Arial MT"/>
                <a:cs typeface="Arial MT"/>
              </a:rPr>
              <a:t>(</a:t>
            </a:r>
            <a:r>
              <a:rPr lang="zh-TW" altLang="en-US" sz="1400" spc="-10" dirty="0">
                <a:solidFill>
                  <a:srgbClr val="FF0000"/>
                </a:solidFill>
                <a:latin typeface="Arial MT"/>
                <a:cs typeface="Arial MT"/>
              </a:rPr>
              <a:t>點擊左上貓頭回主頁，於左列找到 </a:t>
            </a:r>
            <a:r>
              <a:rPr lang="en-US" altLang="zh-TW" sz="1400" spc="-10" dirty="0">
                <a:solidFill>
                  <a:srgbClr val="FF0000"/>
                </a:solidFill>
                <a:latin typeface="Arial MT"/>
                <a:cs typeface="Arial MT"/>
              </a:rPr>
              <a:t>&lt;Username&gt;/Linux2024Fall)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1400" dirty="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888581" y="6659518"/>
            <a:ext cx="1101090" cy="179070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000" dirty="0">
                <a:solidFill>
                  <a:srgbClr val="808080"/>
                </a:solidFill>
                <a:latin typeface="Palatino Linotype"/>
                <a:cs typeface="Palatino Linotype"/>
              </a:rPr>
              <a:t>September 23, </a:t>
            </a:r>
            <a:r>
              <a:rPr sz="1000" spc="-20" dirty="0">
                <a:solidFill>
                  <a:srgbClr val="808080"/>
                </a:solidFill>
                <a:latin typeface="Palatino Linotype"/>
                <a:cs typeface="Palatino Linotype"/>
              </a:rPr>
              <a:t>2020</a:t>
            </a:r>
            <a:endParaRPr sz="1000" dirty="0">
              <a:latin typeface="Palatino Linotype"/>
              <a:cs typeface="Palatino Linotype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00965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/>
              <a:t>6</a:t>
            </a:fld>
            <a:endParaRPr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52244191-CD60-275F-B2C9-DB793B1C08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95708"/>
            <a:ext cx="9144000" cy="4285844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3262B5AF-0CCA-040D-DE6C-1F9AC63988BA}"/>
              </a:ext>
            </a:extLst>
          </p:cNvPr>
          <p:cNvSpPr/>
          <p:nvPr/>
        </p:nvSpPr>
        <p:spPr>
          <a:xfrm>
            <a:off x="5486400" y="4537754"/>
            <a:ext cx="2057400" cy="2628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DEDAE39-A4D3-B760-5D84-088D9A7CD5AB}"/>
              </a:ext>
            </a:extLst>
          </p:cNvPr>
          <p:cNvSpPr/>
          <p:nvPr/>
        </p:nvSpPr>
        <p:spPr>
          <a:xfrm>
            <a:off x="304800" y="2121065"/>
            <a:ext cx="1397018" cy="2411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6548" y="929237"/>
            <a:ext cx="8239125" cy="105926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TW" altLang="en-US" sz="3200" dirty="0"/>
              <a:t>第二種</a:t>
            </a:r>
            <a:r>
              <a:rPr lang="en-US" altLang="zh-TW" sz="3200" dirty="0"/>
              <a:t>clone</a:t>
            </a:r>
            <a:r>
              <a:rPr lang="zh-TW" altLang="en-US" sz="3200" dirty="0"/>
              <a:t>的方式</a:t>
            </a:r>
            <a:r>
              <a:rPr lang="en-US" altLang="zh-TW" sz="3200" dirty="0"/>
              <a:t>:</a:t>
            </a:r>
            <a:r>
              <a:rPr lang="zh-TW" altLang="en-US" sz="3200" dirty="0"/>
              <a:t> 透過</a:t>
            </a:r>
            <a:r>
              <a:rPr lang="en-US" altLang="zh-TW" sz="3200" dirty="0" err="1"/>
              <a:t>ssh</a:t>
            </a:r>
            <a:r>
              <a:rPr lang="zh-TW" altLang="en-US" sz="3200" dirty="0"/>
              <a:t> </a:t>
            </a:r>
            <a:br>
              <a:rPr lang="en-US" dirty="0"/>
            </a:br>
            <a:r>
              <a:rPr dirty="0"/>
              <a:t>SSH</a:t>
            </a:r>
            <a:r>
              <a:rPr spc="-5" dirty="0"/>
              <a:t> </a:t>
            </a:r>
            <a:r>
              <a:rPr dirty="0"/>
              <a:t>Key</a:t>
            </a:r>
            <a:r>
              <a:rPr spc="-5" dirty="0"/>
              <a:t> </a:t>
            </a:r>
            <a:r>
              <a:rPr dirty="0"/>
              <a:t>-</a:t>
            </a:r>
            <a:r>
              <a:rPr spc="-5" dirty="0"/>
              <a:t> </a:t>
            </a:r>
            <a:r>
              <a:rPr dirty="0"/>
              <a:t>clone </a:t>
            </a:r>
            <a:r>
              <a:rPr spc="-10" dirty="0"/>
              <a:t>repo.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56549" y="1889232"/>
            <a:ext cx="8184515" cy="385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3275"/>
              </a:lnSpc>
              <a:spcBef>
                <a:spcPts val="100"/>
              </a:spcBef>
            </a:pPr>
            <a:r>
              <a:rPr sz="2000" spc="-15" dirty="0">
                <a:latin typeface="MS PGothic"/>
                <a:cs typeface="MS PGothic"/>
              </a:rPr>
              <a:t>如果選擇使用 </a:t>
            </a:r>
            <a:r>
              <a:rPr sz="2000" dirty="0">
                <a:latin typeface="Arial MT"/>
                <a:cs typeface="Arial MT"/>
              </a:rPr>
              <a:t>ssh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key</a:t>
            </a:r>
            <a:r>
              <a:rPr sz="2000" spc="-45" dirty="0">
                <a:latin typeface="MS PGothic"/>
                <a:cs typeface="MS PGothic"/>
              </a:rPr>
              <a:t>， </a:t>
            </a:r>
            <a:r>
              <a:rPr sz="2000" dirty="0">
                <a:latin typeface="Arial MT"/>
                <a:cs typeface="Arial MT"/>
              </a:rPr>
              <a:t>clone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repo. </a:t>
            </a:r>
            <a:r>
              <a:rPr sz="2000" spc="-25" dirty="0">
                <a:latin typeface="MS PGothic"/>
                <a:cs typeface="MS PGothic"/>
              </a:rPr>
              <a:t>要選擇 </a:t>
            </a:r>
            <a:r>
              <a:rPr sz="2000" dirty="0" err="1">
                <a:latin typeface="Arial MT"/>
                <a:cs typeface="Arial MT"/>
              </a:rPr>
              <a:t>ssh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spc="-25" dirty="0" err="1">
                <a:latin typeface="MS PGothic"/>
                <a:cs typeface="MS PGothic"/>
              </a:rPr>
              <a:t>而非</a:t>
            </a:r>
            <a:r>
              <a:rPr sz="2000" spc="-20" dirty="0" err="1">
                <a:latin typeface="Arial MT"/>
                <a:cs typeface="Arial MT"/>
              </a:rPr>
              <a:t>http</a:t>
            </a:r>
            <a:endParaRPr lang="en-US" sz="2000" spc="-20" dirty="0">
              <a:latin typeface="Arial MT"/>
              <a:cs typeface="Arial MT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spc="-25" dirty="0"/>
              <a:t>7</a:t>
            </a:fld>
            <a:endParaRPr spc="-25" dirty="0"/>
          </a:p>
        </p:txBody>
      </p:sp>
      <p:pic>
        <p:nvPicPr>
          <p:cNvPr id="32" name="圖片 31">
            <a:extLst>
              <a:ext uri="{FF2B5EF4-FFF2-40B4-BE49-F238E27FC236}">
                <a16:creationId xmlns:a16="http://schemas.microsoft.com/office/drawing/2014/main" id="{FC8B1CA0-C5AB-3E87-A3FA-524A49CE12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37" y="2739134"/>
            <a:ext cx="9144000" cy="3734382"/>
          </a:xfrm>
          <a:prstGeom prst="rect">
            <a:avLst/>
          </a:prstGeom>
        </p:spPr>
      </p:pic>
      <p:sp>
        <p:nvSpPr>
          <p:cNvPr id="33" name="矩形 32">
            <a:extLst>
              <a:ext uri="{FF2B5EF4-FFF2-40B4-BE49-F238E27FC236}">
                <a16:creationId xmlns:a16="http://schemas.microsoft.com/office/drawing/2014/main" id="{BB05C373-BD5C-20D6-59B0-321DDEE27979}"/>
              </a:ext>
            </a:extLst>
          </p:cNvPr>
          <p:cNvSpPr/>
          <p:nvPr/>
        </p:nvSpPr>
        <p:spPr>
          <a:xfrm>
            <a:off x="5257800" y="5928763"/>
            <a:ext cx="1828800" cy="1672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25" dirty="0"/>
              <a:t>Two way to clone</a:t>
            </a:r>
            <a:endParaRPr spc="-25" dirty="0"/>
          </a:p>
        </p:txBody>
      </p:sp>
      <p:sp>
        <p:nvSpPr>
          <p:cNvPr id="4" name="object 4"/>
          <p:cNvSpPr txBox="1"/>
          <p:nvPr/>
        </p:nvSpPr>
        <p:spPr>
          <a:xfrm>
            <a:off x="8920100" y="6659518"/>
            <a:ext cx="152400" cy="179070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000" spc="-25" dirty="0">
                <a:solidFill>
                  <a:srgbClr val="808080"/>
                </a:solidFill>
                <a:latin typeface="Palatino Linotype"/>
                <a:cs typeface="Palatino Linotype"/>
              </a:rPr>
              <a:t>13</a:t>
            </a:r>
            <a:endParaRPr sz="1000">
              <a:latin typeface="Palatino Linotype"/>
              <a:cs typeface="Palatino Linotyp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8624" y="1889235"/>
            <a:ext cx="8474376" cy="127278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3275"/>
              </a:lnSpc>
              <a:spcBef>
                <a:spcPts val="100"/>
              </a:spcBef>
              <a:buClr>
                <a:srgbClr val="333399"/>
              </a:buClr>
              <a:tabLst>
                <a:tab pos="537210" algn="l"/>
              </a:tabLst>
            </a:pPr>
            <a:r>
              <a:rPr lang="zh-TW" altLang="en-US" sz="2800" spc="-10" dirty="0">
                <a:latin typeface="Arial MT"/>
                <a:cs typeface="Arial MT"/>
              </a:rPr>
              <a:t>以下兩種方式擇一即可</a:t>
            </a:r>
            <a:endParaRPr lang="en-US" sz="2800" spc="-10" dirty="0">
              <a:latin typeface="Arial MT"/>
              <a:cs typeface="Arial MT"/>
            </a:endParaRPr>
          </a:p>
          <a:p>
            <a:pPr marL="537210" indent="-524510">
              <a:lnSpc>
                <a:spcPts val="3275"/>
              </a:lnSpc>
              <a:spcBef>
                <a:spcPts val="100"/>
              </a:spcBef>
              <a:buClr>
                <a:srgbClr val="333399"/>
              </a:buClr>
              <a:buAutoNum type="arabicPeriod"/>
              <a:tabLst>
                <a:tab pos="537210" algn="l"/>
              </a:tabLst>
            </a:pPr>
            <a:r>
              <a:rPr lang="zh-TW" altLang="en-US" sz="2400" spc="-10" dirty="0">
                <a:latin typeface="Arial MT"/>
                <a:cs typeface="Arial MT"/>
              </a:rPr>
              <a:t>透過 </a:t>
            </a:r>
            <a:r>
              <a:rPr lang="en-US" sz="2400" spc="-10" dirty="0">
                <a:latin typeface="Arial MT"/>
                <a:cs typeface="Arial MT"/>
              </a:rPr>
              <a:t>http: Copy the URL of forked </a:t>
            </a:r>
            <a:r>
              <a:rPr lang="en-US" sz="2400" spc="-10" dirty="0" err="1">
                <a:latin typeface="Arial MT"/>
                <a:cs typeface="Arial MT"/>
              </a:rPr>
              <a:t>repo</a:t>
            </a:r>
            <a:r>
              <a:rPr sz="2400" dirty="0" err="1">
                <a:latin typeface="Arial MT"/>
                <a:cs typeface="Arial MT"/>
              </a:rPr>
              <a:t>SSH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25" dirty="0">
                <a:latin typeface="Arial MT"/>
                <a:cs typeface="Arial MT"/>
              </a:rPr>
              <a:t>Key</a:t>
            </a:r>
            <a:endParaRPr lang="en-US" sz="2400" spc="-25" dirty="0">
              <a:latin typeface="Arial MT"/>
              <a:cs typeface="Arial MT"/>
            </a:endParaRPr>
          </a:p>
          <a:p>
            <a:pPr marL="537210" indent="-524510">
              <a:lnSpc>
                <a:spcPts val="3275"/>
              </a:lnSpc>
              <a:spcBef>
                <a:spcPts val="100"/>
              </a:spcBef>
              <a:buClr>
                <a:srgbClr val="333399"/>
              </a:buClr>
              <a:buAutoNum type="arabicPeriod"/>
              <a:tabLst>
                <a:tab pos="537210" algn="l"/>
              </a:tabLst>
            </a:pPr>
            <a:r>
              <a:rPr lang="zh-TW" altLang="en-US" sz="2400" spc="-25" dirty="0">
                <a:solidFill>
                  <a:schemeClr val="tx1"/>
                </a:solidFill>
                <a:latin typeface="Arial MT"/>
                <a:cs typeface="Arial MT"/>
              </a:rPr>
              <a:t>透過</a:t>
            </a:r>
            <a:r>
              <a:rPr lang="en-US" sz="2400" spc="-25" dirty="0" err="1">
                <a:solidFill>
                  <a:schemeClr val="tx1"/>
                </a:solidFill>
                <a:latin typeface="Arial MT"/>
                <a:cs typeface="Arial MT"/>
              </a:rPr>
              <a:t>ssh</a:t>
            </a:r>
            <a:r>
              <a:rPr lang="en-US" sz="2400" spc="-25" dirty="0">
                <a:solidFill>
                  <a:schemeClr val="tx1"/>
                </a:solidFill>
                <a:latin typeface="Arial MT"/>
                <a:cs typeface="Arial MT"/>
              </a:rPr>
              <a:t>: SSH Key - clone repo</a:t>
            </a:r>
            <a:endParaRPr sz="2400" dirty="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40473743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Authentication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920100" y="6659518"/>
            <a:ext cx="152400" cy="179070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000" spc="-25" dirty="0">
                <a:solidFill>
                  <a:srgbClr val="808080"/>
                </a:solidFill>
                <a:latin typeface="Palatino Linotype"/>
                <a:cs typeface="Palatino Linotype"/>
              </a:rPr>
              <a:t>13</a:t>
            </a:r>
            <a:endParaRPr sz="1000">
              <a:latin typeface="Palatino Linotype"/>
              <a:cs typeface="Palatino Linotyp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8624" y="1889235"/>
            <a:ext cx="8474376" cy="20801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3275"/>
              </a:lnSpc>
              <a:spcBef>
                <a:spcPts val="100"/>
              </a:spcBef>
              <a:buClr>
                <a:srgbClr val="333399"/>
              </a:buClr>
              <a:tabLst>
                <a:tab pos="537210" algn="l"/>
              </a:tabLst>
            </a:pPr>
            <a:r>
              <a:rPr lang="zh-TW" altLang="en-US" sz="2800" spc="-10" dirty="0">
                <a:latin typeface="Arial MT"/>
                <a:cs typeface="Arial MT"/>
              </a:rPr>
              <a:t>以下兩種方式擇一去</a:t>
            </a:r>
            <a:r>
              <a:rPr lang="en-US" altLang="zh-TW" sz="2800" spc="-10" dirty="0">
                <a:latin typeface="Arial MT"/>
                <a:cs typeface="Arial MT"/>
              </a:rPr>
              <a:t>push </a:t>
            </a:r>
            <a:r>
              <a:rPr lang="zh-TW" altLang="en-US" sz="2800" spc="-10" dirty="0">
                <a:latin typeface="Arial MT"/>
                <a:cs typeface="Arial MT"/>
              </a:rPr>
              <a:t>即可</a:t>
            </a:r>
            <a:endParaRPr lang="en-US" sz="2800" spc="-10" dirty="0">
              <a:latin typeface="Arial MT"/>
              <a:cs typeface="Arial MT"/>
            </a:endParaRPr>
          </a:p>
          <a:p>
            <a:pPr marL="537210" indent="-524510">
              <a:lnSpc>
                <a:spcPts val="3275"/>
              </a:lnSpc>
              <a:spcBef>
                <a:spcPts val="100"/>
              </a:spcBef>
              <a:buClr>
                <a:srgbClr val="333399"/>
              </a:buClr>
              <a:buAutoNum type="arabicPeriod"/>
              <a:tabLst>
                <a:tab pos="537210" algn="l"/>
              </a:tabLst>
            </a:pPr>
            <a:r>
              <a:rPr sz="2400" spc="-10" dirty="0">
                <a:latin typeface="Arial MT"/>
                <a:cs typeface="Arial MT"/>
              </a:rPr>
              <a:t>Personal</a:t>
            </a:r>
            <a:r>
              <a:rPr sz="2400" spc="-1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Access</a:t>
            </a:r>
            <a:r>
              <a:rPr sz="2400" spc="-30" dirty="0">
                <a:latin typeface="Arial MT"/>
                <a:cs typeface="Arial MT"/>
              </a:rPr>
              <a:t> </a:t>
            </a:r>
            <a:r>
              <a:rPr sz="2400" spc="-50" dirty="0">
                <a:latin typeface="Arial MT"/>
                <a:cs typeface="Arial MT"/>
              </a:rPr>
              <a:t>Token</a:t>
            </a:r>
            <a:r>
              <a:rPr lang="en-US" sz="2400" spc="-50" dirty="0">
                <a:latin typeface="Arial MT"/>
                <a:cs typeface="Arial MT"/>
              </a:rPr>
              <a:t> </a:t>
            </a:r>
            <a:r>
              <a:rPr lang="en-US" sz="2400" spc="-50" dirty="0">
                <a:solidFill>
                  <a:srgbClr val="FF0000"/>
                </a:solidFill>
                <a:latin typeface="Arial MT"/>
                <a:cs typeface="Arial MT"/>
              </a:rPr>
              <a:t>(recommended for http method)</a:t>
            </a:r>
            <a:endParaRPr sz="2400" dirty="0">
              <a:solidFill>
                <a:srgbClr val="FF0000"/>
              </a:solidFill>
              <a:latin typeface="Arial MT"/>
              <a:cs typeface="Arial MT"/>
            </a:endParaRPr>
          </a:p>
          <a:p>
            <a:pPr marL="537210" indent="-524510">
              <a:lnSpc>
                <a:spcPts val="3190"/>
              </a:lnSpc>
              <a:buClr>
                <a:srgbClr val="333399"/>
              </a:buClr>
              <a:buAutoNum type="arabicPeriod"/>
              <a:tabLst>
                <a:tab pos="537210" algn="l"/>
              </a:tabLst>
            </a:pPr>
            <a:r>
              <a:rPr sz="2400" dirty="0">
                <a:latin typeface="Arial MT"/>
                <a:cs typeface="Arial MT"/>
              </a:rPr>
              <a:t>SSH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25" dirty="0">
                <a:latin typeface="Arial MT"/>
                <a:cs typeface="Arial MT"/>
              </a:rPr>
              <a:t>Key</a:t>
            </a:r>
            <a:r>
              <a:rPr lang="en-US" sz="2400" spc="-25" dirty="0">
                <a:latin typeface="Arial MT"/>
                <a:cs typeface="Arial MT"/>
              </a:rPr>
              <a:t> </a:t>
            </a:r>
            <a:r>
              <a:rPr lang="en-US" sz="2400" spc="-25" dirty="0">
                <a:solidFill>
                  <a:srgbClr val="FF0000"/>
                </a:solidFill>
                <a:latin typeface="Arial MT"/>
                <a:cs typeface="Arial MT"/>
              </a:rPr>
              <a:t>(recommended for </a:t>
            </a:r>
            <a:r>
              <a:rPr lang="en-US" sz="2400" spc="-25" dirty="0" err="1">
                <a:solidFill>
                  <a:srgbClr val="FF0000"/>
                </a:solidFill>
                <a:latin typeface="Arial MT"/>
                <a:cs typeface="Arial MT"/>
              </a:rPr>
              <a:t>ssh</a:t>
            </a:r>
            <a:r>
              <a:rPr lang="en-US" sz="2400" spc="-25" dirty="0">
                <a:solidFill>
                  <a:srgbClr val="FF0000"/>
                </a:solidFill>
                <a:latin typeface="Arial MT"/>
                <a:cs typeface="Arial MT"/>
              </a:rPr>
              <a:t> method)</a:t>
            </a:r>
            <a:endParaRPr sz="2400" dirty="0">
              <a:solidFill>
                <a:srgbClr val="FF0000"/>
              </a:solidFill>
              <a:latin typeface="Arial MT"/>
              <a:cs typeface="Arial MT"/>
            </a:endParaRPr>
          </a:p>
          <a:p>
            <a:pPr marL="537210" lvl="1" indent="-353060">
              <a:lnSpc>
                <a:spcPts val="3190"/>
              </a:lnSpc>
              <a:buClr>
                <a:srgbClr val="333399"/>
              </a:buClr>
              <a:buChar char="•"/>
              <a:tabLst>
                <a:tab pos="537210" algn="l"/>
              </a:tabLst>
            </a:pPr>
            <a:r>
              <a:rPr sz="2400" dirty="0">
                <a:latin typeface="Arial MT"/>
                <a:cs typeface="Arial MT"/>
              </a:rPr>
              <a:t>Generate</a:t>
            </a:r>
            <a:r>
              <a:rPr sz="2400" spc="-3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ssh</a:t>
            </a:r>
            <a:r>
              <a:rPr sz="2400" spc="-25" dirty="0">
                <a:latin typeface="Arial MT"/>
                <a:cs typeface="Arial MT"/>
              </a:rPr>
              <a:t> key</a:t>
            </a:r>
            <a:endParaRPr sz="2400" dirty="0">
              <a:latin typeface="Arial MT"/>
              <a:cs typeface="Arial MT"/>
            </a:endParaRPr>
          </a:p>
          <a:p>
            <a:pPr marL="537210" lvl="1" indent="-353060">
              <a:lnSpc>
                <a:spcPts val="3275"/>
              </a:lnSpc>
              <a:buClr>
                <a:srgbClr val="333399"/>
              </a:buClr>
              <a:buChar char="•"/>
              <a:tabLst>
                <a:tab pos="537210" algn="l"/>
              </a:tabLst>
            </a:pPr>
            <a:r>
              <a:rPr sz="2400" dirty="0">
                <a:latin typeface="Arial MT"/>
                <a:cs typeface="Arial MT"/>
              </a:rPr>
              <a:t>Add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ssh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key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to</a:t>
            </a:r>
            <a:r>
              <a:rPr sz="2400" spc="-10" dirty="0">
                <a:latin typeface="Arial MT"/>
                <a:cs typeface="Arial MT"/>
              </a:rPr>
              <a:t> Github</a:t>
            </a:r>
            <a:endParaRPr sz="24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396</TotalTime>
  <Words>920</Words>
  <Application>Microsoft Office PowerPoint</Application>
  <PresentationFormat>如螢幕大小 (4:3)</PresentationFormat>
  <Paragraphs>169</Paragraphs>
  <Slides>31</Slides>
  <Notes>0</Notes>
  <HiddenSlides>1</HiddenSlides>
  <MMClips>0</MMClips>
  <ScaleCrop>false</ScaleCrop>
  <HeadingPairs>
    <vt:vector size="6" baseType="variant">
      <vt:variant>
        <vt:lpstr>使用字型</vt:lpstr>
      </vt:variant>
      <vt:variant>
        <vt:i4>11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31</vt:i4>
      </vt:variant>
    </vt:vector>
  </HeadingPairs>
  <TitlesOfParts>
    <vt:vector size="43" baseType="lpstr">
      <vt:lpstr>Arial MT</vt:lpstr>
      <vt:lpstr>MS PGothic</vt:lpstr>
      <vt:lpstr>SimSun</vt:lpstr>
      <vt:lpstr>微軟正黑體</vt:lpstr>
      <vt:lpstr>Arial</vt:lpstr>
      <vt:lpstr>Calibri</vt:lpstr>
      <vt:lpstr>Cambria</vt:lpstr>
      <vt:lpstr>Cambria Math</vt:lpstr>
      <vt:lpstr>Courier New</vt:lpstr>
      <vt:lpstr>Palatino Linotype</vt:lpstr>
      <vt:lpstr>Times New Roman</vt:lpstr>
      <vt:lpstr>Office Theme</vt:lpstr>
      <vt:lpstr>Introduction to Linux Systems</vt:lpstr>
      <vt:lpstr>Lab</vt:lpstr>
      <vt:lpstr>Install git on Linux</vt:lpstr>
      <vt:lpstr>Register an account on GitHub (https://github.com/)</vt:lpstr>
      <vt:lpstr>Fork a repository from “https://github.com/ASRLabCourses/Linux2024Fall”</vt:lpstr>
      <vt:lpstr>第一種clone方式: 透過 http Copy the URL of forked repo</vt:lpstr>
      <vt:lpstr>第二種clone的方式: 透過ssh  SSH Key - clone repo.</vt:lpstr>
      <vt:lpstr>Two way to clone</vt:lpstr>
      <vt:lpstr>Authentication</vt:lpstr>
      <vt:lpstr>1. Personal access token</vt:lpstr>
      <vt:lpstr>1. Personal access token (cont.)</vt:lpstr>
      <vt:lpstr>1. Personal access token (cont.)</vt:lpstr>
      <vt:lpstr>1. Clone forked repo to the local</vt:lpstr>
      <vt:lpstr> 2. SSH Key - Generate ssh key</vt:lpstr>
      <vt:lpstr>2. SSH Key - Add ssh key to Github</vt:lpstr>
      <vt:lpstr>2. SSH Key - Add ssh key to Github</vt:lpstr>
      <vt:lpstr>Clone forked repo to the local</vt:lpstr>
      <vt:lpstr>Configure personal information</vt:lpstr>
      <vt:lpstr>GitHub Flow</vt:lpstr>
      <vt:lpstr>Create a new branch</vt:lpstr>
      <vt:lpstr>Create a new file with content</vt:lpstr>
      <vt:lpstr>Track the modification</vt:lpstr>
      <vt:lpstr>1. Push the branch to GitHub (Personal Access Token)</vt:lpstr>
      <vt:lpstr>2. Push the branch to GitHub (SSH Key)</vt:lpstr>
      <vt:lpstr>Create pull-request on the web UI (optional)</vt:lpstr>
      <vt:lpstr>Merge your branch in local and push to remote</vt:lpstr>
      <vt:lpstr>Merge your branch in local and push to remote</vt:lpstr>
      <vt:lpstr>Open</vt:lpstr>
      <vt:lpstr>Demo</vt:lpstr>
      <vt:lpstr>Ref.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Linux_2022_Fall_3_Lab2_Version_Control_System_Git</dc:title>
  <cp:lastModifiedBy>蔡雅彤</cp:lastModifiedBy>
  <cp:revision>39</cp:revision>
  <dcterms:created xsi:type="dcterms:W3CDTF">2023-09-13T02:21:45Z</dcterms:created>
  <dcterms:modified xsi:type="dcterms:W3CDTF">2024-09-24T16:19:40Z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