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410" r:id="rId2"/>
    <p:sldId id="326" r:id="rId3"/>
    <p:sldId id="324" r:id="rId4"/>
    <p:sldId id="325" r:id="rId5"/>
    <p:sldId id="426" r:id="rId6"/>
    <p:sldId id="327" r:id="rId7"/>
    <p:sldId id="368" r:id="rId8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45" autoAdjust="0"/>
  </p:normalViewPr>
  <p:slideViewPr>
    <p:cSldViewPr>
      <p:cViewPr varScale="1">
        <p:scale>
          <a:sx n="108" d="100"/>
          <a:sy n="108" d="100"/>
        </p:scale>
        <p:origin x="81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476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937ECF2-6F69-4B74-90A9-AE5DB838B60E}" type="datetimeFigureOut">
              <a:rPr lang="zh-TW" altLang="en-US"/>
              <a:pPr>
                <a:defRPr/>
              </a:pPr>
              <a:t>2022/9/16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fld id="{7549500A-842F-42AD-8BFD-E7176D49837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3553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90416337-EE6C-4C7B-BC13-6CB64BBEDCF3}" type="datetimeFigureOut">
              <a:rPr lang="zh-TW" altLang="en-US"/>
              <a:pPr>
                <a:defRPr/>
              </a:pPr>
              <a:t>2022/9/16</a:t>
            </a:fld>
            <a:endParaRPr lang="en-US" altLang="zh-TW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fld id="{BD6E46F1-C31D-4FEC-926D-BDB49D2ABF8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9304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E46F1-C31D-4FEC-926D-BDB49D2ABF8B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402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1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41FA449-F1F6-4865-9EF2-10F78D6DC097}" type="slidenum">
              <a:rPr lang="zh-TW" altLang="en-US" sz="1300" b="0"/>
              <a:pPr/>
              <a:t>4</a:t>
            </a:fld>
            <a:endParaRPr lang="en-US" altLang="zh-TW" sz="1300" b="0"/>
          </a:p>
        </p:txBody>
      </p:sp>
    </p:spTree>
    <p:extLst>
      <p:ext uri="{BB962C8B-B14F-4D97-AF65-F5344CB8AC3E}">
        <p14:creationId xmlns:p14="http://schemas.microsoft.com/office/powerpoint/2010/main" val="205172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745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3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2000"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1" y="398145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2000"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3121" y="4263497"/>
            <a:ext cx="400110" cy="46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 dirty="0">
                <a:latin typeface="Times New Roman" pitchFamily="18" charset="0"/>
              </a:rPr>
              <a:t>Integrated Circuit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318" y="6092826"/>
            <a:ext cx="1018116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" y="46039"/>
            <a:ext cx="9990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8915" y="-2909623"/>
            <a:ext cx="723275" cy="662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43050"/>
            <a:ext cx="10164233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3941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ADBE9-3D35-4176-8480-4F72938F83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4217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305800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2B2E0-C28F-409D-9BBB-8C3490BD98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805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E12D8-3FEA-4ECE-8387-BC9EFE7B652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31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90FF1-9597-44AA-B5E0-2441D513DDA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717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6895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81751" y="1484313"/>
            <a:ext cx="5571067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D2C3B-E0DC-43E6-9077-D73A4829059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697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F3932-FCC6-43EE-822D-85DE7793AEE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53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07819-AC38-44AB-B1AB-55D3E03DB3E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406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E6F96-9E9F-4551-BBC9-89E9FD28586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89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FEEA6-687C-48BB-90E7-DA39470871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41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6A981-74E1-4025-9BB3-59A0F0FA565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96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3217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30BE77AB-D5DB-4395-9DD3-6B0BF5CD588A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2000">
              <a:latin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20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9678" y="4535797"/>
            <a:ext cx="6553200" cy="1314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29791" y="2073804"/>
            <a:ext cx="7622931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kern="0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kern="0" dirty="0">
                <a:latin typeface="Arial" panose="020B0604020202020204" pitchFamily="34" charset="0"/>
                <a:cs typeface="Arial" panose="020B0604020202020204" pitchFamily="34" charset="0"/>
              </a:rPr>
              <a:t>- 09</a:t>
            </a:r>
            <a:endParaRPr lang="zh-TW" altLang="en-US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4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Dot Matrix</a:t>
            </a:r>
            <a:r>
              <a:rPr lang="zh-TW" altLang="en-US" dirty="0"/>
              <a:t> </a:t>
            </a:r>
            <a:r>
              <a:rPr lang="en-US" altLang="zh-TW" dirty="0"/>
              <a:t>Display (1/3)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DE0-CV external board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48" y="2741907"/>
            <a:ext cx="2529322" cy="252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70" y="2741907"/>
            <a:ext cx="2529322" cy="252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607952" y="195399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column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07230" y="2742543"/>
            <a:ext cx="834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row[7]</a:t>
            </a:r>
          </a:p>
          <a:p>
            <a:r>
              <a:rPr lang="en-US" altLang="zh-TW" b="1" dirty="0"/>
              <a:t>row[6]</a:t>
            </a:r>
          </a:p>
          <a:p>
            <a:r>
              <a:rPr lang="en-US" altLang="zh-TW" b="1" dirty="0"/>
              <a:t>row[5]</a:t>
            </a:r>
          </a:p>
          <a:p>
            <a:r>
              <a:rPr lang="en-US" altLang="zh-TW" b="1" dirty="0"/>
              <a:t>row[4]</a:t>
            </a:r>
          </a:p>
          <a:p>
            <a:r>
              <a:rPr lang="en-US" altLang="zh-TW" b="1" dirty="0"/>
              <a:t>row[3]</a:t>
            </a:r>
          </a:p>
          <a:p>
            <a:r>
              <a:rPr lang="en-US" altLang="zh-TW" b="1" dirty="0"/>
              <a:t>row[2]</a:t>
            </a:r>
          </a:p>
          <a:p>
            <a:r>
              <a:rPr lang="en-US" altLang="zh-TW" b="1" dirty="0"/>
              <a:t>row[1]</a:t>
            </a:r>
          </a:p>
          <a:p>
            <a:r>
              <a:rPr lang="en-US" altLang="zh-TW" b="1" dirty="0"/>
              <a:t>row[0]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36448" y="2344151"/>
            <a:ext cx="242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[7][6][5][4][3][2][1][0]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407349" y="5343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DM1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988029" y="53736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DM0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065769" y="2347949"/>
            <a:ext cx="242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[7][6][5][4][3][2][1][0]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8134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Dot Matrix</a:t>
            </a:r>
            <a:r>
              <a:rPr lang="zh-TW" altLang="en-US" dirty="0"/>
              <a:t> </a:t>
            </a:r>
            <a:r>
              <a:rPr lang="en-US" altLang="zh-TW" dirty="0"/>
              <a:t>Display (2/3) 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1" y="1484313"/>
            <a:ext cx="11344031" cy="4567237"/>
          </a:xfrm>
        </p:spPr>
        <p:txBody>
          <a:bodyPr/>
          <a:lstStyle/>
          <a:p>
            <a:r>
              <a:rPr lang="zh-TW" altLang="en-US" b="0" dirty="0"/>
              <a:t>點矩陣由</a:t>
            </a:r>
            <a:r>
              <a:rPr lang="en-US" altLang="zh-TW" b="0" dirty="0"/>
              <a:t>8 bits</a:t>
            </a:r>
            <a:r>
              <a:rPr lang="zh-TW" altLang="en-US" b="0" dirty="0"/>
              <a:t>的</a:t>
            </a:r>
            <a:r>
              <a:rPr lang="en-US" altLang="zh-TW" b="0" dirty="0"/>
              <a:t>row</a:t>
            </a:r>
            <a:r>
              <a:rPr lang="zh-TW" altLang="en-US" b="0" dirty="0"/>
              <a:t>訊號及</a:t>
            </a:r>
            <a:r>
              <a:rPr lang="en-US" altLang="zh-TW" b="0" dirty="0"/>
              <a:t>8 bits</a:t>
            </a:r>
            <a:r>
              <a:rPr lang="zh-TW" altLang="en-US" b="0" dirty="0"/>
              <a:t>的</a:t>
            </a:r>
            <a:r>
              <a:rPr lang="en-US" altLang="zh-TW" b="0" dirty="0"/>
              <a:t>column</a:t>
            </a:r>
            <a:r>
              <a:rPr lang="zh-TW" altLang="en-US" b="0" dirty="0"/>
              <a:t>訊號控制</a:t>
            </a:r>
            <a:endParaRPr lang="en-US" altLang="zh-TW" b="0" dirty="0"/>
          </a:p>
          <a:p>
            <a:r>
              <a:rPr lang="zh-TW" altLang="en-US" b="0" dirty="0"/>
              <a:t>當</a:t>
            </a:r>
            <a:r>
              <a:rPr lang="en-US" altLang="zh-TW" b="0" dirty="0"/>
              <a:t>row</a:t>
            </a:r>
            <a:r>
              <a:rPr lang="zh-TW" altLang="en-US" b="0" dirty="0"/>
              <a:t>訊號第</a:t>
            </a:r>
            <a:r>
              <a:rPr lang="en-US" altLang="zh-TW" b="0" dirty="0" err="1"/>
              <a:t>i</a:t>
            </a:r>
            <a:r>
              <a:rPr lang="zh-TW" altLang="en-US" b="0" dirty="0"/>
              <a:t>個</a:t>
            </a:r>
            <a:r>
              <a:rPr lang="en-US" altLang="zh-TW" b="0" dirty="0"/>
              <a:t>bit</a:t>
            </a:r>
            <a:r>
              <a:rPr lang="zh-TW" altLang="en-US" b="0" dirty="0"/>
              <a:t>為</a:t>
            </a:r>
            <a:r>
              <a:rPr lang="en-US" altLang="zh-TW" b="0" dirty="0"/>
              <a:t>0</a:t>
            </a:r>
            <a:r>
              <a:rPr lang="zh-TW" altLang="en-US" b="0" dirty="0"/>
              <a:t>，</a:t>
            </a:r>
            <a:r>
              <a:rPr lang="en-US" altLang="zh-TW" b="0" dirty="0"/>
              <a:t>column</a:t>
            </a:r>
            <a:r>
              <a:rPr lang="zh-TW" altLang="en-US" b="0" dirty="0"/>
              <a:t>訊號的第</a:t>
            </a:r>
            <a:r>
              <a:rPr lang="en-US" altLang="zh-TW" b="0" dirty="0"/>
              <a:t>j</a:t>
            </a:r>
            <a:r>
              <a:rPr lang="zh-TW" altLang="en-US" b="0" dirty="0"/>
              <a:t>個</a:t>
            </a:r>
            <a:r>
              <a:rPr lang="en-US" altLang="zh-TW" b="0" dirty="0"/>
              <a:t>bit</a:t>
            </a:r>
            <a:r>
              <a:rPr lang="zh-TW" altLang="en-US" b="0" dirty="0"/>
              <a:t>為</a:t>
            </a:r>
            <a:r>
              <a:rPr lang="en-US" altLang="zh-TW" b="0" dirty="0"/>
              <a:t>1</a:t>
            </a:r>
            <a:r>
              <a:rPr lang="zh-TW" altLang="en-US" b="0" dirty="0"/>
              <a:t>，則第</a:t>
            </a:r>
            <a:r>
              <a:rPr lang="en-US" altLang="zh-TW" b="0" dirty="0"/>
              <a:t>(</a:t>
            </a:r>
            <a:r>
              <a:rPr lang="en-US" altLang="zh-TW" b="0" dirty="0" err="1"/>
              <a:t>i</a:t>
            </a:r>
            <a:r>
              <a:rPr lang="en-US" altLang="zh-TW" b="0" dirty="0"/>
              <a:t>,</a:t>
            </a:r>
            <a:r>
              <a:rPr lang="zh-TW" altLang="en-US" b="0" dirty="0"/>
              <a:t> </a:t>
            </a:r>
            <a:r>
              <a:rPr lang="en-US" altLang="zh-TW" b="0" dirty="0"/>
              <a:t>j)</a:t>
            </a:r>
            <a:r>
              <a:rPr lang="zh-TW" altLang="en-US" b="0" dirty="0"/>
              <a:t>個位置之點矩陣會被點亮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0770BA5-7D66-4680-95D7-B2AF35DE9D51}" type="slidenum">
              <a:rPr kumimoji="0" lang="zh-TW" altLang="en-US" sz="1200">
                <a:latin typeface="Times New Roman" panose="02020603050405020304" pitchFamily="18" charset="0"/>
                <a:ea typeface="標楷體" panose="03000509000000000000" pitchFamily="65" charset="-120"/>
              </a:rPr>
              <a:pPr/>
              <a:t>3</a:t>
            </a:fld>
            <a:endParaRPr kumimoji="0"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68" y="3849689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493668" y="3621090"/>
            <a:ext cx="25908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0    0   1   0   0   0   0   0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39207" y="3868246"/>
            <a:ext cx="3048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1     1     1     0     1     1     1     1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cxnSp>
        <p:nvCxnSpPr>
          <p:cNvPr id="5128" name="直線接點 11"/>
          <p:cNvCxnSpPr>
            <a:cxnSpLocks noChangeShapeType="1"/>
          </p:cNvCxnSpPr>
          <p:nvPr/>
        </p:nvCxnSpPr>
        <p:spPr bwMode="auto">
          <a:xfrm>
            <a:off x="7493668" y="4639397"/>
            <a:ext cx="20574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直線接點 14"/>
          <p:cNvCxnSpPr>
            <a:cxnSpLocks noChangeShapeType="1"/>
          </p:cNvCxnSpPr>
          <p:nvPr/>
        </p:nvCxnSpPr>
        <p:spPr bwMode="auto">
          <a:xfrm>
            <a:off x="8103268" y="3925889"/>
            <a:ext cx="0" cy="19050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橢圓 16"/>
          <p:cNvSpPr>
            <a:spLocks noChangeArrowheads="1"/>
          </p:cNvSpPr>
          <p:nvPr/>
        </p:nvSpPr>
        <p:spPr bwMode="auto">
          <a:xfrm>
            <a:off x="7987812" y="4535489"/>
            <a:ext cx="204788" cy="20045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1" name="矩形 8"/>
          <p:cNvSpPr>
            <a:spLocks noChangeArrowheads="1"/>
          </p:cNvSpPr>
          <p:nvPr/>
        </p:nvSpPr>
        <p:spPr bwMode="auto">
          <a:xfrm>
            <a:off x="4247690" y="4025901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2" name="矩形 9"/>
          <p:cNvSpPr>
            <a:spLocks noChangeArrowheads="1"/>
          </p:cNvSpPr>
          <p:nvPr/>
        </p:nvSpPr>
        <p:spPr bwMode="auto">
          <a:xfrm>
            <a:off x="4525503" y="4025901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3" name="矩形 10"/>
          <p:cNvSpPr>
            <a:spLocks noChangeArrowheads="1"/>
          </p:cNvSpPr>
          <p:nvPr/>
        </p:nvSpPr>
        <p:spPr bwMode="auto">
          <a:xfrm>
            <a:off x="5184315" y="4025901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4" name="矩形 11"/>
          <p:cNvSpPr>
            <a:spLocks noChangeArrowheads="1"/>
          </p:cNvSpPr>
          <p:nvPr/>
        </p:nvSpPr>
        <p:spPr bwMode="auto">
          <a:xfrm>
            <a:off x="5462129" y="4025901"/>
            <a:ext cx="187325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5" name="矩形 12"/>
          <p:cNvSpPr>
            <a:spLocks noChangeArrowheads="1"/>
          </p:cNvSpPr>
          <p:nvPr/>
        </p:nvSpPr>
        <p:spPr bwMode="auto">
          <a:xfrm>
            <a:off x="4255628" y="4465639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6" name="矩形 13"/>
          <p:cNvSpPr>
            <a:spLocks noChangeArrowheads="1"/>
          </p:cNvSpPr>
          <p:nvPr/>
        </p:nvSpPr>
        <p:spPr bwMode="auto">
          <a:xfrm>
            <a:off x="4525503" y="4465639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7" name="矩形 14"/>
          <p:cNvSpPr>
            <a:spLocks noChangeArrowheads="1"/>
          </p:cNvSpPr>
          <p:nvPr/>
        </p:nvSpPr>
        <p:spPr bwMode="auto">
          <a:xfrm>
            <a:off x="5184315" y="4465639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8" name="矩形 15"/>
          <p:cNvSpPr>
            <a:spLocks noChangeArrowheads="1"/>
          </p:cNvSpPr>
          <p:nvPr/>
        </p:nvSpPr>
        <p:spPr bwMode="auto">
          <a:xfrm>
            <a:off x="5462128" y="4465639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9" name="矩形 16"/>
          <p:cNvSpPr>
            <a:spLocks noChangeArrowheads="1"/>
          </p:cNvSpPr>
          <p:nvPr/>
        </p:nvSpPr>
        <p:spPr bwMode="auto">
          <a:xfrm>
            <a:off x="4265153" y="5218114"/>
            <a:ext cx="1841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0" name="矩形 17"/>
          <p:cNvSpPr>
            <a:spLocks noChangeArrowheads="1"/>
          </p:cNvSpPr>
          <p:nvPr/>
        </p:nvSpPr>
        <p:spPr bwMode="auto">
          <a:xfrm>
            <a:off x="4525503" y="5218114"/>
            <a:ext cx="1841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1" name="矩形 18"/>
          <p:cNvSpPr>
            <a:spLocks noChangeArrowheads="1"/>
          </p:cNvSpPr>
          <p:nvPr/>
        </p:nvSpPr>
        <p:spPr bwMode="auto">
          <a:xfrm>
            <a:off x="5184315" y="5218114"/>
            <a:ext cx="1841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2" name="矩形 19"/>
          <p:cNvSpPr>
            <a:spLocks noChangeArrowheads="1"/>
          </p:cNvSpPr>
          <p:nvPr/>
        </p:nvSpPr>
        <p:spPr bwMode="auto">
          <a:xfrm>
            <a:off x="5470065" y="5218114"/>
            <a:ext cx="1841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3" name="文字方塊 22"/>
          <p:cNvSpPr txBox="1">
            <a:spLocks noChangeArrowheads="1"/>
          </p:cNvSpPr>
          <p:nvPr/>
        </p:nvSpPr>
        <p:spPr bwMode="auto">
          <a:xfrm>
            <a:off x="3112629" y="3687764"/>
            <a:ext cx="88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0" dirty="0">
                <a:latin typeface="Arial Narrow" panose="020B0606020202030204" pitchFamily="34" charset="0"/>
                <a:ea typeface="新細明體" panose="02020500000000000000" pitchFamily="18" charset="-120"/>
              </a:rPr>
              <a:t>Row Line</a:t>
            </a:r>
            <a:endParaRPr lang="zh-TW" altLang="en-US" sz="1600" b="0" dirty="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4" name="文字方塊 23"/>
          <p:cNvSpPr txBox="1">
            <a:spLocks noChangeArrowheads="1"/>
          </p:cNvSpPr>
          <p:nvPr/>
        </p:nvSpPr>
        <p:spPr bwMode="auto">
          <a:xfrm>
            <a:off x="3022140" y="4840289"/>
            <a:ext cx="1123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0" dirty="0">
                <a:latin typeface="Arial Narrow" panose="020B0606020202030204" pitchFamily="34" charset="0"/>
                <a:ea typeface="新細明體" panose="02020500000000000000" pitchFamily="18" charset="-120"/>
              </a:rPr>
              <a:t>Column Line</a:t>
            </a:r>
            <a:endParaRPr lang="zh-TW" altLang="en-US" sz="1600" b="0" dirty="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6" name="文字方塊 18"/>
          <p:cNvSpPr txBox="1">
            <a:spLocks noChangeArrowheads="1"/>
          </p:cNvSpPr>
          <p:nvPr/>
        </p:nvSpPr>
        <p:spPr bwMode="auto">
          <a:xfrm>
            <a:off x="4433429" y="3673476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Dot Matrix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5148" name="直線單箭頭接點 20"/>
          <p:cNvCxnSpPr>
            <a:cxnSpLocks noChangeShapeType="1"/>
          </p:cNvCxnSpPr>
          <p:nvPr/>
        </p:nvCxnSpPr>
        <p:spPr bwMode="auto">
          <a:xfrm flipV="1">
            <a:off x="3003090" y="4119564"/>
            <a:ext cx="11128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直線單箭頭接點 21"/>
          <p:cNvCxnSpPr>
            <a:cxnSpLocks noChangeShapeType="1"/>
          </p:cNvCxnSpPr>
          <p:nvPr/>
        </p:nvCxnSpPr>
        <p:spPr bwMode="auto">
          <a:xfrm flipV="1">
            <a:off x="3003090" y="5216525"/>
            <a:ext cx="11128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0" name="文字方塊 22"/>
          <p:cNvSpPr txBox="1">
            <a:spLocks noChangeArrowheads="1"/>
          </p:cNvSpPr>
          <p:nvPr/>
        </p:nvSpPr>
        <p:spPr bwMode="auto">
          <a:xfrm>
            <a:off x="1556878" y="3698876"/>
            <a:ext cx="1160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Arial Narrow" panose="020B0606020202030204" pitchFamily="34" charset="0"/>
                <a:ea typeface="新細明體" panose="02020500000000000000" pitchFamily="18" charset="-120"/>
              </a:rPr>
              <a:t>Your Design</a:t>
            </a:r>
            <a:endParaRPr lang="zh-TW" altLang="en-US" sz="1600" dirty="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51" name="文字方塊 23"/>
          <p:cNvSpPr txBox="1">
            <a:spLocks noChangeArrowheads="1"/>
          </p:cNvSpPr>
          <p:nvPr/>
        </p:nvSpPr>
        <p:spPr bwMode="auto">
          <a:xfrm>
            <a:off x="1509254" y="3986214"/>
            <a:ext cx="1284287" cy="15700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module …(…);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output [7:0]col;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output [7:0]row;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</p:txBody>
      </p:sp>
      <p:sp>
        <p:nvSpPr>
          <p:cNvPr id="5152" name="文字方塊 24"/>
          <p:cNvSpPr txBox="1">
            <a:spLocks noChangeArrowheads="1"/>
          </p:cNvSpPr>
          <p:nvPr/>
        </p:nvSpPr>
        <p:spPr bwMode="auto">
          <a:xfrm>
            <a:off x="4695365" y="4198939"/>
            <a:ext cx="522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……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53" name="文字方塊 25"/>
          <p:cNvSpPr txBox="1">
            <a:spLocks noChangeArrowheads="1"/>
          </p:cNvSpPr>
          <p:nvPr/>
        </p:nvSpPr>
        <p:spPr bwMode="auto">
          <a:xfrm>
            <a:off x="4806490" y="4795839"/>
            <a:ext cx="431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……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54" name="文字方塊 26"/>
          <p:cNvSpPr txBox="1">
            <a:spLocks noChangeArrowheads="1"/>
          </p:cNvSpPr>
          <p:nvPr/>
        </p:nvSpPr>
        <p:spPr bwMode="auto">
          <a:xfrm>
            <a:off x="6087603" y="3506789"/>
            <a:ext cx="520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LED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5155" name="圖案 28"/>
          <p:cNvCxnSpPr>
            <a:cxnSpLocks noChangeShapeType="1"/>
            <a:stCxn id="5154" idx="1"/>
            <a:endCxn id="5134" idx="0"/>
          </p:cNvCxnSpPr>
          <p:nvPr/>
        </p:nvCxnSpPr>
        <p:spPr bwMode="auto">
          <a:xfrm rot="10800000" flipV="1">
            <a:off x="5555791" y="3676650"/>
            <a:ext cx="531813" cy="34925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7565988" y="2837421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row[4] = 0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7544007" y="3139564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column[5] = 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17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889794" y="995362"/>
            <a:ext cx="10825956" cy="4567238"/>
          </a:xfrm>
        </p:spPr>
        <p:txBody>
          <a:bodyPr/>
          <a:lstStyle/>
          <a:p>
            <a:pPr algn="just"/>
            <a:r>
              <a:rPr lang="zh-TW" altLang="en-US" b="0" dirty="0"/>
              <a:t>快速地將</a:t>
            </a:r>
            <a:r>
              <a:rPr lang="en-US" altLang="zh-TW" b="0" dirty="0"/>
              <a:t>row</a:t>
            </a:r>
            <a:r>
              <a:rPr lang="zh-TW" altLang="en-US" b="0" dirty="0"/>
              <a:t>控制訊號的每個</a:t>
            </a:r>
            <a:r>
              <a:rPr lang="en-US" altLang="zh-TW" b="0" dirty="0"/>
              <a:t>bit</a:t>
            </a:r>
            <a:r>
              <a:rPr lang="zh-TW" altLang="en-US" b="0" dirty="0"/>
              <a:t>輪流設為</a:t>
            </a:r>
            <a:r>
              <a:rPr lang="en-US" altLang="zh-TW" b="0" dirty="0"/>
              <a:t>0</a:t>
            </a:r>
          </a:p>
          <a:p>
            <a:pPr algn="just"/>
            <a:r>
              <a:rPr lang="zh-TW" altLang="en-US" b="0" dirty="0"/>
              <a:t>根據目前要顯示的</a:t>
            </a:r>
            <a:r>
              <a:rPr lang="en-US" altLang="zh-TW" b="0" dirty="0"/>
              <a:t>row</a:t>
            </a:r>
            <a:r>
              <a:rPr lang="zh-TW" altLang="en-US" b="0" dirty="0"/>
              <a:t>來判斷</a:t>
            </a:r>
            <a:r>
              <a:rPr lang="en-US" altLang="zh-TW" b="0" dirty="0"/>
              <a:t>column</a:t>
            </a:r>
            <a:r>
              <a:rPr lang="zh-TW" altLang="en-US" b="0" dirty="0"/>
              <a:t>訊號的哪些</a:t>
            </a:r>
            <a:r>
              <a:rPr lang="en-US" altLang="zh-TW" b="0" dirty="0"/>
              <a:t>bits</a:t>
            </a:r>
            <a:r>
              <a:rPr lang="zh-TW" altLang="en-US" b="0" dirty="0"/>
              <a:t>要設為</a:t>
            </a:r>
            <a:r>
              <a:rPr lang="en-US" altLang="zh-TW" b="0" dirty="0"/>
              <a:t>0</a:t>
            </a:r>
          </a:p>
          <a:p>
            <a:pPr algn="just"/>
            <a:r>
              <a:rPr lang="zh-TW" altLang="en-US" b="0" dirty="0"/>
              <a:t>藉由視覺暫留，達到一次顯示</a:t>
            </a:r>
            <a:r>
              <a:rPr lang="en-US" altLang="zh-TW" b="0" dirty="0"/>
              <a:t>8</a:t>
            </a:r>
            <a:r>
              <a:rPr lang="zh-TW" altLang="en-US" b="0" dirty="0"/>
              <a:t>列的視覺效果</a:t>
            </a:r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78364" y="6265829"/>
            <a:ext cx="2844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35014FE-37B9-4938-B3EB-EA272B8A6413}" type="slidenum">
              <a:rPr kumimoji="0" lang="zh-TW" altLang="en-US" sz="1200">
                <a:latin typeface="Times New Roman" panose="02020603050405020304" pitchFamily="18" charset="0"/>
                <a:ea typeface="標楷體" panose="03000509000000000000" pitchFamily="65" charset="-120"/>
              </a:rPr>
              <a:pPr/>
              <a:t>4</a:t>
            </a:fld>
            <a:endParaRPr kumimoji="0" lang="en-US" altLang="zh-TW" sz="12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86" y="3097025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42281" y="2878266"/>
            <a:ext cx="25908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0  0  0  1  1  0  0  0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1255" y="3098084"/>
            <a:ext cx="304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100" kern="0" dirty="0">
                <a:solidFill>
                  <a:srgbClr val="000000"/>
                </a:solidFill>
                <a:latin typeface="Times New Roman"/>
                <a:ea typeface="標楷體"/>
              </a:rPr>
              <a:t>0     1     1     1     1     1     1     1</a:t>
            </a:r>
            <a:endParaRPr lang="zh-TW" altLang="en-US" sz="1100" dirty="0">
              <a:latin typeface="Arial" charset="0"/>
              <a:ea typeface="新細明體" charset="-120"/>
            </a:endParaRPr>
          </a:p>
        </p:txBody>
      </p:sp>
      <p:sp>
        <p:nvSpPr>
          <p:cNvPr id="6152" name="橢圓 7"/>
          <p:cNvSpPr>
            <a:spLocks noChangeArrowheads="1"/>
          </p:cNvSpPr>
          <p:nvPr/>
        </p:nvSpPr>
        <p:spPr bwMode="auto">
          <a:xfrm>
            <a:off x="2344399" y="313291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3" name="橢圓 8"/>
          <p:cNvSpPr>
            <a:spLocks noChangeArrowheads="1"/>
          </p:cNvSpPr>
          <p:nvPr/>
        </p:nvSpPr>
        <p:spPr bwMode="auto">
          <a:xfrm>
            <a:off x="2519024" y="31306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6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86" y="3165605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882686" y="2937006"/>
            <a:ext cx="16764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0  0  1  0  0  1  0  0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4086" y="3165606"/>
            <a:ext cx="304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100" kern="0" dirty="0">
                <a:solidFill>
                  <a:srgbClr val="000000"/>
                </a:solidFill>
                <a:latin typeface="Times New Roman"/>
                <a:ea typeface="標楷體"/>
              </a:rPr>
              <a:t>1     0     1     1     1     1     1     1</a:t>
            </a:r>
            <a:endParaRPr lang="zh-TW" altLang="en-US" sz="1100" dirty="0">
              <a:latin typeface="Arial" charset="0"/>
              <a:ea typeface="新細明體" charset="-120"/>
            </a:endParaRPr>
          </a:p>
        </p:txBody>
      </p:sp>
      <p:pic>
        <p:nvPicPr>
          <p:cNvPr id="61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886" y="3165605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5863886" y="2937006"/>
            <a:ext cx="16764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0  1  0  0  0  0  1  0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5286" y="3165606"/>
            <a:ext cx="304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100" kern="0" dirty="0">
                <a:solidFill>
                  <a:srgbClr val="000000"/>
                </a:solidFill>
                <a:latin typeface="Times New Roman"/>
                <a:ea typeface="標楷體"/>
              </a:rPr>
              <a:t>1     1     0     1     1     1     1     1</a:t>
            </a:r>
            <a:endParaRPr lang="zh-TW" altLang="en-US" sz="1100" dirty="0">
              <a:latin typeface="Arial" charset="0"/>
              <a:ea typeface="新細明體" charset="-120"/>
            </a:endParaRPr>
          </a:p>
        </p:txBody>
      </p:sp>
      <p:pic>
        <p:nvPicPr>
          <p:cNvPr id="61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686" y="3241805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8073686" y="3013206"/>
            <a:ext cx="16764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1  1  0  0  0  0  1  1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45086" y="3241806"/>
            <a:ext cx="304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100" kern="0" dirty="0">
                <a:solidFill>
                  <a:srgbClr val="000000"/>
                </a:solidFill>
                <a:latin typeface="Times New Roman"/>
                <a:ea typeface="標楷體"/>
              </a:rPr>
              <a:t>1     1     1     0     1     1     1     1</a:t>
            </a:r>
            <a:endParaRPr lang="zh-TW" altLang="en-US" sz="1100" dirty="0">
              <a:latin typeface="Arial" charset="0"/>
              <a:ea typeface="新細明體" charset="-120"/>
            </a:endParaRPr>
          </a:p>
        </p:txBody>
      </p:sp>
      <p:sp>
        <p:nvSpPr>
          <p:cNvPr id="6163" name="橢圓 18"/>
          <p:cNvSpPr>
            <a:spLocks noChangeArrowheads="1"/>
          </p:cNvSpPr>
          <p:nvPr/>
        </p:nvSpPr>
        <p:spPr bwMode="auto">
          <a:xfrm>
            <a:off x="4301786" y="33846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4" name="橢圓 19"/>
          <p:cNvSpPr>
            <a:spLocks noChangeArrowheads="1"/>
          </p:cNvSpPr>
          <p:nvPr/>
        </p:nvSpPr>
        <p:spPr bwMode="auto">
          <a:xfrm>
            <a:off x="4835186" y="33846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5" name="橢圓 20"/>
          <p:cNvSpPr>
            <a:spLocks noChangeArrowheads="1"/>
          </p:cNvSpPr>
          <p:nvPr/>
        </p:nvSpPr>
        <p:spPr bwMode="auto">
          <a:xfrm>
            <a:off x="6101364" y="355548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6" name="橢圓 21"/>
          <p:cNvSpPr>
            <a:spLocks noChangeArrowheads="1"/>
          </p:cNvSpPr>
          <p:nvPr/>
        </p:nvSpPr>
        <p:spPr bwMode="auto">
          <a:xfrm>
            <a:off x="6991011" y="355548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7" name="橢圓 22"/>
          <p:cNvSpPr>
            <a:spLocks noChangeArrowheads="1"/>
          </p:cNvSpPr>
          <p:nvPr/>
        </p:nvSpPr>
        <p:spPr bwMode="auto">
          <a:xfrm>
            <a:off x="8134011" y="381171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8" name="橢圓 23"/>
          <p:cNvSpPr>
            <a:spLocks noChangeArrowheads="1"/>
          </p:cNvSpPr>
          <p:nvPr/>
        </p:nvSpPr>
        <p:spPr bwMode="auto">
          <a:xfrm>
            <a:off x="9384961" y="381171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9" name="矩形 24"/>
          <p:cNvSpPr>
            <a:spLocks noChangeArrowheads="1"/>
          </p:cNvSpPr>
          <p:nvPr/>
        </p:nvSpPr>
        <p:spPr bwMode="auto">
          <a:xfrm>
            <a:off x="3273087" y="369900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→</a:t>
            </a:r>
            <a:endParaRPr lang="zh-TW" altLang="en-US"/>
          </a:p>
        </p:txBody>
      </p:sp>
      <p:sp>
        <p:nvSpPr>
          <p:cNvPr id="6170" name="矩形 25"/>
          <p:cNvSpPr>
            <a:spLocks noChangeArrowheads="1"/>
          </p:cNvSpPr>
          <p:nvPr/>
        </p:nvSpPr>
        <p:spPr bwMode="auto">
          <a:xfrm>
            <a:off x="5330487" y="369900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→</a:t>
            </a:r>
            <a:endParaRPr lang="zh-TW" altLang="en-US"/>
          </a:p>
        </p:txBody>
      </p:sp>
      <p:sp>
        <p:nvSpPr>
          <p:cNvPr id="6171" name="矩形 26"/>
          <p:cNvSpPr>
            <a:spLocks noChangeArrowheads="1"/>
          </p:cNvSpPr>
          <p:nvPr/>
        </p:nvSpPr>
        <p:spPr bwMode="auto">
          <a:xfrm>
            <a:off x="7387887" y="369900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→</a:t>
            </a:r>
            <a:endParaRPr lang="zh-TW" altLang="en-US"/>
          </a:p>
        </p:txBody>
      </p:sp>
      <p:sp>
        <p:nvSpPr>
          <p:cNvPr id="6172" name="矩形 27"/>
          <p:cNvSpPr>
            <a:spLocks noChangeArrowheads="1"/>
          </p:cNvSpPr>
          <p:nvPr/>
        </p:nvSpPr>
        <p:spPr bwMode="auto">
          <a:xfrm>
            <a:off x="9673886" y="3699005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→ …</a:t>
            </a:r>
            <a:endParaRPr lang="zh-TW" altLang="en-US"/>
          </a:p>
        </p:txBody>
      </p:sp>
      <p:pic>
        <p:nvPicPr>
          <p:cNvPr id="61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41"/>
          <a:stretch>
            <a:fillRect/>
          </a:stretch>
        </p:blipFill>
        <p:spPr bwMode="auto">
          <a:xfrm>
            <a:off x="4933950" y="4867275"/>
            <a:ext cx="14874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" name="矩形 29"/>
          <p:cNvSpPr>
            <a:spLocks noChangeArrowheads="1"/>
          </p:cNvSpPr>
          <p:nvPr/>
        </p:nvSpPr>
        <p:spPr bwMode="auto">
          <a:xfrm>
            <a:off x="4324350" y="5553075"/>
            <a:ext cx="48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=&gt;</a:t>
            </a:r>
            <a:endParaRPr lang="zh-TW" altLang="en-US"/>
          </a:p>
        </p:txBody>
      </p:sp>
      <p:sp>
        <p:nvSpPr>
          <p:cNvPr id="31" name="標題 1"/>
          <p:cNvSpPr txBox="1">
            <a:spLocks/>
          </p:cNvSpPr>
          <p:nvPr/>
        </p:nvSpPr>
        <p:spPr bwMode="auto">
          <a:xfrm>
            <a:off x="581563" y="235107"/>
            <a:ext cx="11344031" cy="79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kern="0" dirty="0"/>
              <a:t>LED Dot Matrix</a:t>
            </a:r>
            <a:r>
              <a:rPr lang="zh-TW" altLang="en-US" kern="0" dirty="0"/>
              <a:t> </a:t>
            </a:r>
            <a:r>
              <a:rPr lang="en-US" altLang="zh-TW" kern="0" dirty="0"/>
              <a:t>Display (3/3) </a:t>
            </a:r>
            <a:endParaRPr lang="zh-TW" altLang="en-US" kern="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963903" y="5382845"/>
            <a:ext cx="455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000" dirty="0">
                <a:solidFill>
                  <a:srgbClr val="FF0000"/>
                </a:solidFill>
              </a:rPr>
              <a:t>Clock must be as 10000 Hz for display !!!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933303" y="5302041"/>
            <a:ext cx="4556340" cy="5518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34944" y="256868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1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75037" y="259994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239745" y="258169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3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420400" y="26353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4</a:t>
            </a:r>
            <a:endParaRPr lang="zh-TW" altLang="en-US" dirty="0"/>
          </a:p>
        </p:txBody>
      </p:sp>
      <p:sp>
        <p:nvSpPr>
          <p:cNvPr id="39" name="橢圓 21"/>
          <p:cNvSpPr>
            <a:spLocks noChangeArrowheads="1"/>
          </p:cNvSpPr>
          <p:nvPr/>
        </p:nvSpPr>
        <p:spPr bwMode="auto">
          <a:xfrm>
            <a:off x="8315265" y="380554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" name="橢圓 21"/>
          <p:cNvSpPr>
            <a:spLocks noChangeArrowheads="1"/>
          </p:cNvSpPr>
          <p:nvPr/>
        </p:nvSpPr>
        <p:spPr bwMode="auto">
          <a:xfrm>
            <a:off x="9211916" y="381441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0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Lab I – Dot matrix display controller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316000"/>
            <a:ext cx="11343217" cy="4567237"/>
          </a:xfrm>
        </p:spPr>
        <p:txBody>
          <a:bodyPr/>
          <a:lstStyle/>
          <a:p>
            <a:pPr eaLnBrk="1" hangingPunct="1"/>
            <a:r>
              <a:rPr lang="zh-TW" altLang="en-US" dirty="0"/>
              <a:t>請設計一點矩陣控制電路，在點矩陣顯示右側圖像</a:t>
            </a:r>
            <a:endParaRPr lang="en-US" altLang="zh-TW" dirty="0"/>
          </a:p>
          <a:p>
            <a:pPr eaLnBrk="1" hangingPunct="1"/>
            <a:r>
              <a:rPr lang="zh-TW" altLang="en-US" dirty="0"/>
              <a:t>電路腳位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Input: clock(CLOCK_50)</a:t>
            </a:r>
            <a:r>
              <a:rPr lang="zh-TW" altLang="en-US" dirty="0"/>
              <a:t>、</a:t>
            </a:r>
            <a:r>
              <a:rPr lang="en-US" altLang="zh-TW" dirty="0"/>
              <a:t>reset(reset button)</a:t>
            </a:r>
          </a:p>
          <a:p>
            <a:pPr lvl="1" eaLnBrk="1" hangingPunct="1"/>
            <a:r>
              <a:rPr lang="en-US" altLang="zh-TW" dirty="0"/>
              <a:t>Output: </a:t>
            </a:r>
            <a:r>
              <a:rPr lang="en-US" altLang="zh-TW" dirty="0" err="1"/>
              <a:t>dot_row</a:t>
            </a:r>
            <a:r>
              <a:rPr lang="en-US" altLang="zh-TW" dirty="0"/>
              <a:t>(8 bits)</a:t>
            </a:r>
            <a:r>
              <a:rPr lang="zh-TW" altLang="en-US" dirty="0"/>
              <a:t>、</a:t>
            </a:r>
            <a:r>
              <a:rPr lang="en-US" altLang="zh-TW" dirty="0" err="1"/>
              <a:t>dot_col</a:t>
            </a:r>
            <a:r>
              <a:rPr lang="en-US" altLang="zh-TW" dirty="0"/>
              <a:t>(8 bits)</a:t>
            </a:r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本電路採低位準非同步</a:t>
            </a:r>
            <a:r>
              <a:rPr lang="en-US" altLang="zh-TW" dirty="0"/>
              <a:t>reset</a:t>
            </a:r>
          </a:p>
          <a:p>
            <a:pPr lvl="1" eaLnBrk="1" hangingPunct="1"/>
            <a:r>
              <a:rPr lang="zh-TW" altLang="en-US" dirty="0"/>
              <a:t>按下</a:t>
            </a:r>
            <a:r>
              <a:rPr lang="en-US" altLang="zh-TW" dirty="0"/>
              <a:t>reset button</a:t>
            </a:r>
            <a:r>
              <a:rPr lang="zh-TW" altLang="en-US" dirty="0"/>
              <a:t>時，點矩陣須維持全暗</a:t>
            </a:r>
            <a:endParaRPr lang="en-US" altLang="zh-TW" dirty="0"/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除頻後的</a:t>
            </a:r>
            <a:r>
              <a:rPr lang="en-US" altLang="zh-TW" dirty="0"/>
              <a:t>clock</a:t>
            </a:r>
            <a:r>
              <a:rPr lang="zh-TW" altLang="en-US" dirty="0"/>
              <a:t>頻率須為</a:t>
            </a:r>
            <a:r>
              <a:rPr lang="en-US" altLang="zh-TW" dirty="0"/>
              <a:t>10000Hz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55354F-D2A6-4380-8768-C5F22ED73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41"/>
          <a:stretch>
            <a:fillRect/>
          </a:stretch>
        </p:blipFill>
        <p:spPr bwMode="auto">
          <a:xfrm>
            <a:off x="7667625" y="2628900"/>
            <a:ext cx="2350692" cy="240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4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for dot matrix controller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9232" y="1002223"/>
            <a:ext cx="4969675" cy="576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49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13875" y="277814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z="3600" b="1" kern="0" dirty="0">
                <a:ea typeface="+mj-ea"/>
                <a:cs typeface="Arial" panose="020B0604020202020204" pitchFamily="34" charset="0"/>
              </a:rPr>
              <a:t>Notice</a:t>
            </a:r>
            <a:endParaRPr lang="zh-TW" altLang="en-US" sz="3600" b="1" kern="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請勿命名中文或數字開頭的資料夾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Device family 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請確認與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FPGA Chip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符合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en-US" altLang="zh-TW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5CEFA4F23C7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Top module name &amp;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Project name </a:t>
            </a: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需要一致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dirty="0">
                <a:latin typeface="+mn-lt"/>
                <a:ea typeface="+mn-ea"/>
              </a:rPr>
              <a:t>在組合電路中，</a:t>
            </a:r>
            <a:r>
              <a:rPr lang="en-US" altLang="zh-TW" sz="2400" dirty="0">
                <a:latin typeface="+mn-lt"/>
                <a:ea typeface="+mn-ea"/>
              </a:rPr>
              <a:t>case</a:t>
            </a:r>
            <a:r>
              <a:rPr lang="zh-TW" altLang="en-US" sz="2400" dirty="0">
                <a:latin typeface="+mn-lt"/>
                <a:ea typeface="+mn-ea"/>
              </a:rPr>
              <a:t>、</a:t>
            </a:r>
            <a:r>
              <a:rPr lang="en-US" altLang="zh-TW" sz="2400" dirty="0">
                <a:latin typeface="+mn-lt"/>
                <a:ea typeface="+mn-ea"/>
              </a:rPr>
              <a:t>if…else…</a:t>
            </a:r>
            <a:r>
              <a:rPr lang="zh-TW" altLang="en-US" sz="2400" dirty="0">
                <a:latin typeface="+mn-lt"/>
                <a:ea typeface="+mn-ea"/>
              </a:rPr>
              <a:t>若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+mn-ea"/>
              </a:rPr>
              <a:t>沒有寫滿</a:t>
            </a:r>
            <a:r>
              <a:rPr lang="zh-TW" altLang="en-US" sz="2400" dirty="0">
                <a:latin typeface="+mn-lt"/>
                <a:ea typeface="+mn-ea"/>
              </a:rPr>
              <a:t>，合成後會產生</a:t>
            </a:r>
            <a:r>
              <a:rPr lang="en-US" altLang="zh-TW" sz="2400" dirty="0">
                <a:latin typeface="+mn-lt"/>
                <a:ea typeface="+mn-ea"/>
              </a:rPr>
              <a:t>latch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</p:txBody>
      </p:sp>
      <p:sp>
        <p:nvSpPr>
          <p:cNvPr id="58372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9762E1-67F5-4388-9FED-85AC3A4D38F4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200" b="1"/>
          </a:p>
        </p:txBody>
      </p:sp>
    </p:spTree>
    <p:extLst>
      <p:ext uri="{BB962C8B-B14F-4D97-AF65-F5344CB8AC3E}">
        <p14:creationId xmlns:p14="http://schemas.microsoft.com/office/powerpoint/2010/main" val="527517722"/>
      </p:ext>
    </p:extLst>
  </p:cSld>
  <p:clrMapOvr>
    <a:masterClrMapping/>
  </p:clrMapOvr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7341</TotalTime>
  <Words>495</Words>
  <Application>Microsoft Office PowerPoint</Application>
  <PresentationFormat>寬螢幕</PresentationFormat>
  <Paragraphs>90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Times New Roman</vt:lpstr>
      <vt:lpstr>Wingdings</vt:lpstr>
      <vt:lpstr>1_Edge</vt:lpstr>
      <vt:lpstr>PowerPoint 簡報</vt:lpstr>
      <vt:lpstr>LED Dot Matrix Display (1/3) </vt:lpstr>
      <vt:lpstr>LED Dot Matrix Display (2/3) </vt:lpstr>
      <vt:lpstr>PowerPoint 簡報</vt:lpstr>
      <vt:lpstr>Lab I – Dot matrix display controller</vt:lpstr>
      <vt:lpstr>Example for dot matrix controller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stanley_ch</dc:creator>
  <cp:lastModifiedBy>鄭宇倫</cp:lastModifiedBy>
  <cp:revision>583</cp:revision>
  <cp:lastPrinted>2013-12-17T08:23:42Z</cp:lastPrinted>
  <dcterms:created xsi:type="dcterms:W3CDTF">2006-08-16T00:00:00Z</dcterms:created>
  <dcterms:modified xsi:type="dcterms:W3CDTF">2022-09-16T08:25:37Z</dcterms:modified>
</cp:coreProperties>
</file>