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96" r:id="rId2"/>
    <p:sldId id="367" r:id="rId3"/>
    <p:sldId id="428" r:id="rId4"/>
    <p:sldId id="429" r:id="rId5"/>
    <p:sldId id="295" r:id="rId6"/>
    <p:sldId id="308" r:id="rId7"/>
    <p:sldId id="374" r:id="rId8"/>
    <p:sldId id="341" r:id="rId9"/>
    <p:sldId id="369" r:id="rId10"/>
    <p:sldId id="368" r:id="rId11"/>
  </p:sldIdLst>
  <p:sldSz cx="12192000" cy="6858000"/>
  <p:notesSz cx="6799263" cy="9929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1106B4A-8256-4D32-972F-F0C3B1E88354}">
          <p14:sldIdLst>
            <p14:sldId id="296"/>
            <p14:sldId id="367"/>
            <p14:sldId id="428"/>
            <p14:sldId id="429"/>
            <p14:sldId id="295"/>
            <p14:sldId id="308"/>
            <p14:sldId id="374"/>
            <p14:sldId id="341"/>
            <p14:sldId id="369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5138" autoAdjust="0"/>
  </p:normalViewPr>
  <p:slideViewPr>
    <p:cSldViewPr snapToGrid="0">
      <p:cViewPr varScale="1">
        <p:scale>
          <a:sx n="97" d="100"/>
          <a:sy n="97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3604C-1244-4E6C-8382-46AFA31D73D7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19A04-9D9A-4FE2-8C86-B6D39F898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58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580E2380-CC7B-424F-B6A0-81761B260D22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2</a:t>
            </a:fld>
            <a:endParaRPr lang="en-US" altLang="zh-TW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7295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580E2380-CC7B-424F-B6A0-81761B260D22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3</a:t>
            </a:fld>
            <a:endParaRPr lang="en-US" altLang="zh-TW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98492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580E2380-CC7B-424F-B6A0-81761B260D22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4</a:t>
            </a:fld>
            <a:endParaRPr lang="en-US" altLang="zh-TW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1712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可解釋為</a:t>
            </a:r>
            <a:r>
              <a:rPr lang="en-US" altLang="zh-TW" dirty="0"/>
              <a:t>overflow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2384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4550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8577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0853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63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0" y="3981450"/>
            <a:ext cx="868289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692877" y="4263903"/>
            <a:ext cx="400110" cy="4632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Digital </a:t>
            </a: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cs typeface="Arial"/>
                <a:sym typeface="Arial"/>
                <a:rtl val="0"/>
              </a:rPr>
              <a:t>Integrated Circuit </a:t>
            </a: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155" y="6092826"/>
            <a:ext cx="101795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" y="46039"/>
            <a:ext cx="998416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039403" y="-2909949"/>
            <a:ext cx="723275" cy="6621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Department of Computer Science and Information Engineering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National Cheng Kung University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543050"/>
            <a:ext cx="10163908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48309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B791E-8DC5-475A-B77B-695AA02C23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544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1" y="277814"/>
            <a:ext cx="2835030" cy="57737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7814"/>
            <a:ext cx="8321431" cy="57737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A5D57-3468-4E25-B5AE-C876081E00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781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2E83B-6F92-40C2-B042-FB44B030C7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66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3AAAD-7A26-477A-BEEC-FE6886FEFB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11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578231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75401" y="1484313"/>
            <a:ext cx="557823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D244B-B3BD-4662-BC3D-2376D77A7C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21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CF66D-E0DC-4C03-B319-106D478094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74E8D-0157-4DD9-B43D-A9E9A36E03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688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FB60A-C1DF-4D1D-8BA1-63C16123C9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410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DD009-BF31-4F3F-830C-4BF16B54B3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058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7EC5F-D92C-47E3-A6A4-1A6B396D4F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874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31CC5A-5D22-4D0E-8EBA-A29ED05063E4}" type="slidenum">
              <a:rPr lang="en-US" altLang="zh-TW" b="1">
                <a:solidFill>
                  <a:srgbClr val="000000"/>
                </a:solidFill>
                <a:cs typeface="Arial"/>
                <a:sym typeface="Arial"/>
                <a:rtl val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94739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8519" y="1896665"/>
            <a:ext cx="8258175" cy="14239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US" altLang="zh-TW" i="0" dirty="0">
                <a:latin typeface="Arial" panose="020B0604020202020204" pitchFamily="34" charset="0"/>
                <a:cs typeface="Arial" panose="020B0604020202020204" pitchFamily="34" charset="0"/>
              </a:rPr>
              <a:t>- 07</a:t>
            </a:r>
            <a:endParaRPr lang="zh-TW" alt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08318" y="4628030"/>
            <a:ext cx="7099300" cy="14239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陳培殷老師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57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13875" y="277814"/>
            <a:ext cx="8507413" cy="1206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z="3600" b="1" kern="0" dirty="0">
                <a:ea typeface="+mj-ea"/>
                <a:cs typeface="Arial" panose="020B0604020202020204" pitchFamily="34" charset="0"/>
              </a:rPr>
              <a:t>Notice</a:t>
            </a:r>
            <a:endParaRPr lang="zh-TW" altLang="en-US" sz="3600" b="1" kern="0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034717" y="1291808"/>
            <a:ext cx="9557083" cy="456723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TW" altLang="en-US" sz="2400" kern="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請勿命名中文或數字開頭的資料夾</a:t>
            </a:r>
            <a:endParaRPr lang="en-US" altLang="zh-TW" sz="2400" kern="0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Device family </a:t>
            </a:r>
            <a:r>
              <a:rPr lang="zh-TW" altLang="en-US" sz="2400" kern="0" dirty="0">
                <a:latin typeface="+mn-lt"/>
                <a:ea typeface="+mn-ea"/>
                <a:cs typeface="Arial" panose="020B0604020202020204" pitchFamily="34" charset="0"/>
              </a:rPr>
              <a:t>請確認與 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FPGA Chip</a:t>
            </a:r>
            <a:r>
              <a:rPr lang="zh-TW" altLang="en-US" sz="2400" kern="0" dirty="0">
                <a:latin typeface="+mn-lt"/>
                <a:ea typeface="+mn-ea"/>
                <a:cs typeface="Arial" panose="020B0604020202020204" pitchFamily="34" charset="0"/>
              </a:rPr>
              <a:t> 符合 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(</a:t>
            </a:r>
            <a:r>
              <a:rPr lang="en-US" altLang="zh-TW" sz="2400" kern="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5CEFA4F23C7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Top module name &amp;</a:t>
            </a:r>
            <a:r>
              <a:rPr lang="zh-TW" altLang="en-US" sz="2400" kern="0" dirty="0"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Project name </a:t>
            </a:r>
            <a:r>
              <a:rPr lang="zh-TW" altLang="en-US" sz="2400" kern="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需要一致</a:t>
            </a:r>
            <a:endParaRPr lang="en-US" altLang="zh-TW" sz="2400" kern="0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TW" altLang="en-US" sz="2400" dirty="0">
                <a:latin typeface="+mn-lt"/>
                <a:ea typeface="+mn-ea"/>
              </a:rPr>
              <a:t>在組合電路中，</a:t>
            </a:r>
            <a:r>
              <a:rPr lang="en-US" altLang="zh-TW" sz="2400" dirty="0">
                <a:latin typeface="+mn-lt"/>
                <a:ea typeface="+mn-ea"/>
              </a:rPr>
              <a:t>case</a:t>
            </a:r>
            <a:r>
              <a:rPr lang="zh-TW" altLang="en-US" sz="2400" dirty="0">
                <a:latin typeface="+mn-lt"/>
                <a:ea typeface="+mn-ea"/>
              </a:rPr>
              <a:t>、</a:t>
            </a:r>
            <a:r>
              <a:rPr lang="en-US" altLang="zh-TW" sz="2400" dirty="0">
                <a:latin typeface="+mn-lt"/>
                <a:ea typeface="+mn-ea"/>
              </a:rPr>
              <a:t>if…else…</a:t>
            </a:r>
            <a:r>
              <a:rPr lang="zh-TW" altLang="en-US" sz="2400" dirty="0">
                <a:latin typeface="+mn-lt"/>
                <a:ea typeface="+mn-ea"/>
              </a:rPr>
              <a:t>若</a:t>
            </a:r>
            <a:r>
              <a:rPr lang="zh-TW" altLang="en-US" sz="2400" dirty="0">
                <a:solidFill>
                  <a:srgbClr val="FF0000"/>
                </a:solidFill>
                <a:latin typeface="+mn-lt"/>
                <a:ea typeface="+mn-ea"/>
              </a:rPr>
              <a:t>沒有寫滿</a:t>
            </a:r>
            <a:r>
              <a:rPr lang="zh-TW" altLang="en-US" sz="2400" dirty="0">
                <a:latin typeface="+mn-lt"/>
                <a:ea typeface="+mn-ea"/>
              </a:rPr>
              <a:t>，合成後會產生</a:t>
            </a:r>
            <a:r>
              <a:rPr lang="en-US" altLang="zh-TW" sz="2400" dirty="0">
                <a:latin typeface="+mn-lt"/>
                <a:ea typeface="+mn-ea"/>
              </a:rPr>
              <a:t>latch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</p:txBody>
      </p:sp>
      <p:sp>
        <p:nvSpPr>
          <p:cNvPr id="58372" name="投影片編號版面配置區 10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9762E1-67F5-4388-9FED-85AC3A4D38F4}" type="slidenum">
              <a:rPr kumimoji="0" lang="zh-TW" altLang="en-US" sz="12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TW" sz="1200" b="1"/>
          </a:p>
        </p:txBody>
      </p:sp>
    </p:spTree>
    <p:extLst>
      <p:ext uri="{BB962C8B-B14F-4D97-AF65-F5344CB8AC3E}">
        <p14:creationId xmlns:p14="http://schemas.microsoft.com/office/powerpoint/2010/main" val="52751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4"/>
          <p:cNvSpPr txBox="1">
            <a:spLocks noChangeArrowheads="1"/>
          </p:cNvSpPr>
          <p:nvPr/>
        </p:nvSpPr>
        <p:spPr bwMode="auto">
          <a:xfrm>
            <a:off x="615369" y="272431"/>
            <a:ext cx="46233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Sequential Circuit (1/3)</a:t>
            </a:r>
          </a:p>
        </p:txBody>
      </p:sp>
      <p:sp>
        <p:nvSpPr>
          <p:cNvPr id="122883" name="Text Box 5"/>
          <p:cNvSpPr txBox="1">
            <a:spLocks noChangeArrowheads="1"/>
          </p:cNvSpPr>
          <p:nvPr/>
        </p:nvSpPr>
        <p:spPr bwMode="auto">
          <a:xfrm>
            <a:off x="1670410" y="883057"/>
            <a:ext cx="8250237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A sequential circuit is a system whose outputs at any time are determined </a:t>
            </a:r>
            <a:r>
              <a:rPr lang="en-US" altLang="zh-TW" sz="2400" i="1" u="sng" dirty="0">
                <a:solidFill>
                  <a:srgbClr val="FF0000"/>
                </a:solidFill>
              </a:rPr>
              <a:t>from the present combination of inputs and the previous inputs or outputs</a:t>
            </a:r>
            <a:r>
              <a:rPr lang="en-US" altLang="zh-TW" sz="24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 dirty="0"/>
          </a:p>
        </p:txBody>
      </p:sp>
      <p:sp>
        <p:nvSpPr>
          <p:cNvPr id="122884" name="Rectangle 6"/>
          <p:cNvSpPr>
            <a:spLocks noChangeArrowheads="1"/>
          </p:cNvSpPr>
          <p:nvPr/>
        </p:nvSpPr>
        <p:spPr bwMode="auto">
          <a:xfrm>
            <a:off x="4504099" y="2514121"/>
            <a:ext cx="1920875" cy="966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Combinational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Logic Circuit</a:t>
            </a:r>
          </a:p>
        </p:txBody>
      </p:sp>
      <p:sp>
        <p:nvSpPr>
          <p:cNvPr id="122885" name="Line 7"/>
          <p:cNvSpPr>
            <a:spLocks noChangeShapeType="1"/>
          </p:cNvSpPr>
          <p:nvPr/>
        </p:nvSpPr>
        <p:spPr bwMode="auto">
          <a:xfrm>
            <a:off x="3691299" y="2588734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86" name="Line 8"/>
          <p:cNvSpPr>
            <a:spLocks noChangeShapeType="1"/>
          </p:cNvSpPr>
          <p:nvPr/>
        </p:nvSpPr>
        <p:spPr bwMode="auto">
          <a:xfrm>
            <a:off x="3691299" y="2768121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87" name="Line 9"/>
          <p:cNvSpPr>
            <a:spLocks noChangeShapeType="1"/>
          </p:cNvSpPr>
          <p:nvPr/>
        </p:nvSpPr>
        <p:spPr bwMode="auto">
          <a:xfrm>
            <a:off x="3691299" y="3126896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88" name="Line 10"/>
          <p:cNvSpPr>
            <a:spLocks noChangeShapeType="1"/>
          </p:cNvSpPr>
          <p:nvPr/>
        </p:nvSpPr>
        <p:spPr bwMode="auto">
          <a:xfrm>
            <a:off x="6423386" y="2593496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89" name="Line 11"/>
          <p:cNvSpPr>
            <a:spLocks noChangeShapeType="1"/>
          </p:cNvSpPr>
          <p:nvPr/>
        </p:nvSpPr>
        <p:spPr bwMode="auto">
          <a:xfrm>
            <a:off x="6423386" y="2772884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90" name="Line 12"/>
          <p:cNvSpPr>
            <a:spLocks noChangeShapeType="1"/>
          </p:cNvSpPr>
          <p:nvPr/>
        </p:nvSpPr>
        <p:spPr bwMode="auto">
          <a:xfrm>
            <a:off x="6432911" y="3069746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91" name="Text Box 13"/>
          <p:cNvSpPr txBox="1">
            <a:spLocks noChangeArrowheads="1"/>
          </p:cNvSpPr>
          <p:nvPr/>
        </p:nvSpPr>
        <p:spPr bwMode="auto">
          <a:xfrm>
            <a:off x="3907199" y="2642709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..</a:t>
            </a:r>
          </a:p>
        </p:txBody>
      </p:sp>
      <p:sp>
        <p:nvSpPr>
          <p:cNvPr id="122892" name="Text Box 14"/>
          <p:cNvSpPr txBox="1">
            <a:spLocks noChangeArrowheads="1"/>
          </p:cNvSpPr>
          <p:nvPr/>
        </p:nvSpPr>
        <p:spPr bwMode="auto">
          <a:xfrm>
            <a:off x="6599599" y="2658584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..</a:t>
            </a:r>
          </a:p>
        </p:txBody>
      </p:sp>
      <p:sp>
        <p:nvSpPr>
          <p:cNvPr id="122893" name="Text Box 15"/>
          <p:cNvSpPr txBox="1">
            <a:spLocks noChangeArrowheads="1"/>
          </p:cNvSpPr>
          <p:nvPr/>
        </p:nvSpPr>
        <p:spPr bwMode="auto">
          <a:xfrm>
            <a:off x="2473685" y="2663346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/>
              <a:t>  n</a:t>
            </a:r>
            <a:r>
              <a:rPr lang="en-US" altLang="zh-TW" sz="1800"/>
              <a:t> input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variables</a:t>
            </a:r>
          </a:p>
        </p:txBody>
      </p:sp>
      <p:sp>
        <p:nvSpPr>
          <p:cNvPr id="122894" name="Text Box 16"/>
          <p:cNvSpPr txBox="1">
            <a:spLocks noChangeArrowheads="1"/>
          </p:cNvSpPr>
          <p:nvPr/>
        </p:nvSpPr>
        <p:spPr bwMode="auto">
          <a:xfrm>
            <a:off x="7418748" y="2476021"/>
            <a:ext cx="1136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/>
              <a:t>m</a:t>
            </a:r>
            <a:r>
              <a:rPr lang="en-US" altLang="zh-TW" sz="1800"/>
              <a:t> output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variables</a:t>
            </a:r>
          </a:p>
        </p:txBody>
      </p:sp>
      <p:sp>
        <p:nvSpPr>
          <p:cNvPr id="122895" name="Rectangle 17"/>
          <p:cNvSpPr>
            <a:spLocks noChangeArrowheads="1"/>
          </p:cNvSpPr>
          <p:nvPr/>
        </p:nvSpPr>
        <p:spPr bwMode="auto">
          <a:xfrm>
            <a:off x="4688248" y="3671410"/>
            <a:ext cx="1504950" cy="701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</a:rPr>
              <a:t>Memory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</a:rPr>
              <a:t>Elements</a:t>
            </a:r>
          </a:p>
        </p:txBody>
      </p:sp>
      <p:sp>
        <p:nvSpPr>
          <p:cNvPr id="122896" name="Freeform 18"/>
          <p:cNvSpPr>
            <a:spLocks/>
          </p:cNvSpPr>
          <p:nvPr/>
        </p:nvSpPr>
        <p:spPr bwMode="auto">
          <a:xfrm>
            <a:off x="6191610" y="3309459"/>
            <a:ext cx="700088" cy="692150"/>
          </a:xfrm>
          <a:custGeom>
            <a:avLst/>
            <a:gdLst>
              <a:gd name="T0" fmla="*/ 2147483646 w 441"/>
              <a:gd name="T1" fmla="*/ 0 h 455"/>
              <a:gd name="T2" fmla="*/ 2147483646 w 441"/>
              <a:gd name="T3" fmla="*/ 0 h 455"/>
              <a:gd name="T4" fmla="*/ 2147483646 w 441"/>
              <a:gd name="T5" fmla="*/ 2147483646 h 455"/>
              <a:gd name="T6" fmla="*/ 0 w 441"/>
              <a:gd name="T7" fmla="*/ 2147483646 h 45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1" h="455">
                <a:moveTo>
                  <a:pt x="147" y="0"/>
                </a:moveTo>
                <a:lnTo>
                  <a:pt x="441" y="0"/>
                </a:lnTo>
                <a:lnTo>
                  <a:pt x="441" y="455"/>
                </a:lnTo>
                <a:lnTo>
                  <a:pt x="0" y="45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97" name="Freeform 19"/>
          <p:cNvSpPr>
            <a:spLocks/>
          </p:cNvSpPr>
          <p:nvPr/>
        </p:nvSpPr>
        <p:spPr bwMode="auto">
          <a:xfrm>
            <a:off x="6191611" y="3198335"/>
            <a:ext cx="792163" cy="936625"/>
          </a:xfrm>
          <a:custGeom>
            <a:avLst/>
            <a:gdLst>
              <a:gd name="T0" fmla="*/ 2147483646 w 499"/>
              <a:gd name="T1" fmla="*/ 0 h 499"/>
              <a:gd name="T2" fmla="*/ 2147483646 w 499"/>
              <a:gd name="T3" fmla="*/ 0 h 499"/>
              <a:gd name="T4" fmla="*/ 2147483646 w 499"/>
              <a:gd name="T5" fmla="*/ 2147483646 h 499"/>
              <a:gd name="T6" fmla="*/ 0 w 499"/>
              <a:gd name="T7" fmla="*/ 2147483646 h 49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9" h="499">
                <a:moveTo>
                  <a:pt x="147" y="0"/>
                </a:moveTo>
                <a:lnTo>
                  <a:pt x="499" y="0"/>
                </a:lnTo>
                <a:lnTo>
                  <a:pt x="499" y="499"/>
                </a:lnTo>
                <a:lnTo>
                  <a:pt x="0" y="499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98" name="Freeform 20"/>
          <p:cNvSpPr>
            <a:spLocks/>
          </p:cNvSpPr>
          <p:nvPr/>
        </p:nvSpPr>
        <p:spPr bwMode="auto">
          <a:xfrm>
            <a:off x="3986573" y="3350735"/>
            <a:ext cx="690562" cy="669925"/>
          </a:xfrm>
          <a:custGeom>
            <a:avLst/>
            <a:gdLst>
              <a:gd name="T0" fmla="*/ 2147483646 w 435"/>
              <a:gd name="T1" fmla="*/ 2147483646 h 422"/>
              <a:gd name="T2" fmla="*/ 0 w 435"/>
              <a:gd name="T3" fmla="*/ 2147483646 h 422"/>
              <a:gd name="T4" fmla="*/ 0 w 435"/>
              <a:gd name="T5" fmla="*/ 0 h 422"/>
              <a:gd name="T6" fmla="*/ 2147483646 w 435"/>
              <a:gd name="T7" fmla="*/ 0 h 4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5" h="422">
                <a:moveTo>
                  <a:pt x="435" y="422"/>
                </a:moveTo>
                <a:lnTo>
                  <a:pt x="0" y="422"/>
                </a:lnTo>
                <a:lnTo>
                  <a:pt x="0" y="0"/>
                </a:lnTo>
                <a:lnTo>
                  <a:pt x="32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99" name="Freeform 21"/>
          <p:cNvSpPr>
            <a:spLocks/>
          </p:cNvSpPr>
          <p:nvPr/>
        </p:nvSpPr>
        <p:spPr bwMode="auto">
          <a:xfrm>
            <a:off x="3864336" y="3249134"/>
            <a:ext cx="822325" cy="893762"/>
          </a:xfrm>
          <a:custGeom>
            <a:avLst/>
            <a:gdLst>
              <a:gd name="T0" fmla="*/ 2147483646 w 518"/>
              <a:gd name="T1" fmla="*/ 2147483646 h 550"/>
              <a:gd name="T2" fmla="*/ 0 w 518"/>
              <a:gd name="T3" fmla="*/ 2147483646 h 550"/>
              <a:gd name="T4" fmla="*/ 0 w 518"/>
              <a:gd name="T5" fmla="*/ 0 h 550"/>
              <a:gd name="T6" fmla="*/ 2147483646 w 518"/>
              <a:gd name="T7" fmla="*/ 0 h 5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8" h="550">
                <a:moveTo>
                  <a:pt x="518" y="550"/>
                </a:moveTo>
                <a:lnTo>
                  <a:pt x="0" y="550"/>
                </a:lnTo>
                <a:lnTo>
                  <a:pt x="0" y="0"/>
                </a:lnTo>
                <a:lnTo>
                  <a:pt x="397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00" name="Text Box 23"/>
          <p:cNvSpPr txBox="1">
            <a:spLocks noChangeArrowheads="1"/>
          </p:cNvSpPr>
          <p:nvPr/>
        </p:nvSpPr>
        <p:spPr bwMode="auto">
          <a:xfrm>
            <a:off x="3777023" y="4109559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states</a:t>
            </a:r>
          </a:p>
        </p:txBody>
      </p:sp>
      <p:sp>
        <p:nvSpPr>
          <p:cNvPr id="248856" name="Rectangle 24"/>
          <p:cNvSpPr>
            <a:spLocks noChangeArrowheads="1"/>
          </p:cNvSpPr>
          <p:nvPr/>
        </p:nvSpPr>
        <p:spPr bwMode="auto">
          <a:xfrm>
            <a:off x="1670410" y="4447817"/>
            <a:ext cx="7835900" cy="1258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TW" sz="2000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</a:rPr>
              <a:t>Sequential components contain memory elements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TW" sz="1800" dirty="0">
                <a:latin typeface="Arial" panose="020B0604020202020204" pitchFamily="34" charset="0"/>
                <a:ea typeface="標楷體" panose="03000509000000000000" pitchFamily="65" charset="-120"/>
              </a:rPr>
              <a:t>The output values of sequential components depend on the input values and the values stored in the memory elements</a:t>
            </a:r>
          </a:p>
        </p:txBody>
      </p:sp>
    </p:spTree>
    <p:extLst>
      <p:ext uri="{BB962C8B-B14F-4D97-AF65-F5344CB8AC3E}">
        <p14:creationId xmlns:p14="http://schemas.microsoft.com/office/powerpoint/2010/main" val="17487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4"/>
          <p:cNvSpPr txBox="1">
            <a:spLocks noChangeArrowheads="1"/>
          </p:cNvSpPr>
          <p:nvPr/>
        </p:nvSpPr>
        <p:spPr bwMode="auto">
          <a:xfrm>
            <a:off x="615369" y="272431"/>
            <a:ext cx="46233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Sequential Circuit (2/3)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C1DD0F8-F34A-4915-AF36-1DFAD1FA4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143000"/>
            <a:ext cx="5572125" cy="486727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395E9CFE-269D-4474-87E1-97B2474CE1CE}"/>
              </a:ext>
            </a:extLst>
          </p:cNvPr>
          <p:cNvSpPr/>
          <p:nvPr/>
        </p:nvSpPr>
        <p:spPr>
          <a:xfrm>
            <a:off x="2565918" y="1905000"/>
            <a:ext cx="1396482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E6C7C71-94A7-4071-8737-4673856977FA}"/>
              </a:ext>
            </a:extLst>
          </p:cNvPr>
          <p:cNvSpPr/>
          <p:nvPr/>
        </p:nvSpPr>
        <p:spPr>
          <a:xfrm>
            <a:off x="2438400" y="2667000"/>
            <a:ext cx="762000" cy="3048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B3A138-64EF-49D1-BBC2-15B217576D29}"/>
              </a:ext>
            </a:extLst>
          </p:cNvPr>
          <p:cNvSpPr/>
          <p:nvPr/>
        </p:nvSpPr>
        <p:spPr>
          <a:xfrm>
            <a:off x="4343400" y="1905000"/>
            <a:ext cx="1676400" cy="3048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2E781892-6E4F-4670-9EB2-C4B514ABE51A}"/>
              </a:ext>
            </a:extLst>
          </p:cNvPr>
          <p:cNvCxnSpPr>
            <a:stCxn id="23" idx="0"/>
          </p:cNvCxnSpPr>
          <p:nvPr/>
        </p:nvCxnSpPr>
        <p:spPr>
          <a:xfrm flipV="1">
            <a:off x="3264159" y="1524000"/>
            <a:ext cx="3746241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79A270B6-DA13-4900-8110-9CDDED33075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200400" y="2819400"/>
            <a:ext cx="381000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2CA3667D-00BC-46C6-A633-3F3ED3AE5D51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019800" y="2057400"/>
            <a:ext cx="990600" cy="76200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2DE38DE-254D-4085-8C9B-7886BEF43E01}"/>
              </a:ext>
            </a:extLst>
          </p:cNvPr>
          <p:cNvSpPr txBox="1"/>
          <p:nvPr/>
        </p:nvSpPr>
        <p:spPr>
          <a:xfrm>
            <a:off x="6983963" y="13070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+mn-ea"/>
                <a:ea typeface="+mn-ea"/>
              </a:rPr>
              <a:t>正緣同步電路</a:t>
            </a:r>
            <a:endParaRPr lang="zh-TW" altLang="en-US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F45F9FB-7448-4BB1-8211-DD15B1CDF85B}"/>
              </a:ext>
            </a:extLst>
          </p:cNvPr>
          <p:cNvSpPr txBox="1"/>
          <p:nvPr/>
        </p:nvSpPr>
        <p:spPr>
          <a:xfrm>
            <a:off x="6955971" y="26024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latin typeface="+mn-ea"/>
                <a:ea typeface="+mn-ea"/>
              </a:rPr>
              <a:t>低位準非同步重置</a:t>
            </a:r>
            <a:endParaRPr lang="zh-TW" altLang="en-US" b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394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4"/>
          <p:cNvSpPr txBox="1">
            <a:spLocks noChangeArrowheads="1"/>
          </p:cNvSpPr>
          <p:nvPr/>
        </p:nvSpPr>
        <p:spPr bwMode="auto">
          <a:xfrm>
            <a:off x="615369" y="272431"/>
            <a:ext cx="46233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Sequential Circuit (3/3)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5DF5EDB-0DAE-4DD4-984D-1631D552B22F}"/>
              </a:ext>
            </a:extLst>
          </p:cNvPr>
          <p:cNvSpPr txBox="1">
            <a:spLocks noChangeArrowheads="1"/>
          </p:cNvSpPr>
          <p:nvPr/>
        </p:nvSpPr>
        <p:spPr>
          <a:xfrm>
            <a:off x="571500" y="838200"/>
            <a:ext cx="11049000" cy="40767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kern="0" dirty="0">
                <a:solidFill>
                  <a:srgbClr val="FF0000"/>
                </a:solidFill>
              </a:rPr>
              <a:t>Blocking statement </a:t>
            </a:r>
            <a:r>
              <a:rPr lang="en-US" altLang="zh-TW" kern="0" dirty="0"/>
              <a:t>vs </a:t>
            </a:r>
            <a:r>
              <a:rPr lang="en-US" altLang="zh-TW" kern="0" dirty="0">
                <a:solidFill>
                  <a:srgbClr val="FF0000"/>
                </a:solidFill>
              </a:rPr>
              <a:t>nonblocking statement</a:t>
            </a:r>
          </a:p>
          <a:p>
            <a:pPr lvl="1" eaLnBrk="1" hangingPunct="1"/>
            <a:endParaRPr lang="zh-TW" altLang="en-US" sz="2000" kern="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CC51557-A18E-4A6F-8F87-406E7AA53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619" y="1447800"/>
            <a:ext cx="3543300" cy="3781425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E1AFB244-FBA2-4823-8884-F3E9029DC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297" y="1447800"/>
            <a:ext cx="38195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Lab I (1/3)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616369"/>
            <a:ext cx="11049000" cy="4643437"/>
          </a:xfrm>
        </p:spPr>
        <p:txBody>
          <a:bodyPr/>
          <a:lstStyle/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dirty="0"/>
              <a:t>請設計一個具備下列功能的計數器：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正緣同步電路，低位準非同步重置</a:t>
            </a:r>
            <a:endParaRPr lang="en-US" altLang="zh-TW" dirty="0"/>
          </a:p>
          <a:p>
            <a:pPr lvl="1" eaLnBrk="1" hangingPunct="1"/>
            <a:r>
              <a:rPr lang="zh-TW" altLang="en-US" sz="2400" dirty="0"/>
              <a:t>當</a:t>
            </a:r>
            <a:r>
              <a:rPr lang="en-US" altLang="zh-TW" sz="2400" dirty="0"/>
              <a:t>reset</a:t>
            </a:r>
            <a:r>
              <a:rPr lang="zh-TW" altLang="en-US" sz="2400" dirty="0"/>
              <a:t>訊號為</a:t>
            </a:r>
            <a:r>
              <a:rPr lang="en-US" altLang="zh-TW" sz="2400" dirty="0"/>
              <a:t>0</a:t>
            </a:r>
            <a:r>
              <a:rPr lang="zh-TW" altLang="en-US" sz="2400" dirty="0"/>
              <a:t>，將目前狀態暫停，輸出維持</a:t>
            </a:r>
            <a:r>
              <a:rPr lang="en-US" altLang="zh-TW" sz="2400" dirty="0"/>
              <a:t>0</a:t>
            </a:r>
          </a:p>
          <a:p>
            <a:pPr lvl="1" eaLnBrk="1" hangingPunct="1"/>
            <a:r>
              <a:rPr lang="zh-TW" altLang="en-US" sz="2400" dirty="0"/>
              <a:t>當</a:t>
            </a:r>
            <a:r>
              <a:rPr lang="en-US" altLang="zh-TW" sz="2400" dirty="0"/>
              <a:t>reset</a:t>
            </a:r>
            <a:r>
              <a:rPr lang="zh-TW" altLang="en-US" sz="2400" dirty="0"/>
              <a:t>訊號為</a:t>
            </a:r>
            <a:r>
              <a:rPr lang="en-US" altLang="zh-TW" sz="2400" dirty="0"/>
              <a:t>1</a:t>
            </a:r>
          </a:p>
          <a:p>
            <a:pPr marL="1128712" lvl="2" indent="-457200" eaLnBrk="1" hangingPunct="1">
              <a:buClrTx/>
              <a:buSzPct val="100000"/>
              <a:buFont typeface="+mj-lt"/>
              <a:buAutoNum type="arabicParenR"/>
            </a:pPr>
            <a:r>
              <a:rPr lang="en-US" altLang="zh-TW" sz="2200" dirty="0" err="1"/>
              <a:t>Up_Down</a:t>
            </a:r>
            <a:r>
              <a:rPr lang="en-US" altLang="zh-TW" sz="2200" dirty="0"/>
              <a:t> = 0 </a:t>
            </a:r>
            <a:r>
              <a:rPr lang="zh-TW" altLang="en-US" sz="2200" dirty="0"/>
              <a:t>，</a:t>
            </a:r>
            <a:r>
              <a:rPr lang="zh-TW" altLang="en-US" sz="2000" dirty="0">
                <a:solidFill>
                  <a:srgbClr val="FF0000"/>
                </a:solidFill>
              </a:rPr>
              <a:t>每秒計數減</a:t>
            </a:r>
            <a:r>
              <a:rPr lang="en-US" altLang="zh-TW" sz="2000" dirty="0">
                <a:solidFill>
                  <a:srgbClr val="FF0000"/>
                </a:solidFill>
              </a:rPr>
              <a:t>1</a:t>
            </a:r>
            <a:endParaRPr lang="en-US" altLang="zh-TW" sz="2200" dirty="0"/>
          </a:p>
          <a:p>
            <a:pPr lvl="3" eaLnBrk="1" hangingPunct="1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dirty="0"/>
              <a:t>EX</a:t>
            </a:r>
            <a:r>
              <a:rPr lang="zh-TW" altLang="en-US" dirty="0"/>
              <a:t>：</a:t>
            </a:r>
            <a:r>
              <a:rPr lang="en-US" altLang="zh-TW" dirty="0"/>
              <a:t>0 -&gt; F -&gt; E -&gt; …… -&gt; 2 -&gt; 1 -&gt; 0 -&gt; F ……</a:t>
            </a:r>
          </a:p>
          <a:p>
            <a:pPr marL="1128712" lvl="2" indent="-457200" eaLnBrk="1" hangingPunct="1">
              <a:buClrTx/>
              <a:buSzPct val="100000"/>
              <a:buFont typeface="+mj-lt"/>
              <a:buAutoNum type="arabicParenR"/>
            </a:pPr>
            <a:r>
              <a:rPr lang="en-US" altLang="zh-TW" sz="2200" dirty="0" err="1"/>
              <a:t>Up_Down</a:t>
            </a:r>
            <a:r>
              <a:rPr lang="en-US" altLang="zh-TW" sz="2200" dirty="0"/>
              <a:t> = 1 </a:t>
            </a:r>
            <a:r>
              <a:rPr lang="zh-TW" altLang="en-US" sz="2200" dirty="0"/>
              <a:t>，</a:t>
            </a:r>
            <a:r>
              <a:rPr lang="zh-TW" altLang="en-US" sz="2000" dirty="0">
                <a:solidFill>
                  <a:srgbClr val="FF0000"/>
                </a:solidFill>
              </a:rPr>
              <a:t>每秒計數</a:t>
            </a:r>
            <a:r>
              <a:rPr lang="zh-TW" altLang="en-US" dirty="0">
                <a:solidFill>
                  <a:srgbClr val="FF0000"/>
                </a:solidFill>
              </a:rPr>
              <a:t>加</a:t>
            </a:r>
            <a:r>
              <a:rPr lang="en-US" altLang="zh-TW" sz="2000" dirty="0">
                <a:solidFill>
                  <a:srgbClr val="FF0000"/>
                </a:solidFill>
              </a:rPr>
              <a:t>1</a:t>
            </a:r>
            <a:endParaRPr lang="en-US" altLang="zh-TW" sz="2200" dirty="0"/>
          </a:p>
          <a:p>
            <a:pPr lvl="3" eaLnBrk="1" hangingPunct="1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dirty="0"/>
              <a:t>EX</a:t>
            </a:r>
            <a:r>
              <a:rPr lang="zh-TW" altLang="en-US" dirty="0"/>
              <a:t>：</a:t>
            </a:r>
            <a:r>
              <a:rPr lang="en-US" altLang="zh-TW" dirty="0"/>
              <a:t>0 -&gt; 1 -&gt; 2 -&gt; …… -&gt; E -&gt; F -&gt; 0 -&gt; 1 ……</a:t>
            </a:r>
          </a:p>
          <a:p>
            <a:pPr lvl="1" eaLnBrk="1" hangingPunct="1"/>
            <a:r>
              <a:rPr lang="en-US" altLang="zh-TW" dirty="0"/>
              <a:t>FPGA</a:t>
            </a:r>
            <a:r>
              <a:rPr lang="zh-TW" altLang="en-US" dirty="0"/>
              <a:t>版之</a:t>
            </a:r>
            <a:r>
              <a:rPr lang="en-US" altLang="zh-TW" dirty="0"/>
              <a:t>clock</a:t>
            </a:r>
            <a:r>
              <a:rPr lang="zh-TW" altLang="en-US" dirty="0"/>
              <a:t>頻率為</a:t>
            </a:r>
            <a:r>
              <a:rPr lang="en-US" altLang="zh-TW" dirty="0"/>
              <a:t>50MHz</a:t>
            </a:r>
            <a:r>
              <a:rPr lang="zh-TW" altLang="en-US" dirty="0"/>
              <a:t>，需藉由除頻器將</a:t>
            </a:r>
            <a:r>
              <a:rPr lang="en-US" altLang="zh-TW" dirty="0"/>
              <a:t>clock</a:t>
            </a:r>
            <a:r>
              <a:rPr lang="zh-TW" altLang="en-US" dirty="0"/>
              <a:t>訊號降為</a:t>
            </a:r>
            <a:r>
              <a:rPr lang="en-US" altLang="zh-TW" dirty="0"/>
              <a:t>1Hz</a:t>
            </a:r>
          </a:p>
          <a:p>
            <a:pPr lvl="2" eaLnBrk="1" hangingPunct="1"/>
            <a:r>
              <a:rPr lang="zh-TW" altLang="en-US" dirty="0"/>
              <a:t>實現方式為透過一個計數器，計算經過幾個</a:t>
            </a:r>
            <a:r>
              <a:rPr lang="zh-TW" altLang="en-US" dirty="0">
                <a:solidFill>
                  <a:srgbClr val="FF0000"/>
                </a:solidFill>
              </a:rPr>
              <a:t>時脈正緣</a:t>
            </a:r>
            <a:r>
              <a:rPr lang="zh-TW" altLang="en-US" dirty="0"/>
              <a:t>，當計數到</a:t>
            </a:r>
            <a:r>
              <a:rPr lang="en-US" altLang="zh-TW" dirty="0"/>
              <a:t>50</a:t>
            </a:r>
            <a:r>
              <a:rPr lang="zh-TW" altLang="en-US" dirty="0"/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en-US" altLang="zh-TW" baseline="30000" dirty="0"/>
              <a:t>6</a:t>
            </a:r>
            <a:r>
              <a:rPr lang="zh-TW" altLang="en-US" dirty="0"/>
              <a:t> 即代表經過一秒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lvl="1" eaLnBrk="1" hangingPunct="1"/>
            <a:endParaRPr lang="zh-TW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019175"/>
            <a:ext cx="10439399" cy="4679950"/>
          </a:xfrm>
        </p:spPr>
        <p:txBody>
          <a:bodyPr/>
          <a:lstStyle/>
          <a:p>
            <a:pPr eaLnBrk="1" hangingPunct="1"/>
            <a:r>
              <a:rPr lang="zh-TW" altLang="en-US" dirty="0"/>
              <a:t>請將計數的數值顯示於七段顯示器</a:t>
            </a:r>
            <a:endParaRPr lang="en-US" altLang="zh-TW" dirty="0"/>
          </a:p>
          <a:p>
            <a:pPr eaLnBrk="1" hangingPunct="1"/>
            <a:r>
              <a:rPr lang="zh-TW" altLang="en-US" dirty="0"/>
              <a:t>系統架構圖請參考下方</a:t>
            </a:r>
            <a:endParaRPr lang="en-US" altLang="zh-TW" dirty="0"/>
          </a:p>
          <a:p>
            <a:pPr lvl="1" eaLnBrk="1" hangingPunct="1"/>
            <a:r>
              <a:rPr lang="en-US" altLang="zh-TW" sz="2400" dirty="0"/>
              <a:t>Input </a:t>
            </a:r>
            <a:r>
              <a:rPr lang="zh-TW" altLang="en-US" sz="2400" dirty="0"/>
              <a:t>：</a:t>
            </a:r>
            <a:r>
              <a:rPr lang="en-US" altLang="zh-TW" sz="2400" dirty="0"/>
              <a:t>clock</a:t>
            </a:r>
            <a:r>
              <a:rPr lang="en-US" altLang="zh-TW" sz="2400" dirty="0">
                <a:solidFill>
                  <a:srgbClr val="FF0000"/>
                </a:solidFill>
              </a:rPr>
              <a:t>(CLOCK_50) </a:t>
            </a:r>
            <a:r>
              <a:rPr lang="en-US" altLang="zh-TW" sz="2400" dirty="0"/>
              <a:t>, reset(SW0), </a:t>
            </a:r>
            <a:r>
              <a:rPr lang="en-US" altLang="zh-TW" sz="2400" dirty="0" err="1"/>
              <a:t>Up_Down</a:t>
            </a:r>
            <a:r>
              <a:rPr lang="en-US" altLang="zh-TW" sz="2400" dirty="0"/>
              <a:t>(SW1)</a:t>
            </a:r>
          </a:p>
          <a:p>
            <a:pPr lvl="1" eaLnBrk="1" hangingPunct="1"/>
            <a:r>
              <a:rPr lang="en-US" altLang="zh-TW" sz="2400" dirty="0"/>
              <a:t>Output </a:t>
            </a:r>
            <a:r>
              <a:rPr lang="zh-TW" altLang="en-US" sz="2400" dirty="0"/>
              <a:t>：</a:t>
            </a:r>
            <a:r>
              <a:rPr lang="en-US" altLang="zh-TW" sz="2400" dirty="0"/>
              <a:t>out(7 bits</a:t>
            </a:r>
            <a:r>
              <a:rPr lang="zh-TW" altLang="en-US" sz="2400" dirty="0"/>
              <a:t>，</a:t>
            </a:r>
            <a:r>
              <a:rPr lang="en-US" altLang="zh-TW" sz="2400" dirty="0"/>
              <a:t>HEX06~HEX00)</a:t>
            </a:r>
          </a:p>
          <a:p>
            <a:pPr eaLnBrk="1" hangingPunct="1"/>
            <a:r>
              <a:rPr lang="zh-TW" altLang="en-US" dirty="0"/>
              <a:t>可使用</a:t>
            </a:r>
            <a:r>
              <a:rPr lang="en-US" altLang="zh-TW" dirty="0"/>
              <a:t>structural description</a:t>
            </a:r>
            <a:r>
              <a:rPr lang="zh-TW" altLang="en-US" dirty="0"/>
              <a:t>設計，其中，除頻器及計數模組為循序電路，七段顯示器控制模組則為組合電路</a:t>
            </a:r>
            <a:endParaRPr lang="en-US" altLang="zh-TW" dirty="0"/>
          </a:p>
          <a:p>
            <a:pPr marL="0" indent="0" eaLnBrk="1" hangingPunct="1">
              <a:buNone/>
            </a:pPr>
            <a:endParaRPr lang="en-US" altLang="zh-TW" sz="18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zh-TW" sz="18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zh-TW" sz="18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zh-TW" sz="18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zh-TW" sz="18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zh-TW" sz="18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zh-TW" sz="18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zh-TW" altLang="en-US" sz="1800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Lab I (2/3)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36BFA6-C5C1-6DE8-5C00-1C06E1DF1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129" y="4090737"/>
            <a:ext cx="10608974" cy="1899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970438"/>
            <a:ext cx="10972800" cy="4679950"/>
          </a:xfrm>
        </p:spPr>
        <p:txBody>
          <a:bodyPr/>
          <a:lstStyle/>
          <a:p>
            <a:pPr eaLnBrk="1" hangingPunct="1"/>
            <a:r>
              <a:rPr lang="zh-TW" altLang="en-US" dirty="0"/>
              <a:t>輸出範例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zh-TW" sz="18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zh-TW" sz="18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zh-TW" sz="18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zh-TW" sz="18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zh-TW" sz="18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zh-TW" sz="18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zh-TW" altLang="en-US" sz="1800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Lab I (3/3)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B838ADE-D37F-BA3E-1D36-1CE486FE73F5}"/>
              </a:ext>
            </a:extLst>
          </p:cNvPr>
          <p:cNvSpPr txBox="1"/>
          <p:nvPr/>
        </p:nvSpPr>
        <p:spPr>
          <a:xfrm>
            <a:off x="1045885" y="1595291"/>
            <a:ext cx="60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zh-TW" sz="2000" dirty="0" err="1"/>
              <a:t>Up_Down</a:t>
            </a:r>
            <a:r>
              <a:rPr lang="en-US" altLang="zh-TW" sz="2000" dirty="0"/>
              <a:t> = 0 </a:t>
            </a:r>
            <a:endParaRPr lang="zh-TW" altLang="en-US" sz="2000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58F3BA86-0B2B-0D7E-6A25-93338B339E10}"/>
              </a:ext>
            </a:extLst>
          </p:cNvPr>
          <p:cNvCxnSpPr>
            <a:cxnSpLocks/>
          </p:cNvCxnSpPr>
          <p:nvPr/>
        </p:nvCxnSpPr>
        <p:spPr>
          <a:xfrm>
            <a:off x="858182" y="5572409"/>
            <a:ext cx="792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F7DCB31B-FF68-ACFC-8A10-97BED60FB266}"/>
              </a:ext>
            </a:extLst>
          </p:cNvPr>
          <p:cNvCxnSpPr>
            <a:cxnSpLocks/>
          </p:cNvCxnSpPr>
          <p:nvPr/>
        </p:nvCxnSpPr>
        <p:spPr>
          <a:xfrm>
            <a:off x="2501936" y="5572409"/>
            <a:ext cx="609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5A06FBDD-28B8-35E9-A7A0-EAF234A187D7}"/>
              </a:ext>
            </a:extLst>
          </p:cNvPr>
          <p:cNvCxnSpPr>
            <a:cxnSpLocks/>
          </p:cNvCxnSpPr>
          <p:nvPr/>
        </p:nvCxnSpPr>
        <p:spPr>
          <a:xfrm>
            <a:off x="3963186" y="5572409"/>
            <a:ext cx="609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4B35F48D-4A3B-EC19-0DEE-CDCF6F0FF7B1}"/>
              </a:ext>
            </a:extLst>
          </p:cNvPr>
          <p:cNvCxnSpPr>
            <a:cxnSpLocks/>
          </p:cNvCxnSpPr>
          <p:nvPr/>
        </p:nvCxnSpPr>
        <p:spPr>
          <a:xfrm>
            <a:off x="5536836" y="5572734"/>
            <a:ext cx="609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5E5DD5D5-EAF4-267A-A7C0-138A5D876234}"/>
              </a:ext>
            </a:extLst>
          </p:cNvPr>
          <p:cNvCxnSpPr>
            <a:cxnSpLocks/>
          </p:cNvCxnSpPr>
          <p:nvPr/>
        </p:nvCxnSpPr>
        <p:spPr>
          <a:xfrm>
            <a:off x="8582270" y="5572409"/>
            <a:ext cx="609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肘形接點 14">
            <a:extLst>
              <a:ext uri="{FF2B5EF4-FFF2-40B4-BE49-F238E27FC236}">
                <a16:creationId xmlns:a16="http://schemas.microsoft.com/office/drawing/2014/main" id="{93E69A8F-1513-D24C-480E-75B3CE482C64}"/>
              </a:ext>
            </a:extLst>
          </p:cNvPr>
          <p:cNvCxnSpPr>
            <a:cxnSpLocks/>
          </p:cNvCxnSpPr>
          <p:nvPr/>
        </p:nvCxnSpPr>
        <p:spPr>
          <a:xfrm flipH="1" flipV="1">
            <a:off x="2123945" y="4958711"/>
            <a:ext cx="8108473" cy="666107"/>
          </a:xfrm>
          <a:prstGeom prst="bentConnector4">
            <a:avLst>
              <a:gd name="adj1" fmla="val -5912"/>
              <a:gd name="adj2" fmla="val 16203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FD44D570-4071-70FA-8636-9F074A2DBEE9}"/>
              </a:ext>
            </a:extLst>
          </p:cNvPr>
          <p:cNvSpPr txBox="1"/>
          <p:nvPr/>
        </p:nvSpPr>
        <p:spPr>
          <a:xfrm>
            <a:off x="882012" y="5175534"/>
            <a:ext cx="73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reset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2EC5B536-E112-0948-33AA-BA5317B498EB}"/>
              </a:ext>
            </a:extLst>
          </p:cNvPr>
          <p:cNvSpPr txBox="1"/>
          <p:nvPr/>
        </p:nvSpPr>
        <p:spPr>
          <a:xfrm>
            <a:off x="7148807" y="5325782"/>
            <a:ext cx="398985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…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57" name="圖片 56">
            <a:extLst>
              <a:ext uri="{FF2B5EF4-FFF2-40B4-BE49-F238E27FC236}">
                <a16:creationId xmlns:a16="http://schemas.microsoft.com/office/drawing/2014/main" id="{1FF84B86-C705-C372-8CC4-F68443C20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007367" y="5197359"/>
            <a:ext cx="1150441" cy="662599"/>
          </a:xfrm>
          <a:prstGeom prst="rect">
            <a:avLst/>
          </a:prstGeom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48640015-8368-94EC-B86F-C0B539830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555229" y="5164322"/>
            <a:ext cx="1137433" cy="736977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A2E39D69-D778-7A6A-C3E5-0EE2F1150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533931" y="5146062"/>
            <a:ext cx="1184208" cy="757383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5F06F182-DCF5-2E42-66B0-6E0F993B7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096035" y="5153260"/>
            <a:ext cx="1256820" cy="783211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8EC98175-3D64-37D3-8F6D-FD569F528A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7524599" y="5133430"/>
            <a:ext cx="1220345" cy="776116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036899A4-FAC1-8367-6548-8162010838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9160059" y="5127659"/>
            <a:ext cx="1217824" cy="785135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C2619A6D-1957-280D-1D3B-7EEDFF0BECF9}"/>
              </a:ext>
            </a:extLst>
          </p:cNvPr>
          <p:cNvSpPr txBox="1"/>
          <p:nvPr/>
        </p:nvSpPr>
        <p:spPr>
          <a:xfrm>
            <a:off x="1022056" y="3989489"/>
            <a:ext cx="60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n-US" altLang="zh-TW" sz="2000" dirty="0" err="1"/>
              <a:t>Up_Down</a:t>
            </a:r>
            <a:r>
              <a:rPr lang="en-US" altLang="zh-TW" sz="2000" dirty="0"/>
              <a:t> = 1 </a:t>
            </a:r>
            <a:endParaRPr lang="zh-TW" altLang="en-US" sz="2000" dirty="0"/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F4CB3C00-EE79-68A7-DC35-C3EF8162638A}"/>
              </a:ext>
            </a:extLst>
          </p:cNvPr>
          <p:cNvCxnSpPr>
            <a:cxnSpLocks/>
          </p:cNvCxnSpPr>
          <p:nvPr/>
        </p:nvCxnSpPr>
        <p:spPr>
          <a:xfrm>
            <a:off x="834352" y="3223519"/>
            <a:ext cx="792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507325E8-5C43-926C-8691-4E22586A7F6E}"/>
              </a:ext>
            </a:extLst>
          </p:cNvPr>
          <p:cNvCxnSpPr>
            <a:cxnSpLocks/>
          </p:cNvCxnSpPr>
          <p:nvPr/>
        </p:nvCxnSpPr>
        <p:spPr>
          <a:xfrm>
            <a:off x="2478106" y="3223519"/>
            <a:ext cx="609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83805C34-5450-D757-1839-47BB3C387775}"/>
              </a:ext>
            </a:extLst>
          </p:cNvPr>
          <p:cNvCxnSpPr>
            <a:cxnSpLocks/>
          </p:cNvCxnSpPr>
          <p:nvPr/>
        </p:nvCxnSpPr>
        <p:spPr>
          <a:xfrm>
            <a:off x="3939356" y="3223519"/>
            <a:ext cx="609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BA70C93A-3614-8F54-FDA7-C9D42A77D8C6}"/>
              </a:ext>
            </a:extLst>
          </p:cNvPr>
          <p:cNvCxnSpPr>
            <a:cxnSpLocks/>
          </p:cNvCxnSpPr>
          <p:nvPr/>
        </p:nvCxnSpPr>
        <p:spPr>
          <a:xfrm>
            <a:off x="7077353" y="3234867"/>
            <a:ext cx="609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DADDBFE1-D344-A462-5DBB-9B4757C18FCF}"/>
              </a:ext>
            </a:extLst>
          </p:cNvPr>
          <p:cNvCxnSpPr>
            <a:cxnSpLocks/>
          </p:cNvCxnSpPr>
          <p:nvPr/>
        </p:nvCxnSpPr>
        <p:spPr>
          <a:xfrm>
            <a:off x="8558440" y="3223519"/>
            <a:ext cx="609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肘形接點 14">
            <a:extLst>
              <a:ext uri="{FF2B5EF4-FFF2-40B4-BE49-F238E27FC236}">
                <a16:creationId xmlns:a16="http://schemas.microsoft.com/office/drawing/2014/main" id="{92B7A685-7699-2A35-0C52-DF784D3594E7}"/>
              </a:ext>
            </a:extLst>
          </p:cNvPr>
          <p:cNvCxnSpPr>
            <a:cxnSpLocks/>
          </p:cNvCxnSpPr>
          <p:nvPr/>
        </p:nvCxnSpPr>
        <p:spPr>
          <a:xfrm flipH="1" flipV="1">
            <a:off x="2100115" y="2609821"/>
            <a:ext cx="8108473" cy="666107"/>
          </a:xfrm>
          <a:prstGeom prst="bentConnector4">
            <a:avLst>
              <a:gd name="adj1" fmla="val -5912"/>
              <a:gd name="adj2" fmla="val 16203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8A97694E-6F3A-D436-9EFC-D02FBA033D88}"/>
              </a:ext>
            </a:extLst>
          </p:cNvPr>
          <p:cNvSpPr txBox="1"/>
          <p:nvPr/>
        </p:nvSpPr>
        <p:spPr>
          <a:xfrm>
            <a:off x="858182" y="2826644"/>
            <a:ext cx="73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reset</a:t>
            </a:r>
            <a:endParaRPr lang="zh-TW" altLang="en-US" dirty="0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D78A235A-53AC-2A62-BEAF-532B841FC0F9}"/>
              </a:ext>
            </a:extLst>
          </p:cNvPr>
          <p:cNvSpPr txBox="1"/>
          <p:nvPr/>
        </p:nvSpPr>
        <p:spPr>
          <a:xfrm>
            <a:off x="5640489" y="3004540"/>
            <a:ext cx="398985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…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113" name="圖片 112">
            <a:extLst>
              <a:ext uri="{FF2B5EF4-FFF2-40B4-BE49-F238E27FC236}">
                <a16:creationId xmlns:a16="http://schemas.microsoft.com/office/drawing/2014/main" id="{08152A81-249F-5046-7B8A-C987F486A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104392" y="2864676"/>
            <a:ext cx="1150441" cy="662599"/>
          </a:xfrm>
          <a:prstGeom prst="rect">
            <a:avLst/>
          </a:prstGeom>
        </p:spPr>
      </p:pic>
      <p:pic>
        <p:nvPicPr>
          <p:cNvPr id="114" name="圖片 113">
            <a:extLst>
              <a:ext uri="{FF2B5EF4-FFF2-40B4-BE49-F238E27FC236}">
                <a16:creationId xmlns:a16="http://schemas.microsoft.com/office/drawing/2014/main" id="{ED4DA1CA-96C7-4D32-D071-D4F30500F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531399" y="2815432"/>
            <a:ext cx="1137433" cy="736977"/>
          </a:xfrm>
          <a:prstGeom prst="rect">
            <a:avLst/>
          </a:prstGeom>
        </p:spPr>
      </p:pic>
      <p:pic>
        <p:nvPicPr>
          <p:cNvPr id="115" name="圖片 114">
            <a:extLst>
              <a:ext uri="{FF2B5EF4-FFF2-40B4-BE49-F238E27FC236}">
                <a16:creationId xmlns:a16="http://schemas.microsoft.com/office/drawing/2014/main" id="{BFEBF2CD-F206-DC4F-62DA-35B67999F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479787" y="2842820"/>
            <a:ext cx="1184208" cy="757383"/>
          </a:xfrm>
          <a:prstGeom prst="rect">
            <a:avLst/>
          </a:prstGeom>
        </p:spPr>
      </p:pic>
      <p:pic>
        <p:nvPicPr>
          <p:cNvPr id="116" name="圖片 115">
            <a:extLst>
              <a:ext uri="{FF2B5EF4-FFF2-40B4-BE49-F238E27FC236}">
                <a16:creationId xmlns:a16="http://schemas.microsoft.com/office/drawing/2014/main" id="{ACA203DE-6877-8F6A-E7FB-C518529AE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025307" y="2866211"/>
            <a:ext cx="1256820" cy="783211"/>
          </a:xfrm>
          <a:prstGeom prst="rect">
            <a:avLst/>
          </a:prstGeom>
        </p:spPr>
      </p:pic>
      <p:pic>
        <p:nvPicPr>
          <p:cNvPr id="117" name="圖片 116">
            <a:extLst>
              <a:ext uri="{FF2B5EF4-FFF2-40B4-BE49-F238E27FC236}">
                <a16:creationId xmlns:a16="http://schemas.microsoft.com/office/drawing/2014/main" id="{38E0E64B-37FC-3C37-1C4B-02ED47A7D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4442891" y="2846809"/>
            <a:ext cx="1220345" cy="776116"/>
          </a:xfrm>
          <a:prstGeom prst="rect">
            <a:avLst/>
          </a:prstGeom>
        </p:spPr>
      </p:pic>
      <p:pic>
        <p:nvPicPr>
          <p:cNvPr id="118" name="圖片 117">
            <a:extLst>
              <a:ext uri="{FF2B5EF4-FFF2-40B4-BE49-F238E27FC236}">
                <a16:creationId xmlns:a16="http://schemas.microsoft.com/office/drawing/2014/main" id="{12D9ED2A-5C1A-8FBD-47EC-BE90ED7D6E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2957641" y="2818662"/>
            <a:ext cx="1217824" cy="78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56D015A-FC39-442A-9B7E-5EE5F1781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1" y="1019174"/>
            <a:ext cx="109728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400" dirty="0"/>
              <a:t>Frequency Divider </a:t>
            </a:r>
            <a:r>
              <a:rPr lang="en-US" altLang="zh-TW" sz="2400" dirty="0"/>
              <a:t>(sequential circuit)</a:t>
            </a:r>
          </a:p>
          <a:p>
            <a:pPr lvl="1" eaLnBrk="1" hangingPunct="1"/>
            <a:r>
              <a:rPr kumimoji="0" lang="zh-TW" altLang="en-US" sz="2000" dirty="0"/>
              <a:t>將</a:t>
            </a:r>
            <a:r>
              <a:rPr kumimoji="0" lang="en-US" altLang="zh-TW" sz="2000" dirty="0"/>
              <a:t>clock</a:t>
            </a:r>
            <a:r>
              <a:rPr kumimoji="0" lang="zh-TW" altLang="en-US" sz="2000" dirty="0"/>
              <a:t>頻率從</a:t>
            </a:r>
            <a:r>
              <a:rPr kumimoji="0" lang="en-US" altLang="zh-TW" sz="2000" dirty="0"/>
              <a:t>50MHz</a:t>
            </a:r>
            <a:r>
              <a:rPr kumimoji="0" lang="zh-TW" altLang="en-US" sz="2000" dirty="0"/>
              <a:t>降為</a:t>
            </a:r>
            <a:r>
              <a:rPr kumimoji="0" lang="en-US" altLang="zh-TW" sz="2000" dirty="0"/>
              <a:t>1Hz</a:t>
            </a:r>
          </a:p>
          <a:p>
            <a:pPr eaLnBrk="1" hangingPunct="1"/>
            <a:r>
              <a:rPr kumimoji="0" lang="en-US" altLang="zh-TW" sz="2400" dirty="0"/>
              <a:t>C</a:t>
            </a:r>
            <a:r>
              <a:rPr lang="en-US" altLang="zh-TW" sz="2400" dirty="0"/>
              <a:t>ounter (sequential circuit)</a:t>
            </a:r>
          </a:p>
          <a:p>
            <a:pPr lvl="1" eaLnBrk="1" hangingPunct="1"/>
            <a:r>
              <a:rPr kumimoji="0" lang="zh-TW" altLang="en-US" sz="2000" dirty="0"/>
              <a:t>每秒進行計數</a:t>
            </a:r>
            <a:endParaRPr lang="en-US" altLang="zh-TW" sz="2000" dirty="0"/>
          </a:p>
          <a:p>
            <a:pPr eaLnBrk="1" hangingPunct="1"/>
            <a:r>
              <a:rPr lang="en-US" altLang="zh-TW" sz="2400" dirty="0"/>
              <a:t>Seven Display (combinational circuit)</a:t>
            </a:r>
          </a:p>
          <a:p>
            <a:pPr lvl="1" eaLnBrk="1" hangingPunct="1"/>
            <a:r>
              <a:rPr lang="zh-TW" altLang="en-US" sz="2000" dirty="0"/>
              <a:t>將</a:t>
            </a:r>
            <a:r>
              <a:rPr lang="en-US" altLang="zh-TW" sz="2000" dirty="0"/>
              <a:t>Counter</a:t>
            </a:r>
            <a:r>
              <a:rPr lang="zh-TW" altLang="en-US" sz="2000" dirty="0"/>
              <a:t>數值轉為七段顯示器控制訊號</a:t>
            </a:r>
          </a:p>
          <a:p>
            <a:pPr eaLnBrk="1" hangingPunct="1"/>
            <a:endParaRPr lang="zh-TW" altLang="en-US" sz="2200" dirty="0"/>
          </a:p>
          <a:p>
            <a:pPr eaLnBrk="1" hangingPunct="1"/>
            <a:r>
              <a:rPr lang="en-US" altLang="zh-TW" sz="2200" dirty="0"/>
              <a:t>Module</a:t>
            </a:r>
            <a:r>
              <a:rPr lang="zh-TW" altLang="en-US" sz="2200" dirty="0"/>
              <a:t>呼叫範例 </a:t>
            </a:r>
            <a:r>
              <a:rPr lang="en-US" altLang="zh-TW" sz="2200" dirty="0"/>
              <a:t>(Structural description)</a:t>
            </a:r>
            <a:endParaRPr lang="zh-TW" altLang="en-US" sz="2200" dirty="0"/>
          </a:p>
          <a:p>
            <a:pPr lvl="1" eaLnBrk="1" hangingPunct="1"/>
            <a:r>
              <a:rPr lang="en-US" altLang="zh-TW" sz="2000" dirty="0" err="1">
                <a:solidFill>
                  <a:srgbClr val="0070C0"/>
                </a:solidFill>
              </a:rPr>
              <a:t>FrequencyDivider</a:t>
            </a:r>
            <a:r>
              <a:rPr lang="en-US" altLang="zh-TW" sz="2000" dirty="0"/>
              <a:t> </a:t>
            </a:r>
            <a:r>
              <a:rPr lang="en-US" altLang="zh-TW" sz="2000" dirty="0" err="1"/>
              <a:t>u_FreqDiv</a:t>
            </a:r>
            <a:r>
              <a:rPr lang="en-US" altLang="zh-TW" sz="2000" dirty="0"/>
              <a:t> (.</a:t>
            </a:r>
            <a:r>
              <a:rPr lang="en-US" altLang="zh-TW" sz="2000" dirty="0" err="1">
                <a:solidFill>
                  <a:srgbClr val="FF0000"/>
                </a:solidFill>
              </a:rPr>
              <a:t>clk</a:t>
            </a:r>
            <a:r>
              <a:rPr lang="en-US" altLang="zh-TW" sz="2000" dirty="0"/>
              <a:t>(clock), .</a:t>
            </a:r>
            <a:r>
              <a:rPr lang="en-US" altLang="zh-TW" sz="2000" dirty="0">
                <a:solidFill>
                  <a:srgbClr val="FF0000"/>
                </a:solidFill>
              </a:rPr>
              <a:t>reset</a:t>
            </a:r>
            <a:r>
              <a:rPr lang="en-US" altLang="zh-TW" sz="2000" dirty="0"/>
              <a:t>(reset), .</a:t>
            </a:r>
            <a:r>
              <a:rPr lang="en-US" altLang="zh-TW" sz="2000" dirty="0" err="1">
                <a:solidFill>
                  <a:srgbClr val="FF0000"/>
                </a:solidFill>
              </a:rPr>
              <a:t>clk_div</a:t>
            </a:r>
            <a:r>
              <a:rPr lang="en-US" altLang="zh-TW" sz="2000" dirty="0"/>
              <a:t>(</a:t>
            </a:r>
            <a:r>
              <a:rPr lang="en-US" altLang="zh-TW" sz="2000" dirty="0" err="1"/>
              <a:t>clock_div</a:t>
            </a:r>
            <a:r>
              <a:rPr lang="en-US" altLang="zh-TW" sz="2000" dirty="0"/>
              <a:t>));</a:t>
            </a:r>
          </a:p>
          <a:p>
            <a:pPr lvl="1" eaLnBrk="1" hangingPunct="1"/>
            <a:r>
              <a:rPr lang="en-US" altLang="zh-TW" sz="2000" dirty="0">
                <a:solidFill>
                  <a:srgbClr val="0070C0"/>
                </a:solidFill>
              </a:rPr>
              <a:t>Counter</a:t>
            </a:r>
            <a:r>
              <a:rPr lang="en-US" altLang="zh-TW" sz="2000" dirty="0"/>
              <a:t> </a:t>
            </a:r>
            <a:r>
              <a:rPr lang="en-US" altLang="zh-TW" sz="2000" dirty="0" err="1"/>
              <a:t>u_counter</a:t>
            </a:r>
            <a:r>
              <a:rPr lang="en-US" altLang="zh-TW" sz="2000" dirty="0"/>
              <a:t>(.</a:t>
            </a:r>
            <a:r>
              <a:rPr lang="en-US" altLang="zh-TW" sz="2000" dirty="0" err="1">
                <a:solidFill>
                  <a:srgbClr val="FF0000"/>
                </a:solidFill>
              </a:rPr>
              <a:t>clk</a:t>
            </a:r>
            <a:r>
              <a:rPr lang="en-US" altLang="zh-TW" sz="2000" dirty="0"/>
              <a:t>(</a:t>
            </a:r>
            <a:r>
              <a:rPr lang="en-US" altLang="zh-TW" sz="2000" dirty="0" err="1"/>
              <a:t>clock_div</a:t>
            </a:r>
            <a:r>
              <a:rPr lang="en-US" altLang="zh-TW" sz="2000" dirty="0"/>
              <a:t>), .</a:t>
            </a:r>
            <a:r>
              <a:rPr lang="en-US" altLang="zh-TW" sz="2000" dirty="0">
                <a:solidFill>
                  <a:srgbClr val="FF0000"/>
                </a:solidFill>
              </a:rPr>
              <a:t>reset</a:t>
            </a:r>
            <a:r>
              <a:rPr lang="en-US" altLang="zh-TW" sz="2000" dirty="0"/>
              <a:t>(reset), .</a:t>
            </a:r>
            <a:r>
              <a:rPr lang="en-US" altLang="zh-TW" sz="2000" dirty="0">
                <a:solidFill>
                  <a:srgbClr val="FF0000"/>
                </a:solidFill>
              </a:rPr>
              <a:t>count</a:t>
            </a:r>
            <a:r>
              <a:rPr lang="en-US" altLang="zh-TW" sz="2000" dirty="0"/>
              <a:t>(count));</a:t>
            </a:r>
          </a:p>
          <a:p>
            <a:pPr lvl="1" eaLnBrk="1" hangingPunct="1"/>
            <a:r>
              <a:rPr lang="en-US" altLang="zh-TW" sz="2000" dirty="0" err="1">
                <a:solidFill>
                  <a:srgbClr val="0070C0"/>
                </a:solidFill>
              </a:rPr>
              <a:t>SevenDisplay</a:t>
            </a:r>
            <a:r>
              <a:rPr lang="en-US" altLang="zh-TW" sz="2000" dirty="0"/>
              <a:t> </a:t>
            </a:r>
            <a:r>
              <a:rPr lang="en-US" altLang="zh-TW" sz="2000" dirty="0" err="1"/>
              <a:t>u_display</a:t>
            </a:r>
            <a:r>
              <a:rPr lang="en-US" altLang="zh-TW" sz="2000" dirty="0"/>
              <a:t>(.</a:t>
            </a:r>
            <a:r>
              <a:rPr lang="en-US" altLang="zh-TW" sz="2000" dirty="0">
                <a:solidFill>
                  <a:srgbClr val="FF0000"/>
                </a:solidFill>
              </a:rPr>
              <a:t>count</a:t>
            </a:r>
            <a:r>
              <a:rPr lang="en-US" altLang="zh-TW" sz="2000" dirty="0"/>
              <a:t>(count), .</a:t>
            </a:r>
            <a:r>
              <a:rPr lang="en-US" altLang="zh-TW" sz="2000" dirty="0">
                <a:solidFill>
                  <a:srgbClr val="FF0000"/>
                </a:solidFill>
              </a:rPr>
              <a:t>out</a:t>
            </a:r>
            <a:r>
              <a:rPr lang="en-US" altLang="zh-TW" sz="2000" dirty="0"/>
              <a:t>(out));</a:t>
            </a:r>
            <a:endParaRPr lang="zh-TW" altLang="en-US" sz="2000" dirty="0"/>
          </a:p>
          <a:p>
            <a:pPr eaLnBrk="1" hangingPunct="1"/>
            <a:endParaRPr lang="en-US" altLang="zh-TW" sz="1800" kern="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1800" kern="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1800" kern="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1800" kern="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1800" kern="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1800" kern="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TW" altLang="en-US" sz="1800" kern="0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277813"/>
            <a:ext cx="11343217" cy="6016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Lab - Hint(1/2)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7AAE25C-97AE-4662-ACFE-471DF3A0DF43}"/>
              </a:ext>
            </a:extLst>
          </p:cNvPr>
          <p:cNvSpPr txBox="1"/>
          <p:nvPr/>
        </p:nvSpPr>
        <p:spPr>
          <a:xfrm>
            <a:off x="647699" y="5558134"/>
            <a:ext cx="10896601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0070C0"/>
                </a:solidFill>
                <a:latin typeface="+mn-lt"/>
                <a:ea typeface="+mn-ea"/>
              </a:rPr>
              <a:t>module_name</a:t>
            </a:r>
            <a:r>
              <a:rPr lang="en-US" altLang="zh-TW" sz="2400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  <a:r>
              <a:rPr lang="en-US" altLang="zh-TW" sz="2400" dirty="0" err="1">
                <a:latin typeface="+mn-lt"/>
                <a:ea typeface="+mn-ea"/>
              </a:rPr>
              <a:t>unit_name</a:t>
            </a:r>
            <a:r>
              <a:rPr lang="en-US" altLang="zh-TW" sz="2400" dirty="0">
                <a:latin typeface="+mn-lt"/>
                <a:ea typeface="+mn-ea"/>
              </a:rPr>
              <a:t>(</a:t>
            </a:r>
            <a:r>
              <a:rPr lang="en-US" altLang="zh-TW" sz="2400" b="0" dirty="0">
                <a:latin typeface="+mn-lt"/>
                <a:ea typeface="+mn-ea"/>
              </a:rPr>
              <a:t>.</a:t>
            </a:r>
            <a:r>
              <a:rPr lang="en-US" altLang="zh-TW" sz="2400" dirty="0" err="1">
                <a:solidFill>
                  <a:srgbClr val="FF0000"/>
                </a:solidFill>
                <a:latin typeface="+mn-lt"/>
                <a:ea typeface="+mn-ea"/>
              </a:rPr>
              <a:t>p</a:t>
            </a:r>
            <a:r>
              <a:rPr lang="en-US" altLang="zh-TW" sz="2400" b="0" dirty="0" err="1">
                <a:solidFill>
                  <a:srgbClr val="FF0000"/>
                </a:solidFill>
                <a:latin typeface="+mn-lt"/>
                <a:ea typeface="+mn-ea"/>
              </a:rPr>
              <a:t>ort_name</a:t>
            </a:r>
            <a:r>
              <a:rPr lang="en-US" altLang="zh-TW" sz="2400" b="0" dirty="0">
                <a:latin typeface="+mn-lt"/>
                <a:ea typeface="+mn-ea"/>
              </a:rPr>
              <a:t>(</a:t>
            </a:r>
            <a:r>
              <a:rPr lang="en-US" altLang="zh-TW" sz="2400" b="0" dirty="0" err="1">
                <a:latin typeface="+mn-lt"/>
                <a:ea typeface="+mn-ea"/>
              </a:rPr>
              <a:t>signal_name</a:t>
            </a:r>
            <a:r>
              <a:rPr lang="en-US" altLang="zh-TW" sz="2400" b="0" dirty="0">
                <a:latin typeface="+mn-lt"/>
                <a:ea typeface="+mn-ea"/>
              </a:rPr>
              <a:t>),.</a:t>
            </a:r>
            <a:r>
              <a:rPr lang="en-US" altLang="zh-TW" sz="2400" dirty="0" err="1">
                <a:solidFill>
                  <a:srgbClr val="FF0000"/>
                </a:solidFill>
                <a:latin typeface="+mn-lt"/>
                <a:ea typeface="+mn-ea"/>
              </a:rPr>
              <a:t>p</a:t>
            </a:r>
            <a:r>
              <a:rPr lang="en-US" altLang="zh-TW" sz="2400" b="0" dirty="0" err="1">
                <a:solidFill>
                  <a:srgbClr val="FF0000"/>
                </a:solidFill>
                <a:latin typeface="+mn-lt"/>
                <a:ea typeface="+mn-ea"/>
              </a:rPr>
              <a:t>ort_name</a:t>
            </a:r>
            <a:r>
              <a:rPr lang="en-US" altLang="zh-TW" sz="2400" b="0" dirty="0">
                <a:latin typeface="+mn-lt"/>
                <a:ea typeface="+mn-ea"/>
              </a:rPr>
              <a:t>(</a:t>
            </a:r>
            <a:r>
              <a:rPr lang="en-US" altLang="zh-TW" sz="2400" b="0" dirty="0" err="1">
                <a:latin typeface="+mn-lt"/>
                <a:ea typeface="+mn-ea"/>
              </a:rPr>
              <a:t>signal_name</a:t>
            </a:r>
            <a:r>
              <a:rPr lang="en-US" altLang="zh-TW" sz="2400" b="0" dirty="0">
                <a:latin typeface="+mn-lt"/>
                <a:ea typeface="+mn-ea"/>
              </a:rPr>
              <a:t>)……</a:t>
            </a:r>
            <a:r>
              <a:rPr lang="en-US" altLang="zh-TW" sz="2400" dirty="0">
                <a:latin typeface="+mn-lt"/>
                <a:ea typeface="+mn-ea"/>
              </a:rPr>
              <a:t>)</a:t>
            </a:r>
            <a:endParaRPr lang="zh-TW" altLang="en-US" sz="2400" b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r>
              <a:rPr lang="zh-TW" altLang="en-US" dirty="0"/>
              <a:t> </a:t>
            </a:r>
            <a:r>
              <a:rPr lang="en-US" altLang="zh-TW" dirty="0"/>
              <a:t>– Hint(2/2)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43000"/>
            <a:ext cx="11343217" cy="4567237"/>
          </a:xfrm>
        </p:spPr>
        <p:txBody>
          <a:bodyPr/>
          <a:lstStyle/>
          <a:p>
            <a:r>
              <a:rPr lang="zh-TW" altLang="en-US" dirty="0"/>
              <a:t>除頻器範例：</a:t>
            </a:r>
            <a:endParaRPr lang="en-US" altLang="zh-TW" dirty="0"/>
          </a:p>
          <a:p>
            <a:pPr lvl="1"/>
            <a:r>
              <a:rPr lang="zh-TW" altLang="en-US" dirty="0"/>
              <a:t>每</a:t>
            </a:r>
            <a:r>
              <a:rPr lang="en-US" altLang="zh-TW" dirty="0">
                <a:solidFill>
                  <a:srgbClr val="FF0000"/>
                </a:solidFill>
              </a:rPr>
              <a:t>0.5</a:t>
            </a:r>
            <a:r>
              <a:rPr lang="zh-TW" altLang="en-US" dirty="0">
                <a:solidFill>
                  <a:srgbClr val="FF0000"/>
                </a:solidFill>
              </a:rPr>
              <a:t>秒</a:t>
            </a:r>
            <a:r>
              <a:rPr lang="zh-TW" altLang="en-US" dirty="0"/>
              <a:t>改變一次訊號</a:t>
            </a:r>
            <a:r>
              <a:rPr lang="en-US" altLang="zh-TW" dirty="0"/>
              <a:t>(</a:t>
            </a:r>
            <a:r>
              <a:rPr lang="en-US" altLang="zh-TW" dirty="0" err="1"/>
              <a:t>div_clk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1000"/>
            <a:ext cx="3657600" cy="57285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57999" y="2389949"/>
            <a:ext cx="914400" cy="241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B57D33-BBFD-4D9D-8C4B-E33DD522363B}"/>
              </a:ext>
            </a:extLst>
          </p:cNvPr>
          <p:cNvSpPr txBox="1"/>
          <p:nvPr/>
        </p:nvSpPr>
        <p:spPr>
          <a:xfrm>
            <a:off x="7772400" y="232408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dirty="0">
                <a:solidFill>
                  <a:srgbClr val="FF0000"/>
                </a:solidFill>
                <a:latin typeface="+mn-ea"/>
                <a:ea typeface="+mn-ea"/>
              </a:rPr>
              <a:t>低位準同步</a:t>
            </a:r>
            <a:r>
              <a:rPr lang="en-US" altLang="zh-TW" b="0" dirty="0">
                <a:solidFill>
                  <a:srgbClr val="FF0000"/>
                </a:solidFill>
                <a:latin typeface="+mn-ea"/>
                <a:ea typeface="+mn-ea"/>
              </a:rPr>
              <a:t>reset</a:t>
            </a:r>
            <a:endParaRPr lang="zh-TW" altLang="en-US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AFE3A8-C6FC-46DE-9D11-176CA851C1B3}"/>
              </a:ext>
            </a:extLst>
          </p:cNvPr>
          <p:cNvSpPr/>
          <p:nvPr/>
        </p:nvSpPr>
        <p:spPr>
          <a:xfrm>
            <a:off x="7239000" y="1980407"/>
            <a:ext cx="1219200" cy="317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898147"/>
      </p:ext>
    </p:extLst>
  </p:cSld>
  <p:clrMapOvr>
    <a:masterClrMapping/>
  </p:clrMapOvr>
</p:sld>
</file>

<file path=ppt/theme/theme1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4189</TotalTime>
  <Words>572</Words>
  <Application>Microsoft Office PowerPoint</Application>
  <PresentationFormat>寬螢幕</PresentationFormat>
  <Paragraphs>100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標楷體</vt:lpstr>
      <vt:lpstr>Arial</vt:lpstr>
      <vt:lpstr>Calibri</vt:lpstr>
      <vt:lpstr>Times New Roman</vt:lpstr>
      <vt:lpstr>Wingdings</vt:lpstr>
      <vt:lpstr>4_Edge</vt:lpstr>
      <vt:lpstr>LAB - 07</vt:lpstr>
      <vt:lpstr>PowerPoint 簡報</vt:lpstr>
      <vt:lpstr>PowerPoint 簡報</vt:lpstr>
      <vt:lpstr>PowerPoint 簡報</vt:lpstr>
      <vt:lpstr>Lab I (1/3)</vt:lpstr>
      <vt:lpstr>Lab I (2/3)</vt:lpstr>
      <vt:lpstr>Lab I (3/3)</vt:lpstr>
      <vt:lpstr>Lab - Hint(1/2)</vt:lpstr>
      <vt:lpstr>Lab – Hint(2/2)</vt:lpstr>
      <vt:lpstr>PowerPoint 簡報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- 02</dc:title>
  <dc:creator>User</dc:creator>
  <cp:lastModifiedBy>鄭宇倫</cp:lastModifiedBy>
  <cp:revision>126</cp:revision>
  <cp:lastPrinted>2015-09-04T02:53:59Z</cp:lastPrinted>
  <dcterms:created xsi:type="dcterms:W3CDTF">2015-09-03T02:51:47Z</dcterms:created>
  <dcterms:modified xsi:type="dcterms:W3CDTF">2022-10-25T11:18:24Z</dcterms:modified>
</cp:coreProperties>
</file>