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96" r:id="rId2"/>
    <p:sldId id="316" r:id="rId3"/>
    <p:sldId id="327" r:id="rId4"/>
    <p:sldId id="326" r:id="rId5"/>
    <p:sldId id="324" r:id="rId6"/>
    <p:sldId id="325" r:id="rId7"/>
    <p:sldId id="368" r:id="rId8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673" autoAdjust="0"/>
  </p:normalViewPr>
  <p:slideViewPr>
    <p:cSldViewPr snapToGrid="0">
      <p:cViewPr varScale="1">
        <p:scale>
          <a:sx n="100" d="100"/>
          <a:sy n="10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9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做不太完，可以考慮先不做點矩陣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71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41FA449-F1F6-4865-9EF2-10F78D6DC097}" type="slidenum">
              <a:rPr lang="zh-TW" altLang="en-US" sz="1300" b="0"/>
              <a:pPr/>
              <a:t>6</a:t>
            </a:fld>
            <a:endParaRPr lang="en-US" altLang="zh-TW" sz="1300" b="0"/>
          </a:p>
        </p:txBody>
      </p:sp>
    </p:spTree>
    <p:extLst>
      <p:ext uri="{BB962C8B-B14F-4D97-AF65-F5344CB8AC3E}">
        <p14:creationId xmlns:p14="http://schemas.microsoft.com/office/powerpoint/2010/main" val="205172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3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- 10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r>
              <a:rPr lang="en-US" altLang="zh-TW" dirty="0"/>
              <a:t>Traffic Light System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609601" y="1182561"/>
            <a:ext cx="10877550" cy="4961064"/>
          </a:xfrm>
        </p:spPr>
        <p:txBody>
          <a:bodyPr/>
          <a:lstStyle/>
          <a:p>
            <a:r>
              <a:rPr lang="zh-TW" altLang="en-US" b="0" dirty="0"/>
              <a:t>請設計一紅綠燈系統電路</a:t>
            </a:r>
            <a:r>
              <a:rPr lang="en-US" altLang="zh-TW" b="0" dirty="0"/>
              <a:t>(</a:t>
            </a:r>
            <a:r>
              <a:rPr lang="zh-TW" altLang="en-US" b="0" dirty="0"/>
              <a:t>變化順序</a:t>
            </a:r>
            <a:r>
              <a:rPr lang="en-US" altLang="zh-TW" b="0" dirty="0"/>
              <a:t>:</a:t>
            </a:r>
            <a:r>
              <a:rPr lang="zh-TW" altLang="en-US" b="0" dirty="0"/>
              <a:t> 綠 </a:t>
            </a:r>
            <a:r>
              <a:rPr lang="en-US" altLang="zh-TW" b="0" dirty="0"/>
              <a:t>-&gt; </a:t>
            </a:r>
            <a:r>
              <a:rPr lang="zh-TW" altLang="en-US" b="0" dirty="0"/>
              <a:t>黃 </a:t>
            </a:r>
            <a:r>
              <a:rPr lang="en-US" altLang="zh-TW" b="0" dirty="0"/>
              <a:t>-&gt; </a:t>
            </a:r>
            <a:r>
              <a:rPr lang="zh-TW" altLang="en-US" b="0" dirty="0"/>
              <a:t>紅</a:t>
            </a:r>
            <a:r>
              <a:rPr lang="en-US" altLang="zh-TW" b="0" dirty="0"/>
              <a:t>)</a:t>
            </a:r>
          </a:p>
          <a:p>
            <a:r>
              <a:rPr lang="zh-TW" altLang="en-US" b="0" dirty="0"/>
              <a:t>電路腳位</a:t>
            </a:r>
            <a:endParaRPr lang="en-US" altLang="zh-TW" b="0" dirty="0"/>
          </a:p>
          <a:p>
            <a:pPr lvl="1" eaLnBrk="1" hangingPunct="1"/>
            <a:r>
              <a:rPr lang="en-US" altLang="zh-TW" sz="2400" dirty="0"/>
              <a:t>Input: clock(CLOCK_50)</a:t>
            </a:r>
            <a:r>
              <a:rPr lang="zh-TW" altLang="en-US" sz="2400" dirty="0"/>
              <a:t>、</a:t>
            </a:r>
            <a:r>
              <a:rPr lang="en-US" altLang="zh-TW" sz="2400" dirty="0"/>
              <a:t>reset(reset button)</a:t>
            </a:r>
          </a:p>
          <a:p>
            <a:pPr lvl="1" eaLnBrk="1" hangingPunct="1"/>
            <a:r>
              <a:rPr lang="en-US" altLang="zh-TW" sz="2400" dirty="0"/>
              <a:t>Output: </a:t>
            </a:r>
            <a:r>
              <a:rPr lang="en-US" altLang="zh-TW" sz="2400" dirty="0" err="1"/>
              <a:t>dot_row</a:t>
            </a:r>
            <a:r>
              <a:rPr lang="en-US" altLang="zh-TW" sz="2400" dirty="0"/>
              <a:t>(8 bits)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dot_col</a:t>
            </a:r>
            <a:r>
              <a:rPr lang="en-US" altLang="zh-TW" sz="2400" dirty="0"/>
              <a:t>(8 bits)</a:t>
            </a:r>
            <a:r>
              <a:rPr lang="zh-TW" altLang="en-US" sz="2400" dirty="0"/>
              <a:t>、</a:t>
            </a:r>
            <a:r>
              <a:rPr lang="en-US" altLang="zh-TW" sz="2400" dirty="0"/>
              <a:t>out(7 bits)</a:t>
            </a:r>
          </a:p>
          <a:p>
            <a:r>
              <a:rPr lang="zh-TW" altLang="en-US" b="0" dirty="0"/>
              <a:t>使用七段顯示器根據燈號進行倒數</a:t>
            </a:r>
            <a:r>
              <a:rPr lang="en-US" altLang="zh-TW" b="0" dirty="0"/>
              <a:t>(16</a:t>
            </a:r>
            <a:r>
              <a:rPr lang="zh-TW" altLang="en-US" b="0" dirty="0"/>
              <a:t>進制</a:t>
            </a:r>
            <a:r>
              <a:rPr lang="en-US" altLang="zh-TW" b="0" dirty="0"/>
              <a:t>)</a:t>
            </a:r>
          </a:p>
          <a:p>
            <a:pPr lvl="1"/>
            <a:r>
              <a:rPr lang="zh-TW" altLang="en-US" b="0" dirty="0"/>
              <a:t>綠燈</a:t>
            </a:r>
            <a:r>
              <a:rPr lang="en-US" altLang="zh-TW" b="0" dirty="0"/>
              <a:t>:</a:t>
            </a:r>
            <a:r>
              <a:rPr lang="zh-TW" altLang="en-US" b="0" dirty="0"/>
              <a:t> </a:t>
            </a:r>
            <a:r>
              <a:rPr lang="en-US" altLang="zh-TW" b="0" dirty="0"/>
              <a:t>15</a:t>
            </a:r>
            <a:r>
              <a:rPr lang="zh-TW" altLang="en-US" b="0" dirty="0"/>
              <a:t>數到</a:t>
            </a:r>
            <a:r>
              <a:rPr lang="en-US" altLang="zh-TW" b="0" dirty="0"/>
              <a:t>0</a:t>
            </a:r>
          </a:p>
          <a:p>
            <a:pPr lvl="1"/>
            <a:r>
              <a:rPr lang="zh-TW" altLang="en-US" b="0" dirty="0"/>
              <a:t>黃燈</a:t>
            </a:r>
            <a:r>
              <a:rPr lang="en-US" altLang="zh-TW" b="0" dirty="0"/>
              <a:t>:</a:t>
            </a:r>
            <a:r>
              <a:rPr lang="zh-TW" altLang="en-US" b="0" dirty="0"/>
              <a:t> </a:t>
            </a:r>
            <a:r>
              <a:rPr lang="en-US" altLang="zh-TW" b="0" dirty="0"/>
              <a:t>5</a:t>
            </a:r>
            <a:r>
              <a:rPr lang="zh-TW" altLang="en-US" b="0" dirty="0"/>
              <a:t>數到</a:t>
            </a:r>
            <a:r>
              <a:rPr lang="en-US" altLang="zh-TW" b="0" dirty="0"/>
              <a:t>0</a:t>
            </a:r>
          </a:p>
          <a:p>
            <a:pPr lvl="1"/>
            <a:r>
              <a:rPr lang="zh-TW" altLang="en-US" b="0" dirty="0"/>
              <a:t>紅燈</a:t>
            </a:r>
            <a:r>
              <a:rPr lang="en-US" altLang="zh-TW" b="0" dirty="0"/>
              <a:t>:</a:t>
            </a:r>
            <a:r>
              <a:rPr lang="zh-TW" altLang="en-US" b="0" dirty="0"/>
              <a:t> </a:t>
            </a:r>
            <a:r>
              <a:rPr lang="en-US" altLang="zh-TW" b="0" dirty="0"/>
              <a:t>10</a:t>
            </a:r>
            <a:r>
              <a:rPr lang="zh-TW" altLang="en-US" b="0" dirty="0"/>
              <a:t>數到</a:t>
            </a:r>
            <a:r>
              <a:rPr lang="en-US" altLang="zh-TW" b="0" dirty="0"/>
              <a:t>0</a:t>
            </a:r>
          </a:p>
          <a:p>
            <a:r>
              <a:rPr lang="en-US" altLang="zh-TW" b="0" dirty="0"/>
              <a:t>Reset</a:t>
            </a:r>
            <a:r>
              <a:rPr lang="zh-TW" altLang="en-US" b="0" dirty="0"/>
              <a:t>按鈕控制</a:t>
            </a:r>
            <a:r>
              <a:rPr lang="en-US" altLang="zh-TW" b="0" dirty="0"/>
              <a:t>:</a:t>
            </a:r>
          </a:p>
          <a:p>
            <a:pPr lvl="1"/>
            <a:r>
              <a:rPr lang="zh-TW" altLang="en-US" b="0" dirty="0"/>
              <a:t>將系統設為初始狀態：燈號為綠燈，顯示綠燈圖像，計數器設為</a:t>
            </a:r>
            <a:r>
              <a:rPr lang="en-US" altLang="zh-TW" b="0" dirty="0"/>
              <a:t>15</a:t>
            </a:r>
            <a:endParaRPr lang="zh-TW" altLang="en-US" b="0" dirty="0"/>
          </a:p>
          <a:p>
            <a:pPr lvl="1" eaLnBrk="1" hangingPunct="1"/>
            <a:endParaRPr lang="en-US" altLang="zh-TW" sz="2400" dirty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EDCB38E-8FF0-4715-9717-E294549B541F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2</a:t>
            </a:fld>
            <a:endParaRPr kumimoji="0" lang="en-US" altLang="zh-TW" sz="1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2B1892-76D9-437E-8D53-88841999E187}"/>
              </a:ext>
            </a:extLst>
          </p:cNvPr>
          <p:cNvSpPr/>
          <p:nvPr/>
        </p:nvSpPr>
        <p:spPr>
          <a:xfrm>
            <a:off x="10501380" y="181898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000" dirty="0">
                <a:latin typeface="+mn-ea"/>
              </a:rPr>
              <a:t>綠燈</a:t>
            </a:r>
          </a:p>
        </p:txBody>
      </p:sp>
      <p:pic>
        <p:nvPicPr>
          <p:cNvPr id="8" name="Picture 4" descr="未提供說明。">
            <a:extLst>
              <a:ext uri="{FF2B5EF4-FFF2-40B4-BE49-F238E27FC236}">
                <a16:creationId xmlns:a16="http://schemas.microsoft.com/office/drawing/2014/main" id="{508CA867-EB00-4BCC-81CC-D8B728138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t="44450" r="15777" b="35531"/>
          <a:stretch/>
        </p:blipFill>
        <p:spPr bwMode="auto">
          <a:xfrm rot="16200000">
            <a:off x="9422931" y="2802327"/>
            <a:ext cx="1065768" cy="10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未提供說明。">
            <a:extLst>
              <a:ext uri="{FF2B5EF4-FFF2-40B4-BE49-F238E27FC236}">
                <a16:creationId xmlns:a16="http://schemas.microsoft.com/office/drawing/2014/main" id="{59CF83C1-804D-4EC4-9B47-BC235A960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4" t="31937" r="26265" b="44323"/>
          <a:stretch/>
        </p:blipFill>
        <p:spPr bwMode="auto">
          <a:xfrm rot="16200000">
            <a:off x="9413566" y="4161002"/>
            <a:ext cx="1104864" cy="10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D3D14B-F75F-4AAE-9F10-1262167CD18E}"/>
              </a:ext>
            </a:extLst>
          </p:cNvPr>
          <p:cNvSpPr/>
          <p:nvPr/>
        </p:nvSpPr>
        <p:spPr>
          <a:xfrm>
            <a:off x="10501380" y="312310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000" dirty="0">
                <a:latin typeface="+mn-ea"/>
              </a:rPr>
              <a:t>黃燈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A66F4E-5F11-4214-9935-DABD171056ED}"/>
              </a:ext>
            </a:extLst>
          </p:cNvPr>
          <p:cNvSpPr/>
          <p:nvPr/>
        </p:nvSpPr>
        <p:spPr>
          <a:xfrm>
            <a:off x="10514739" y="442628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000" dirty="0">
                <a:latin typeface="+mn-ea"/>
              </a:rPr>
              <a:t>紅燈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BBBD17-6D61-1E4D-FF38-05A2AB1E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735" y="1485834"/>
            <a:ext cx="132416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7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09601" y="1484313"/>
            <a:ext cx="6172199" cy="4567237"/>
          </a:xfrm>
        </p:spPr>
        <p:txBody>
          <a:bodyPr/>
          <a:lstStyle/>
          <a:p>
            <a:r>
              <a:rPr lang="zh-TW" altLang="en-US" dirty="0"/>
              <a:t>使用兩個除頻器</a:t>
            </a:r>
            <a:endParaRPr lang="en-US" altLang="zh-TW" dirty="0"/>
          </a:p>
          <a:p>
            <a:pPr lvl="1"/>
            <a:r>
              <a:rPr lang="zh-TW" altLang="en-US" dirty="0"/>
              <a:t>一個用於計數及</a:t>
            </a:r>
            <a:r>
              <a:rPr lang="en-US" altLang="zh-TW" dirty="0"/>
              <a:t>state</a:t>
            </a:r>
            <a:r>
              <a:rPr lang="zh-TW" altLang="en-US" dirty="0"/>
              <a:t>切換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(1Hz)</a:t>
            </a:r>
          </a:p>
          <a:p>
            <a:pPr lvl="1"/>
            <a:r>
              <a:rPr lang="zh-TW" altLang="en-US" dirty="0"/>
              <a:t>一個用於點矩陣顯示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(10000Hz)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在</a:t>
            </a:r>
            <a:r>
              <a:rPr lang="en-US" altLang="zh-TW" dirty="0"/>
              <a:t>state machine</a:t>
            </a:r>
            <a:r>
              <a:rPr lang="zh-TW" altLang="en-US" dirty="0"/>
              <a:t>加入條件判斷，當計數為</a:t>
            </a:r>
            <a:r>
              <a:rPr lang="en-US" altLang="zh-TW" dirty="0"/>
              <a:t>0</a:t>
            </a:r>
            <a:r>
              <a:rPr lang="zh-TW" altLang="en-US" dirty="0"/>
              <a:t>時切換</a:t>
            </a:r>
            <a:r>
              <a:rPr lang="en-US" altLang="zh-TW" dirty="0"/>
              <a:t>state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The example for dot matrix control</a:t>
            </a:r>
          </a:p>
          <a:p>
            <a:pPr lvl="1"/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3957" y="291023"/>
            <a:ext cx="4969675" cy="576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9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Dot Matrix</a:t>
            </a:r>
            <a:r>
              <a:rPr lang="zh-TW" altLang="en-US" dirty="0"/>
              <a:t> </a:t>
            </a:r>
            <a:r>
              <a:rPr lang="en-US" altLang="zh-TW" dirty="0"/>
              <a:t>Display (1/3)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DE0-CV external board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48" y="2741907"/>
            <a:ext cx="2529322" cy="25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70" y="2741907"/>
            <a:ext cx="2529322" cy="25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607952" y="19539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column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62042" y="2741907"/>
            <a:ext cx="834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row[7]</a:t>
            </a:r>
          </a:p>
          <a:p>
            <a:r>
              <a:rPr lang="en-US" altLang="zh-TW" b="1" dirty="0"/>
              <a:t>row[6]</a:t>
            </a:r>
          </a:p>
          <a:p>
            <a:r>
              <a:rPr lang="en-US" altLang="zh-TW" b="1" dirty="0"/>
              <a:t>row[5]</a:t>
            </a:r>
          </a:p>
          <a:p>
            <a:r>
              <a:rPr lang="en-US" altLang="zh-TW" b="1" dirty="0"/>
              <a:t>row[4]</a:t>
            </a:r>
          </a:p>
          <a:p>
            <a:r>
              <a:rPr lang="en-US" altLang="zh-TW" b="1" dirty="0"/>
              <a:t>row[3]</a:t>
            </a:r>
          </a:p>
          <a:p>
            <a:r>
              <a:rPr lang="en-US" altLang="zh-TW" b="1" dirty="0"/>
              <a:t>row[2]</a:t>
            </a:r>
          </a:p>
          <a:p>
            <a:r>
              <a:rPr lang="en-US" altLang="zh-TW" b="1" dirty="0"/>
              <a:t>row[1]</a:t>
            </a:r>
          </a:p>
          <a:p>
            <a:r>
              <a:rPr lang="en-US" altLang="zh-TW" b="1" dirty="0"/>
              <a:t>row[0]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36447" y="2372575"/>
            <a:ext cx="24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[7][6][5][4][3][2][1][0]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84471" y="53421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DM1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988029" y="53689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DM0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65769" y="2347949"/>
            <a:ext cx="24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[7][6][5][4][3][2][1][0]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8134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Dot Matrix</a:t>
            </a:r>
            <a:r>
              <a:rPr lang="zh-TW" altLang="en-US" dirty="0"/>
              <a:t> </a:t>
            </a:r>
            <a:r>
              <a:rPr lang="en-US" altLang="zh-TW" dirty="0"/>
              <a:t>Display (2/3) 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1" y="1484313"/>
            <a:ext cx="11344031" cy="4567237"/>
          </a:xfrm>
        </p:spPr>
        <p:txBody>
          <a:bodyPr/>
          <a:lstStyle/>
          <a:p>
            <a:r>
              <a:rPr lang="en-US" altLang="zh-TW" b="0" dirty="0"/>
              <a:t>The dot matrix is controlled by 8 column lines and 8 row lines.</a:t>
            </a:r>
          </a:p>
          <a:p>
            <a:r>
              <a:rPr lang="en-US" altLang="zh-TW" b="0" dirty="0"/>
              <a:t>When the signal of column is 1 and the signal of row is 0, the dot will be turned on.</a:t>
            </a:r>
            <a:endParaRPr lang="zh-TW" altLang="en-US" b="0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0770BA5-7D66-4680-95D7-B2AF35DE9D51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5</a:t>
            </a:fld>
            <a:endParaRPr kumimoji="0"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13" y="3735388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974013" y="3506789"/>
            <a:ext cx="25908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0    0   1   0   0   0   0   0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9552" y="3753945"/>
            <a:ext cx="3048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1     1     1     0     1     1     1     1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cxnSp>
        <p:nvCxnSpPr>
          <p:cNvPr id="5128" name="直線接點 11"/>
          <p:cNvCxnSpPr>
            <a:cxnSpLocks noChangeShapeType="1"/>
          </p:cNvCxnSpPr>
          <p:nvPr/>
        </p:nvCxnSpPr>
        <p:spPr bwMode="auto">
          <a:xfrm>
            <a:off x="7974013" y="4525096"/>
            <a:ext cx="20574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直線接點 14"/>
          <p:cNvCxnSpPr>
            <a:cxnSpLocks noChangeShapeType="1"/>
          </p:cNvCxnSpPr>
          <p:nvPr/>
        </p:nvCxnSpPr>
        <p:spPr bwMode="auto">
          <a:xfrm>
            <a:off x="8583613" y="3811588"/>
            <a:ext cx="0" cy="1905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橢圓 16"/>
          <p:cNvSpPr>
            <a:spLocks noChangeArrowheads="1"/>
          </p:cNvSpPr>
          <p:nvPr/>
        </p:nvSpPr>
        <p:spPr bwMode="auto">
          <a:xfrm>
            <a:off x="8468157" y="4421188"/>
            <a:ext cx="204788" cy="20045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1" name="矩形 8"/>
          <p:cNvSpPr>
            <a:spLocks noChangeArrowheads="1"/>
          </p:cNvSpPr>
          <p:nvPr/>
        </p:nvSpPr>
        <p:spPr bwMode="auto">
          <a:xfrm>
            <a:off x="4334615" y="3592513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2" name="矩形 9"/>
          <p:cNvSpPr>
            <a:spLocks noChangeArrowheads="1"/>
          </p:cNvSpPr>
          <p:nvPr/>
        </p:nvSpPr>
        <p:spPr bwMode="auto">
          <a:xfrm>
            <a:off x="4612428" y="3592513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3" name="矩形 10"/>
          <p:cNvSpPr>
            <a:spLocks noChangeArrowheads="1"/>
          </p:cNvSpPr>
          <p:nvPr/>
        </p:nvSpPr>
        <p:spPr bwMode="auto">
          <a:xfrm>
            <a:off x="5271240" y="3592513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4" name="矩形 11"/>
          <p:cNvSpPr>
            <a:spLocks noChangeArrowheads="1"/>
          </p:cNvSpPr>
          <p:nvPr/>
        </p:nvSpPr>
        <p:spPr bwMode="auto">
          <a:xfrm>
            <a:off x="5549054" y="3592513"/>
            <a:ext cx="187325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5" name="矩形 12"/>
          <p:cNvSpPr>
            <a:spLocks noChangeArrowheads="1"/>
          </p:cNvSpPr>
          <p:nvPr/>
        </p:nvSpPr>
        <p:spPr bwMode="auto">
          <a:xfrm>
            <a:off x="4342553" y="403225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6" name="矩形 13"/>
          <p:cNvSpPr>
            <a:spLocks noChangeArrowheads="1"/>
          </p:cNvSpPr>
          <p:nvPr/>
        </p:nvSpPr>
        <p:spPr bwMode="auto">
          <a:xfrm>
            <a:off x="4612428" y="403225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7" name="矩形 14"/>
          <p:cNvSpPr>
            <a:spLocks noChangeArrowheads="1"/>
          </p:cNvSpPr>
          <p:nvPr/>
        </p:nvSpPr>
        <p:spPr bwMode="auto">
          <a:xfrm>
            <a:off x="5271240" y="403225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8" name="矩形 15"/>
          <p:cNvSpPr>
            <a:spLocks noChangeArrowheads="1"/>
          </p:cNvSpPr>
          <p:nvPr/>
        </p:nvSpPr>
        <p:spPr bwMode="auto">
          <a:xfrm>
            <a:off x="5549053" y="403225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9" name="矩形 16"/>
          <p:cNvSpPr>
            <a:spLocks noChangeArrowheads="1"/>
          </p:cNvSpPr>
          <p:nvPr/>
        </p:nvSpPr>
        <p:spPr bwMode="auto">
          <a:xfrm>
            <a:off x="4352078" y="4784726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0" name="矩形 17"/>
          <p:cNvSpPr>
            <a:spLocks noChangeArrowheads="1"/>
          </p:cNvSpPr>
          <p:nvPr/>
        </p:nvSpPr>
        <p:spPr bwMode="auto">
          <a:xfrm>
            <a:off x="4612428" y="4784726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1" name="矩形 18"/>
          <p:cNvSpPr>
            <a:spLocks noChangeArrowheads="1"/>
          </p:cNvSpPr>
          <p:nvPr/>
        </p:nvSpPr>
        <p:spPr bwMode="auto">
          <a:xfrm>
            <a:off x="5271240" y="4784726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2" name="矩形 19"/>
          <p:cNvSpPr>
            <a:spLocks noChangeArrowheads="1"/>
          </p:cNvSpPr>
          <p:nvPr/>
        </p:nvSpPr>
        <p:spPr bwMode="auto">
          <a:xfrm>
            <a:off x="5556990" y="4784726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3" name="文字方塊 22"/>
          <p:cNvSpPr txBox="1">
            <a:spLocks noChangeArrowheads="1"/>
          </p:cNvSpPr>
          <p:nvPr/>
        </p:nvSpPr>
        <p:spPr bwMode="auto">
          <a:xfrm>
            <a:off x="3199554" y="3254376"/>
            <a:ext cx="88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0" dirty="0">
                <a:latin typeface="Arial Narrow" panose="020B0606020202030204" pitchFamily="34" charset="0"/>
                <a:ea typeface="新細明體" panose="02020500000000000000" pitchFamily="18" charset="-120"/>
              </a:rPr>
              <a:t>Row Line</a:t>
            </a:r>
            <a:endParaRPr lang="zh-TW" altLang="en-US" sz="1600" b="0" dirty="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4" name="文字方塊 23"/>
          <p:cNvSpPr txBox="1">
            <a:spLocks noChangeArrowheads="1"/>
          </p:cNvSpPr>
          <p:nvPr/>
        </p:nvSpPr>
        <p:spPr bwMode="auto">
          <a:xfrm>
            <a:off x="3109065" y="4406901"/>
            <a:ext cx="112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0" dirty="0">
                <a:latin typeface="Arial Narrow" panose="020B0606020202030204" pitchFamily="34" charset="0"/>
                <a:ea typeface="新細明體" panose="02020500000000000000" pitchFamily="18" charset="-120"/>
              </a:rPr>
              <a:t>Column Line</a:t>
            </a:r>
            <a:endParaRPr lang="zh-TW" altLang="en-US" sz="1600" b="0" dirty="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6" name="文字方塊 18"/>
          <p:cNvSpPr txBox="1">
            <a:spLocks noChangeArrowheads="1"/>
          </p:cNvSpPr>
          <p:nvPr/>
        </p:nvSpPr>
        <p:spPr bwMode="auto">
          <a:xfrm>
            <a:off x="4520354" y="3240088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Dot Matrix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5148" name="直線單箭頭接點 20"/>
          <p:cNvCxnSpPr>
            <a:cxnSpLocks noChangeShapeType="1"/>
          </p:cNvCxnSpPr>
          <p:nvPr/>
        </p:nvCxnSpPr>
        <p:spPr bwMode="auto">
          <a:xfrm flipV="1">
            <a:off x="3090015" y="3686176"/>
            <a:ext cx="11128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直線單箭頭接點 21"/>
          <p:cNvCxnSpPr>
            <a:cxnSpLocks noChangeShapeType="1"/>
          </p:cNvCxnSpPr>
          <p:nvPr/>
        </p:nvCxnSpPr>
        <p:spPr bwMode="auto">
          <a:xfrm flipV="1">
            <a:off x="3090015" y="4783137"/>
            <a:ext cx="11128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0" name="文字方塊 22"/>
          <p:cNvSpPr txBox="1">
            <a:spLocks noChangeArrowheads="1"/>
          </p:cNvSpPr>
          <p:nvPr/>
        </p:nvSpPr>
        <p:spPr bwMode="auto">
          <a:xfrm>
            <a:off x="1643803" y="3265488"/>
            <a:ext cx="1160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Arial Narrow" panose="020B0606020202030204" pitchFamily="34" charset="0"/>
                <a:ea typeface="新細明體" panose="02020500000000000000" pitchFamily="18" charset="-120"/>
              </a:rPr>
              <a:t>Your Design</a:t>
            </a:r>
            <a:endParaRPr lang="zh-TW" altLang="en-US" sz="1600" dirty="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51" name="文字方塊 23"/>
          <p:cNvSpPr txBox="1">
            <a:spLocks noChangeArrowheads="1"/>
          </p:cNvSpPr>
          <p:nvPr/>
        </p:nvSpPr>
        <p:spPr bwMode="auto">
          <a:xfrm>
            <a:off x="1596179" y="3552826"/>
            <a:ext cx="1284287" cy="15700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module …(…);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output [7:0]col;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output [7:0]row;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</p:txBody>
      </p:sp>
      <p:sp>
        <p:nvSpPr>
          <p:cNvPr id="5152" name="文字方塊 24"/>
          <p:cNvSpPr txBox="1">
            <a:spLocks noChangeArrowheads="1"/>
          </p:cNvSpPr>
          <p:nvPr/>
        </p:nvSpPr>
        <p:spPr bwMode="auto">
          <a:xfrm>
            <a:off x="4782290" y="3765551"/>
            <a:ext cx="522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……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53" name="文字方塊 25"/>
          <p:cNvSpPr txBox="1">
            <a:spLocks noChangeArrowheads="1"/>
          </p:cNvSpPr>
          <p:nvPr/>
        </p:nvSpPr>
        <p:spPr bwMode="auto">
          <a:xfrm>
            <a:off x="4893415" y="4362451"/>
            <a:ext cx="431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……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54" name="文字方塊 26"/>
          <p:cNvSpPr txBox="1">
            <a:spLocks noChangeArrowheads="1"/>
          </p:cNvSpPr>
          <p:nvPr/>
        </p:nvSpPr>
        <p:spPr bwMode="auto">
          <a:xfrm>
            <a:off x="6174528" y="3073401"/>
            <a:ext cx="520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LED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5155" name="圖案 28"/>
          <p:cNvCxnSpPr>
            <a:cxnSpLocks noChangeShapeType="1"/>
            <a:stCxn id="5154" idx="1"/>
            <a:endCxn id="5134" idx="0"/>
          </p:cNvCxnSpPr>
          <p:nvPr/>
        </p:nvCxnSpPr>
        <p:spPr bwMode="auto">
          <a:xfrm rot="10800000" flipV="1">
            <a:off x="5642716" y="3243262"/>
            <a:ext cx="531813" cy="3492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8046333" y="2723120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row[4] = 0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24352" y="302526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column[5] = 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17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889794" y="995362"/>
            <a:ext cx="9534070" cy="4567238"/>
          </a:xfrm>
        </p:spPr>
        <p:txBody>
          <a:bodyPr/>
          <a:lstStyle/>
          <a:p>
            <a:pPr algn="just"/>
            <a:r>
              <a:rPr lang="en-US" altLang="zh-TW" b="0" dirty="0"/>
              <a:t>Scan the rows in turns frequently and control the column lines according to the row in operation,  thus the image will be shown due to </a:t>
            </a:r>
            <a:r>
              <a:rPr lang="en-US" altLang="zh-TW" dirty="0"/>
              <a:t>Persistence of vision.</a:t>
            </a:r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35014FE-37B9-4938-B3EB-EA272B8A6413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6</a:t>
            </a:fld>
            <a:endParaRPr kumimoji="0" lang="en-US" altLang="zh-TW" sz="1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36" y="280175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61331" y="2582991"/>
            <a:ext cx="25908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0  0  0  1  1  0  0  0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60305" y="2802809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0     1     1     1     1     1     1     1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sp>
        <p:nvSpPr>
          <p:cNvPr id="6152" name="橢圓 7"/>
          <p:cNvSpPr>
            <a:spLocks noChangeArrowheads="1"/>
          </p:cNvSpPr>
          <p:nvPr/>
        </p:nvSpPr>
        <p:spPr bwMode="auto">
          <a:xfrm>
            <a:off x="2363449" y="28376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3" name="橢圓 8"/>
          <p:cNvSpPr>
            <a:spLocks noChangeArrowheads="1"/>
          </p:cNvSpPr>
          <p:nvPr/>
        </p:nvSpPr>
        <p:spPr bwMode="auto">
          <a:xfrm>
            <a:off x="2538074" y="2835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6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36" y="287033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901736" y="2641731"/>
            <a:ext cx="16764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0  0  1  0  0  1  0  0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3136" y="2870331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1     0     1     1     1     1     1     1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pic>
        <p:nvPicPr>
          <p:cNvPr id="61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36" y="287033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5882936" y="2641731"/>
            <a:ext cx="16764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0  1  0  0  0  0  1  0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54336" y="2870331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1     1     0     1     1     1     1     1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pic>
        <p:nvPicPr>
          <p:cNvPr id="61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36" y="294653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8092736" y="2717931"/>
            <a:ext cx="16764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1  1  0  0  0  0  1  1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64136" y="2946531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1     1     1     0     1     1     1     1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sp>
        <p:nvSpPr>
          <p:cNvPr id="6163" name="橢圓 18"/>
          <p:cNvSpPr>
            <a:spLocks noChangeArrowheads="1"/>
          </p:cNvSpPr>
          <p:nvPr/>
        </p:nvSpPr>
        <p:spPr bwMode="auto">
          <a:xfrm>
            <a:off x="4320836" y="3089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4" name="橢圓 19"/>
          <p:cNvSpPr>
            <a:spLocks noChangeArrowheads="1"/>
          </p:cNvSpPr>
          <p:nvPr/>
        </p:nvSpPr>
        <p:spPr bwMode="auto">
          <a:xfrm>
            <a:off x="4854236" y="3089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5" name="橢圓 20"/>
          <p:cNvSpPr>
            <a:spLocks noChangeArrowheads="1"/>
          </p:cNvSpPr>
          <p:nvPr/>
        </p:nvSpPr>
        <p:spPr bwMode="auto">
          <a:xfrm>
            <a:off x="6120414" y="32602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6" name="橢圓 21"/>
          <p:cNvSpPr>
            <a:spLocks noChangeArrowheads="1"/>
          </p:cNvSpPr>
          <p:nvPr/>
        </p:nvSpPr>
        <p:spPr bwMode="auto">
          <a:xfrm>
            <a:off x="7010061" y="32602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7" name="橢圓 22"/>
          <p:cNvSpPr>
            <a:spLocks noChangeArrowheads="1"/>
          </p:cNvSpPr>
          <p:nvPr/>
        </p:nvSpPr>
        <p:spPr bwMode="auto">
          <a:xfrm>
            <a:off x="8153061" y="351644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8" name="橢圓 23"/>
          <p:cNvSpPr>
            <a:spLocks noChangeArrowheads="1"/>
          </p:cNvSpPr>
          <p:nvPr/>
        </p:nvSpPr>
        <p:spPr bwMode="auto">
          <a:xfrm>
            <a:off x="9404011" y="351644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9" name="矩形 24"/>
          <p:cNvSpPr>
            <a:spLocks noChangeArrowheads="1"/>
          </p:cNvSpPr>
          <p:nvPr/>
        </p:nvSpPr>
        <p:spPr bwMode="auto">
          <a:xfrm>
            <a:off x="3292137" y="340373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</a:t>
            </a:r>
            <a:endParaRPr lang="zh-TW" altLang="en-US"/>
          </a:p>
        </p:txBody>
      </p:sp>
      <p:sp>
        <p:nvSpPr>
          <p:cNvPr id="6170" name="矩形 25"/>
          <p:cNvSpPr>
            <a:spLocks noChangeArrowheads="1"/>
          </p:cNvSpPr>
          <p:nvPr/>
        </p:nvSpPr>
        <p:spPr bwMode="auto">
          <a:xfrm>
            <a:off x="5349537" y="340373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</a:t>
            </a:r>
            <a:endParaRPr lang="zh-TW" altLang="en-US"/>
          </a:p>
        </p:txBody>
      </p:sp>
      <p:sp>
        <p:nvSpPr>
          <p:cNvPr id="6171" name="矩形 26"/>
          <p:cNvSpPr>
            <a:spLocks noChangeArrowheads="1"/>
          </p:cNvSpPr>
          <p:nvPr/>
        </p:nvSpPr>
        <p:spPr bwMode="auto">
          <a:xfrm>
            <a:off x="7406937" y="340373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</a:t>
            </a:r>
            <a:endParaRPr lang="zh-TW" altLang="en-US"/>
          </a:p>
        </p:txBody>
      </p:sp>
      <p:sp>
        <p:nvSpPr>
          <p:cNvPr id="6172" name="矩形 27"/>
          <p:cNvSpPr>
            <a:spLocks noChangeArrowheads="1"/>
          </p:cNvSpPr>
          <p:nvPr/>
        </p:nvSpPr>
        <p:spPr bwMode="auto">
          <a:xfrm>
            <a:off x="9692936" y="340373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 …</a:t>
            </a:r>
            <a:endParaRPr lang="zh-TW" altLang="en-US"/>
          </a:p>
        </p:txBody>
      </p:sp>
      <p:pic>
        <p:nvPicPr>
          <p:cNvPr id="61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41"/>
          <a:stretch>
            <a:fillRect/>
          </a:stretch>
        </p:blipFill>
        <p:spPr bwMode="auto">
          <a:xfrm>
            <a:off x="4953000" y="4572000"/>
            <a:ext cx="14874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" name="矩形 29"/>
          <p:cNvSpPr>
            <a:spLocks noChangeArrowheads="1"/>
          </p:cNvSpPr>
          <p:nvPr/>
        </p:nvSpPr>
        <p:spPr bwMode="auto">
          <a:xfrm>
            <a:off x="4343400" y="5257800"/>
            <a:ext cx="48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=&gt;</a:t>
            </a:r>
            <a:endParaRPr lang="zh-TW" altLang="en-US"/>
          </a:p>
        </p:txBody>
      </p:sp>
      <p:sp>
        <p:nvSpPr>
          <p:cNvPr id="31" name="標題 1"/>
          <p:cNvSpPr txBox="1">
            <a:spLocks/>
          </p:cNvSpPr>
          <p:nvPr/>
        </p:nvSpPr>
        <p:spPr bwMode="auto">
          <a:xfrm>
            <a:off x="581563" y="235107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kern="0" dirty="0"/>
              <a:t>LED Dot Matrix</a:t>
            </a:r>
            <a:r>
              <a:rPr lang="zh-TW" altLang="en-US" kern="0" dirty="0"/>
              <a:t> </a:t>
            </a:r>
            <a:r>
              <a:rPr lang="en-US" altLang="zh-TW" kern="0" dirty="0"/>
              <a:t>Display (3/3) </a:t>
            </a:r>
            <a:endParaRPr lang="zh-TW" altLang="en-US" kern="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82953" y="5087570"/>
            <a:ext cx="455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000" dirty="0">
                <a:solidFill>
                  <a:srgbClr val="FF0000"/>
                </a:solidFill>
              </a:rPr>
              <a:t>Clock must be as 10000 Hz for display !!!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952353" y="5006766"/>
            <a:ext cx="4556340" cy="5518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53994" y="227340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1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94087" y="230466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258795" y="228641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439450" y="234010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4</a:t>
            </a:r>
            <a:endParaRPr lang="zh-TW" altLang="en-US" dirty="0"/>
          </a:p>
        </p:txBody>
      </p:sp>
      <p:sp>
        <p:nvSpPr>
          <p:cNvPr id="39" name="橢圓 21"/>
          <p:cNvSpPr>
            <a:spLocks noChangeArrowheads="1"/>
          </p:cNvSpPr>
          <p:nvPr/>
        </p:nvSpPr>
        <p:spPr bwMode="auto">
          <a:xfrm>
            <a:off x="8334315" y="35102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" name="橢圓 21"/>
          <p:cNvSpPr>
            <a:spLocks noChangeArrowheads="1"/>
          </p:cNvSpPr>
          <p:nvPr/>
        </p:nvSpPr>
        <p:spPr bwMode="auto">
          <a:xfrm>
            <a:off x="9230966" y="351914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0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13875" y="277814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b="1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b="1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請勿命名中文或數字開頭的資料夾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符合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5CEFA4F23C7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dirty="0">
                <a:latin typeface="+mn-lt"/>
                <a:ea typeface="+mn-ea"/>
              </a:rPr>
              <a:t>在組合電路中，</a:t>
            </a:r>
            <a:r>
              <a:rPr lang="en-US" altLang="zh-TW" sz="2400" dirty="0">
                <a:latin typeface="+mn-lt"/>
                <a:ea typeface="+mn-ea"/>
              </a:rPr>
              <a:t>case</a:t>
            </a:r>
            <a:r>
              <a:rPr lang="zh-TW" altLang="en-US" sz="2400" dirty="0">
                <a:latin typeface="+mn-lt"/>
                <a:ea typeface="+mn-ea"/>
              </a:rPr>
              <a:t>、</a:t>
            </a:r>
            <a:r>
              <a:rPr lang="en-US" altLang="zh-TW" sz="2400" dirty="0">
                <a:latin typeface="+mn-lt"/>
                <a:ea typeface="+mn-ea"/>
              </a:rPr>
              <a:t>if…else…</a:t>
            </a:r>
            <a:r>
              <a:rPr lang="zh-TW" altLang="en-US" sz="2400" dirty="0">
                <a:latin typeface="+mn-lt"/>
                <a:ea typeface="+mn-ea"/>
              </a:rPr>
              <a:t>若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+mn-ea"/>
              </a:rPr>
              <a:t>沒有寫滿</a:t>
            </a:r>
            <a:r>
              <a:rPr lang="zh-TW" altLang="en-US" sz="2400" dirty="0">
                <a:latin typeface="+mn-lt"/>
                <a:ea typeface="+mn-ea"/>
              </a:rPr>
              <a:t>，合成後會產生</a:t>
            </a:r>
            <a:r>
              <a:rPr lang="en-US" altLang="zh-TW" sz="2400" dirty="0">
                <a:latin typeface="+mn-lt"/>
                <a:ea typeface="+mn-ea"/>
              </a:rPr>
              <a:t>latch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583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762E1-67F5-4388-9FED-85AC3A4D38F4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527517722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555</Words>
  <Application>Microsoft Office PowerPoint</Application>
  <PresentationFormat>寬螢幕</PresentationFormat>
  <Paragraphs>101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標楷體</vt:lpstr>
      <vt:lpstr>Arial</vt:lpstr>
      <vt:lpstr>Arial Narrow</vt:lpstr>
      <vt:lpstr>Calibri</vt:lpstr>
      <vt:lpstr>Times New Roman</vt:lpstr>
      <vt:lpstr>Wingdings</vt:lpstr>
      <vt:lpstr>4_Edge</vt:lpstr>
      <vt:lpstr>LAB - 10</vt:lpstr>
      <vt:lpstr>Traffic Light System</vt:lpstr>
      <vt:lpstr>Hint</vt:lpstr>
      <vt:lpstr>LED Dot Matrix Display (1/3) </vt:lpstr>
      <vt:lpstr>LED Dot Matrix Display (2/3) </vt:lpstr>
      <vt:lpstr>PowerPoint 簡報</vt:lpstr>
      <vt:lpstr>PowerPoint 簡報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鄭宇倫</cp:lastModifiedBy>
  <cp:revision>102</cp:revision>
  <cp:lastPrinted>2015-09-04T02:53:59Z</cp:lastPrinted>
  <dcterms:created xsi:type="dcterms:W3CDTF">2015-09-03T02:51:47Z</dcterms:created>
  <dcterms:modified xsi:type="dcterms:W3CDTF">2022-11-15T11:09:29Z</dcterms:modified>
</cp:coreProperties>
</file>