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96" r:id="rId2"/>
    <p:sldId id="413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375" r:id="rId17"/>
    <p:sldId id="432" r:id="rId18"/>
    <p:sldId id="433" r:id="rId19"/>
    <p:sldId id="434" r:id="rId20"/>
    <p:sldId id="362" r:id="rId21"/>
    <p:sldId id="435" r:id="rId22"/>
    <p:sldId id="368" r:id="rId23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3604C-1244-4E6C-8382-46AFA31D73D7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9A04-9D9A-4FE2-8C86-B6D39F8988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8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77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40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1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2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3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1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93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5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04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30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7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19A04-9D9A-4FE2-8C86-B6D39F89888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3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0" y="3981450"/>
            <a:ext cx="868289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692877" y="4263903"/>
            <a:ext cx="400110" cy="46325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Digital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cs typeface="Arial"/>
                <a:sym typeface="Arial"/>
                <a:rtl val="0"/>
              </a:rPr>
              <a:t>Integrated Circuit </a:t>
            </a: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039403" y="-2909949"/>
            <a:ext cx="723275" cy="6621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Department of Computer Science and Information Engineering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Arial"/>
                <a:sym typeface="Arial"/>
                <a:rtl val="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09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4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1" y="277814"/>
            <a:ext cx="2835030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7814"/>
            <a:ext cx="8321431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78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11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484313"/>
            <a:ext cx="5578231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5401" y="1484313"/>
            <a:ext cx="5578230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8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10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05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31CC5A-5D22-4D0E-8EBA-A29ED05063E4}" type="slidenum">
              <a:rPr lang="en-US" altLang="zh-TW" b="1">
                <a:solidFill>
                  <a:srgbClr val="000000"/>
                </a:solidFill>
                <a:cs typeface="Arial"/>
                <a:sym typeface="Arial"/>
                <a:rtl val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 b="1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000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473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dirty="0">
                <a:latin typeface="Arial" panose="020B0604020202020204" pitchFamily="34" charset="0"/>
                <a:cs typeface="Arial" panose="020B0604020202020204" pitchFamily="34" charset="0"/>
              </a:rPr>
              <a:t>- 05</a:t>
            </a:r>
            <a:endParaRPr lang="zh-TW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7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(8/13)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79" y="1427669"/>
            <a:ext cx="6438251" cy="4567237"/>
          </a:xfrm>
        </p:spPr>
      </p:pic>
      <p:sp>
        <p:nvSpPr>
          <p:cNvPr id="10" name="圓角矩形 9"/>
          <p:cNvSpPr/>
          <p:nvPr/>
        </p:nvSpPr>
        <p:spPr bwMode="auto">
          <a:xfrm>
            <a:off x="3042607" y="3750082"/>
            <a:ext cx="2646094" cy="79764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76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CFCBF42-1E85-0AC6-EEFE-C8B8A97D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02" y="1539241"/>
            <a:ext cx="7439796" cy="4495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(9/13)</a:t>
            </a:r>
            <a:endParaRPr lang="zh-TW" altLang="en-US" sz="3200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2961686" y="3018329"/>
            <a:ext cx="3026419" cy="27351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F99A181A-B6C7-48B4-8C56-98BB579A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678" y="2648997"/>
            <a:ext cx="2499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+mn-lt"/>
                <a:ea typeface="+mn-ea"/>
              </a:rPr>
              <a:t>Quartus Lite</a:t>
            </a:r>
            <a:r>
              <a:rPr lang="zh-TW" altLang="en-US" sz="1800" dirty="0">
                <a:solidFill>
                  <a:srgbClr val="FF0000"/>
                </a:solidFill>
                <a:latin typeface="+mn-lt"/>
                <a:ea typeface="+mn-ea"/>
              </a:rPr>
              <a:t>安裝路徑下</a:t>
            </a:r>
          </a:p>
        </p:txBody>
      </p:sp>
    </p:spTree>
    <p:extLst>
      <p:ext uri="{BB962C8B-B14F-4D97-AF65-F5344CB8AC3E}">
        <p14:creationId xmlns:p14="http://schemas.microsoft.com/office/powerpoint/2010/main" val="199235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(10/13)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1427669"/>
            <a:ext cx="6538200" cy="4674813"/>
          </a:xfrm>
        </p:spPr>
      </p:pic>
      <p:sp>
        <p:nvSpPr>
          <p:cNvPr id="8" name="圓角矩形 7"/>
          <p:cNvSpPr/>
          <p:nvPr/>
        </p:nvSpPr>
        <p:spPr bwMode="auto">
          <a:xfrm>
            <a:off x="4094570" y="3453533"/>
            <a:ext cx="1262357" cy="2121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884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2A49253-D9CB-43A1-8C75-C9DA1C225EC7}" type="slidenum">
              <a:rPr kumimoji="0" lang="en-US" altLang="zh-TW" smtClean="0"/>
              <a:pPr eaLnBrk="1" hangingPunct="1">
                <a:defRPr/>
              </a:pPr>
              <a:t>13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43233" y="104002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5"/>
          <a:stretch/>
        </p:blipFill>
        <p:spPr>
          <a:xfrm>
            <a:off x="3050697" y="1581418"/>
            <a:ext cx="3530324" cy="440909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 bwMode="auto">
          <a:xfrm>
            <a:off x="3510714" y="1581418"/>
            <a:ext cx="446291" cy="1745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3466205" y="4580092"/>
            <a:ext cx="2440981" cy="19409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3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3C11E13-7DD8-4ED6-860A-46032AA9FCA0}" type="slidenum">
              <a:rPr kumimoji="0" lang="en-US" altLang="zh-TW" smtClean="0"/>
              <a:pPr eaLnBrk="1" hangingPunct="1">
                <a:defRPr/>
              </a:pPr>
              <a:t>14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471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Hardware setup: add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USB-Blaster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" b="3206"/>
          <a:stretch/>
        </p:blipFill>
        <p:spPr>
          <a:xfrm>
            <a:off x="2521743" y="1719586"/>
            <a:ext cx="6090626" cy="4288779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 bwMode="auto">
          <a:xfrm>
            <a:off x="2580130" y="2014917"/>
            <a:ext cx="1061286" cy="1942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4286199" y="4304963"/>
            <a:ext cx="1540065" cy="18476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341856" y="447242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80048" y="192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86850" y="4212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5704" y="3609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458500" y="3734408"/>
            <a:ext cx="1147401" cy="1674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69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648DCB1-C7B5-4E5F-977C-C00D9FA6E2AE}" type="slidenum">
              <a:rPr kumimoji="0" lang="en-US" altLang="zh-TW" smtClean="0"/>
              <a:pPr eaLnBrk="1" hangingPunct="1">
                <a:defRPr/>
              </a:pPr>
              <a:t>15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5014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Programming device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" y="1847260"/>
            <a:ext cx="4780454" cy="3769429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484300" y="3600957"/>
            <a:ext cx="680960" cy="22812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78" y="2646012"/>
            <a:ext cx="4224127" cy="2970677"/>
          </a:xfrm>
          <a:prstGeom prst="rect">
            <a:avLst/>
          </a:prstGeom>
        </p:spPr>
      </p:pic>
      <p:sp>
        <p:nvSpPr>
          <p:cNvPr id="15" name="手繪多邊形 14"/>
          <p:cNvSpPr/>
          <p:nvPr/>
        </p:nvSpPr>
        <p:spPr bwMode="auto">
          <a:xfrm>
            <a:off x="753987" y="3829079"/>
            <a:ext cx="720191" cy="48256"/>
          </a:xfrm>
          <a:custGeom>
            <a:avLst/>
            <a:gdLst>
              <a:gd name="connsiteX0" fmla="*/ 0 w 1944210"/>
              <a:gd name="connsiteY0" fmla="*/ 0 h 1191139"/>
              <a:gd name="connsiteX1" fmla="*/ 435006 w 1944210"/>
              <a:gd name="connsiteY1" fmla="*/ 1109709 h 1191139"/>
              <a:gd name="connsiteX2" fmla="*/ 1944210 w 1944210"/>
              <a:gd name="connsiteY2" fmla="*/ 1020932 h 11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210" h="1191139">
                <a:moveTo>
                  <a:pt x="0" y="0"/>
                </a:moveTo>
                <a:cubicBezTo>
                  <a:pt x="55485" y="469777"/>
                  <a:pt x="110971" y="939554"/>
                  <a:pt x="435006" y="1109709"/>
                </a:cubicBezTo>
                <a:cubicBezTo>
                  <a:pt x="759041" y="1279864"/>
                  <a:pt x="1351625" y="1150398"/>
                  <a:pt x="1944210" y="1020932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3501280" y="2936062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圓角矩形 19"/>
          <p:cNvSpPr/>
          <p:nvPr/>
        </p:nvSpPr>
        <p:spPr bwMode="auto">
          <a:xfrm>
            <a:off x="2375138" y="313027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圓角矩形 20"/>
          <p:cNvSpPr/>
          <p:nvPr/>
        </p:nvSpPr>
        <p:spPr bwMode="auto">
          <a:xfrm>
            <a:off x="5003701" y="507101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84" y="1711777"/>
            <a:ext cx="4952276" cy="390491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>
            <a:off x="5858634" y="3600957"/>
            <a:ext cx="720191" cy="276378"/>
          </a:xfrm>
          <a:prstGeom prst="rightArrow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圓角矩形 21"/>
          <p:cNvSpPr/>
          <p:nvPr/>
        </p:nvSpPr>
        <p:spPr bwMode="auto">
          <a:xfrm>
            <a:off x="6861496" y="2690390"/>
            <a:ext cx="569020" cy="1874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32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請設計一 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4-bit 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無號數加減法器，並燒錄至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DE0-CV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開發板</a:t>
            </a:r>
            <a:endParaRPr lang="en-US" altLang="zh-TW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select(1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bit)</a:t>
            </a: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Output: out(4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bits)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overflow(1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bit)</a:t>
            </a:r>
          </a:p>
          <a:p>
            <a:pPr lvl="1">
              <a:defRPr/>
            </a:pP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無號數加減法器藉由選擇</a:t>
            </a:r>
            <a:r>
              <a:rPr lang="en-US" altLang="zh-TW" sz="2400" b="0" dirty="0">
                <a:latin typeface="Arial" panose="020B0604020202020204" pitchFamily="34" charset="0"/>
                <a:cs typeface="Arial" panose="020B0604020202020204" pitchFamily="34" charset="0"/>
              </a:rPr>
              <a:t>(select)</a:t>
            </a:r>
            <a:r>
              <a:rPr lang="zh-TW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訊號決定進行加法或減法運算</a:t>
            </a:r>
            <a:endParaRPr lang="en-US" altLang="zh-TW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時，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輸出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</a:p>
          <a:p>
            <a:pPr lvl="1">
              <a:defRPr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時，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輸出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a - b</a:t>
            </a:r>
          </a:p>
          <a:p>
            <a:pPr lvl="1">
              <a:defRPr/>
            </a:pP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溢位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(overflow)</a:t>
            </a:r>
            <a:r>
              <a:rPr lang="zh-TW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訊號用來表示有無進位或借位</a:t>
            </a: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270436-04E8-FF62-1D74-39ECEBDA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51" y="4287704"/>
            <a:ext cx="4105413" cy="1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0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--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 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en-US" altLang="zh-TW" sz="2400" b="0" dirty="0">
                <a:cs typeface="Arial" panose="020B0604020202020204" pitchFamily="34" charset="0"/>
              </a:rPr>
              <a:t>Hint:</a:t>
            </a: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可利用三元運算子</a:t>
            </a:r>
            <a:r>
              <a:rPr lang="en-US" altLang="zh-TW" sz="2000" b="0" dirty="0">
                <a:cs typeface="Arial" panose="020B0604020202020204" pitchFamily="34" charset="0"/>
              </a:rPr>
              <a:t>( ? : )</a:t>
            </a:r>
            <a:r>
              <a:rPr lang="zh-TW" altLang="en-US" sz="2000" b="0" dirty="0">
                <a:cs typeface="Arial" panose="020B0604020202020204" pitchFamily="34" charset="0"/>
              </a:rPr>
              <a:t>或</a:t>
            </a:r>
            <a:r>
              <a:rPr lang="en-US" altLang="zh-TW" sz="2000" b="0" dirty="0">
                <a:cs typeface="Arial" panose="020B0604020202020204" pitchFamily="34" charset="0"/>
              </a:rPr>
              <a:t>behavior description</a:t>
            </a:r>
            <a:r>
              <a:rPr lang="zh-TW" altLang="en-US" sz="2000" b="0" dirty="0">
                <a:cs typeface="Arial" panose="020B0604020202020204" pitchFamily="34" charset="0"/>
              </a:rPr>
              <a:t>中的</a:t>
            </a:r>
            <a:r>
              <a:rPr lang="en-US" altLang="zh-TW" sz="2000" b="0" dirty="0">
                <a:cs typeface="Arial" panose="020B0604020202020204" pitchFamily="34" charset="0"/>
              </a:rPr>
              <a:t>if-else</a:t>
            </a:r>
            <a:r>
              <a:rPr lang="zh-TW" altLang="en-US" sz="2000" b="0" dirty="0">
                <a:cs typeface="Arial" panose="020B0604020202020204" pitchFamily="34" charset="0"/>
              </a:rPr>
              <a:t>語法來依照</a:t>
            </a:r>
            <a:r>
              <a:rPr lang="en-US" altLang="zh-TW" sz="2000" b="0" dirty="0">
                <a:cs typeface="Arial" panose="020B0604020202020204" pitchFamily="34" charset="0"/>
              </a:rPr>
              <a:t>select</a:t>
            </a:r>
            <a:r>
              <a:rPr lang="zh-TW" altLang="en-US" sz="2000" b="0" dirty="0">
                <a:cs typeface="Arial" panose="020B0604020202020204" pitchFamily="34" charset="0"/>
              </a:rPr>
              <a:t>訊號完成電路</a:t>
            </a:r>
            <a:endParaRPr lang="en-US" altLang="zh-TW" sz="20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可使用</a:t>
            </a:r>
            <a:r>
              <a:rPr lang="en-US" altLang="zh-TW" sz="2000" b="0" dirty="0">
                <a:cs typeface="Arial" panose="020B0604020202020204" pitchFamily="34" charset="0"/>
              </a:rPr>
              <a:t>concatenation</a:t>
            </a:r>
            <a:r>
              <a:rPr lang="zh-TW" altLang="en-US" sz="2000" b="0" dirty="0">
                <a:cs typeface="Arial" panose="020B0604020202020204" pitchFamily="34" charset="0"/>
              </a:rPr>
              <a:t>來簡化運算</a:t>
            </a:r>
            <a:endParaRPr lang="en-US" altLang="zh-TW" sz="20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zh-TW" altLang="en-US" sz="2000" b="0" dirty="0">
                <a:cs typeface="Arial" panose="020B0604020202020204" pitchFamily="34" charset="0"/>
              </a:rPr>
              <a:t>電路運作模式參考</a:t>
            </a:r>
            <a:r>
              <a:rPr lang="en-US" altLang="zh-TW" sz="2000" b="0" dirty="0">
                <a:cs typeface="Arial" panose="020B0604020202020204" pitchFamily="34" charset="0"/>
              </a:rPr>
              <a:t>1-bit</a:t>
            </a:r>
            <a:r>
              <a:rPr lang="zh-TW" altLang="en-US" sz="2000" b="0" dirty="0">
                <a:cs typeface="Arial" panose="020B0604020202020204" pitchFamily="34" charset="0"/>
              </a:rPr>
              <a:t> 加減法器之真值表</a:t>
            </a:r>
            <a:endParaRPr lang="en-US" altLang="zh-TW" sz="2000" b="0" dirty="0">
              <a:cs typeface="Arial" panose="020B0604020202020204" pitchFamily="34" charset="0"/>
            </a:endParaRP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88996075-4760-47D9-95BC-D32FD8D7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84" y="2623441"/>
            <a:ext cx="5317119" cy="279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2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dder-Subtractor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 b="1"/>
          </a:p>
        </p:txBody>
      </p:sp>
      <p:sp>
        <p:nvSpPr>
          <p:cNvPr id="2" name="矩形 1"/>
          <p:cNvSpPr/>
          <p:nvPr/>
        </p:nvSpPr>
        <p:spPr bwMode="auto">
          <a:xfrm>
            <a:off x="4602689" y="3656905"/>
            <a:ext cx="6117612" cy="242240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999922"/>
            <a:ext cx="11344031" cy="4567237"/>
          </a:xfrm>
        </p:spPr>
        <p:txBody>
          <a:bodyPr/>
          <a:lstStyle/>
          <a:p>
            <a:pPr>
              <a:defRPr/>
            </a:pPr>
            <a:r>
              <a:rPr lang="en-US" altLang="zh-TW" sz="2400" b="0" dirty="0">
                <a:cs typeface="Arial" panose="020B0604020202020204" pitchFamily="34" charset="0"/>
              </a:rPr>
              <a:t>Example:</a:t>
            </a: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select=1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+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=0010+1101=1111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因為沒有進位 </a:t>
            </a:r>
            <a:r>
              <a:rPr lang="en-US" altLang="zh-TW" sz="1600" b="0" dirty="0">
                <a:cs typeface="Arial" panose="020B0604020202020204" pitchFamily="34" charset="0"/>
              </a:rPr>
              <a:t>, out=1111 , overflow = 0 </a:t>
            </a:r>
            <a:endParaRPr lang="en-US" altLang="zh-TW" sz="16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a=0100 , b=1101 , </a:t>
            </a:r>
            <a:r>
              <a:rPr lang="en-US" altLang="zh-TW" sz="1600" b="0" dirty="0" err="1">
                <a:cs typeface="Arial" panose="020B0604020202020204" pitchFamily="34" charset="0"/>
              </a:rPr>
              <a:t>a+b</a:t>
            </a:r>
            <a:r>
              <a:rPr lang="en-US" altLang="zh-TW" sz="1600" b="0" dirty="0">
                <a:cs typeface="Arial" panose="020B0604020202020204" pitchFamily="34" charset="0"/>
              </a:rPr>
              <a:t>=0100+1101=10001 , </a:t>
            </a:r>
            <a:r>
              <a:rPr lang="zh-TW" altLang="en-US" sz="1600" b="0" dirty="0">
                <a:cs typeface="Arial" panose="020B0604020202020204" pitchFamily="34" charset="0"/>
              </a:rPr>
              <a:t>因為有進位 </a:t>
            </a:r>
            <a:r>
              <a:rPr lang="en-US" altLang="zh-TW" sz="1600" b="0" dirty="0">
                <a:cs typeface="Arial" panose="020B0604020202020204" pitchFamily="34" charset="0"/>
              </a:rPr>
              <a:t>, out=0001 , overflow = 1 </a:t>
            </a:r>
          </a:p>
          <a:p>
            <a:pPr lvl="2"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  <a:p>
            <a:pPr lvl="2">
              <a:defRPr/>
            </a:pPr>
            <a:endParaRPr lang="en-US" altLang="zh-TW" sz="1400" b="0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TW" sz="1800" b="0" dirty="0">
                <a:cs typeface="Arial" panose="020B0604020202020204" pitchFamily="34" charset="0"/>
              </a:rPr>
              <a:t>select=0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out</a:t>
            </a:r>
            <a:r>
              <a:rPr lang="zh-TW" altLang="en-US" sz="1600" b="0" dirty="0">
                <a:cs typeface="Arial" panose="020B0604020202020204" pitchFamily="34" charset="0"/>
              </a:rPr>
              <a:t>輸出</a:t>
            </a:r>
            <a:r>
              <a:rPr lang="en-US" altLang="zh-TW" sz="1600" b="0" dirty="0">
                <a:cs typeface="Arial" panose="020B0604020202020204" pitchFamily="34" charset="0"/>
              </a:rPr>
              <a:t>a - b</a:t>
            </a: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Ex1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a=1010 , b=0011 ,</a:t>
            </a:r>
            <a:r>
              <a:rPr lang="zh-TW" altLang="en-US" sz="1600" b="0" dirty="0">
                <a:cs typeface="Arial" panose="020B0604020202020204" pitchFamily="34" charset="0"/>
              </a:rPr>
              <a:t> </a:t>
            </a:r>
            <a:r>
              <a:rPr lang="en-US" altLang="zh-TW" sz="1600" b="0" dirty="0">
                <a:cs typeface="Arial" panose="020B0604020202020204" pitchFamily="34" charset="0"/>
              </a:rPr>
              <a:t>a-b=1010-0011=0111 , </a:t>
            </a:r>
            <a:r>
              <a:rPr lang="zh-TW" altLang="en-US" sz="1600" b="0" dirty="0">
                <a:cs typeface="Arial" panose="020B0604020202020204" pitchFamily="34" charset="0"/>
              </a:rPr>
              <a:t>因為沒有借位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out=0111 , overflow </a:t>
            </a:r>
            <a:r>
              <a:rPr lang="en-US" altLang="zh-TW" sz="1600" b="0">
                <a:cs typeface="Arial" panose="020B0604020202020204" pitchFamily="34" charset="0"/>
              </a:rPr>
              <a:t>= 0 </a:t>
            </a:r>
            <a:endParaRPr lang="en-US" altLang="zh-TW" sz="1600" b="0" dirty="0">
              <a:cs typeface="Arial" panose="020B0604020202020204" pitchFamily="34" charset="0"/>
            </a:endParaRPr>
          </a:p>
          <a:p>
            <a:pPr lvl="2">
              <a:defRPr/>
            </a:pPr>
            <a:r>
              <a:rPr lang="en-US" altLang="zh-TW" sz="1600" b="0" dirty="0">
                <a:cs typeface="Arial" panose="020B0604020202020204" pitchFamily="34" charset="0"/>
              </a:rPr>
              <a:t>Ex2 : </a:t>
            </a:r>
            <a:r>
              <a:rPr lang="zh-TW" altLang="en-US" sz="1600" b="0" dirty="0">
                <a:cs typeface="Arial" panose="020B0604020202020204" pitchFamily="34" charset="0"/>
              </a:rPr>
              <a:t>輸入 </a:t>
            </a:r>
            <a:r>
              <a:rPr lang="en-US" altLang="zh-TW" sz="1600" b="0" dirty="0">
                <a:cs typeface="Arial" panose="020B0604020202020204" pitchFamily="34" charset="0"/>
              </a:rPr>
              <a:t>a=0010 , b=1101 ,</a:t>
            </a:r>
            <a:r>
              <a:rPr lang="zh-TW" altLang="en-US" sz="1600" b="0" dirty="0">
                <a:cs typeface="Arial" panose="020B0604020202020204" pitchFamily="34" charset="0"/>
              </a:rPr>
              <a:t> 因為</a:t>
            </a:r>
            <a:r>
              <a:rPr lang="en-US" altLang="zh-TW" sz="1600" b="0" dirty="0">
                <a:cs typeface="Arial" panose="020B0604020202020204" pitchFamily="34" charset="0"/>
              </a:rPr>
              <a:t>0010</a:t>
            </a:r>
            <a:r>
              <a:rPr lang="zh-TW" altLang="en-US" sz="1600" b="0" dirty="0">
                <a:cs typeface="Arial" panose="020B0604020202020204" pitchFamily="34" charset="0"/>
              </a:rPr>
              <a:t>不夠減</a:t>
            </a:r>
            <a:r>
              <a:rPr lang="en-US" altLang="zh-TW" sz="1600" b="0" dirty="0">
                <a:cs typeface="Arial" panose="020B0604020202020204" pitchFamily="34" charset="0"/>
              </a:rPr>
              <a:t>1101 , </a:t>
            </a:r>
            <a:r>
              <a:rPr lang="zh-TW" altLang="en-US" sz="1600" b="0" dirty="0">
                <a:cs typeface="Arial" panose="020B0604020202020204" pitchFamily="34" charset="0"/>
              </a:rPr>
              <a:t>所以需要借位 </a:t>
            </a:r>
            <a:r>
              <a:rPr lang="en-US" altLang="zh-TW" sz="1600" b="0" dirty="0">
                <a:cs typeface="Arial" panose="020B0604020202020204" pitchFamily="34" charset="0"/>
              </a:rPr>
              <a:t>, </a:t>
            </a:r>
            <a:r>
              <a:rPr lang="zh-TW" altLang="en-US" sz="1600" b="0" dirty="0">
                <a:cs typeface="Arial" panose="020B0604020202020204" pitchFamily="34" charset="0"/>
              </a:rPr>
              <a:t>所以</a:t>
            </a:r>
            <a:r>
              <a:rPr lang="en-US" altLang="zh-TW" sz="1600" b="0" dirty="0">
                <a:cs typeface="Arial" panose="020B0604020202020204" pitchFamily="34" charset="0"/>
              </a:rPr>
              <a:t>a-b=10010-1101=0101  , </a:t>
            </a:r>
            <a:r>
              <a:rPr lang="zh-TW" altLang="en-US" sz="1600" b="0" dirty="0">
                <a:cs typeface="Arial" panose="020B0604020202020204" pitchFamily="34" charset="0"/>
              </a:rPr>
              <a:t>因為有借位 </a:t>
            </a:r>
            <a:r>
              <a:rPr lang="en-US" altLang="zh-TW" sz="1600" b="0" dirty="0">
                <a:cs typeface="Arial" panose="020B0604020202020204" pitchFamily="34" charset="0"/>
              </a:rPr>
              <a:t>, out=0101 , overflow = 1 </a:t>
            </a:r>
          </a:p>
          <a:p>
            <a:pPr marL="671512" lvl="2" indent="0">
              <a:buNone/>
              <a:defRPr/>
            </a:pPr>
            <a:endParaRPr lang="en-US" altLang="zh-TW" sz="16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7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B35CC559-D6D3-468B-93F6-63FF12C5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26" y="3738804"/>
            <a:ext cx="4105413" cy="1631982"/>
          </a:xfrm>
          <a:prstGeom prst="rect">
            <a:avLst/>
          </a:prstGeom>
        </p:spPr>
      </p:pic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Lab I – Adder-Subtractor </a:t>
            </a:r>
            <a:r>
              <a:rPr lang="en-US" altLang="zh-TW" dirty="0">
                <a:ea typeface="Times New Roman"/>
                <a:cs typeface="Times New Roman"/>
                <a:sym typeface="Times New Roman"/>
              </a:rPr>
              <a:t>to DE0-CV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40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1F00D-433D-4A41-BAB7-3EA273741B20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 b="1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028497"/>
            <a:ext cx="10564535" cy="4567237"/>
          </a:xfrm>
        </p:spPr>
        <p:txBody>
          <a:bodyPr/>
          <a:lstStyle/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完成</a:t>
            </a:r>
            <a:r>
              <a:rPr lang="en-US" altLang="zh-TW" sz="2400" b="0" dirty="0" err="1">
                <a:cs typeface="Arial" panose="020B0604020202020204" pitchFamily="34" charset="0"/>
              </a:rPr>
              <a:t>verilog</a:t>
            </a:r>
            <a:r>
              <a:rPr lang="zh-TW" altLang="en-US" sz="2400" b="0" dirty="0"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b="0" dirty="0">
                <a:cs typeface="Arial" panose="020B0604020202020204" pitchFamily="34" charset="0"/>
              </a:rPr>
              <a:t>Quartus</a:t>
            </a:r>
            <a:r>
              <a:rPr lang="zh-TW" altLang="en-US" sz="2400" b="0" dirty="0"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b="0" dirty="0">
                <a:cs typeface="Arial" panose="020B0604020202020204" pitchFamily="34" charset="0"/>
              </a:rPr>
              <a:t>DE0-CV</a:t>
            </a:r>
            <a:r>
              <a:rPr lang="zh-TW" altLang="en-US" sz="2400" b="0" dirty="0">
                <a:cs typeface="Arial" panose="020B0604020202020204" pitchFamily="34" charset="0"/>
              </a:rPr>
              <a:t>開發板進行驗證</a:t>
            </a:r>
            <a:endParaRPr lang="en-US" altLang="zh-TW" sz="2400" b="0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zh-TW" altLang="en-US" sz="2400" b="0" dirty="0">
                <a:cs typeface="Arial" panose="020B0604020202020204" pitchFamily="34" charset="0"/>
              </a:rPr>
              <a:t>使用</a:t>
            </a:r>
            <a:r>
              <a:rPr lang="en-US" altLang="zh-TW" sz="2400" b="0" dirty="0">
                <a:cs typeface="Arial" panose="020B0604020202020204" pitchFamily="34" charset="0"/>
              </a:rPr>
              <a:t>Switch(SW8~SW0)</a:t>
            </a:r>
            <a:r>
              <a:rPr lang="zh-TW" altLang="en-US" sz="2400" b="0" dirty="0">
                <a:cs typeface="Arial" panose="020B0604020202020204" pitchFamily="34" charset="0"/>
              </a:rPr>
              <a:t>控制</a:t>
            </a:r>
            <a:r>
              <a:rPr lang="en-US" altLang="zh-TW" sz="2400" b="0" dirty="0">
                <a:cs typeface="Arial" panose="020B0604020202020204" pitchFamily="34" charset="0"/>
              </a:rPr>
              <a:t>input</a:t>
            </a:r>
            <a:r>
              <a:rPr lang="zh-TW" altLang="en-US" sz="2400" b="0" dirty="0">
                <a:cs typeface="Arial" panose="020B0604020202020204" pitchFamily="34" charset="0"/>
              </a:rPr>
              <a:t>訊號，使用</a:t>
            </a:r>
            <a:r>
              <a:rPr lang="en-US" altLang="zh-TW" sz="2400" b="0" dirty="0">
                <a:cs typeface="Arial" panose="020B0604020202020204" pitchFamily="34" charset="0"/>
              </a:rPr>
              <a:t>LED(LED4~LED0)</a:t>
            </a:r>
            <a:r>
              <a:rPr lang="zh-TW" altLang="en-US" sz="2400" b="0" dirty="0">
                <a:cs typeface="Arial" panose="020B0604020202020204" pitchFamily="34" charset="0"/>
              </a:rPr>
              <a:t>表示</a:t>
            </a:r>
            <a:r>
              <a:rPr lang="en-US" altLang="zh-TW" sz="2400" b="0" dirty="0">
                <a:cs typeface="Arial" panose="020B0604020202020204" pitchFamily="34" charset="0"/>
              </a:rPr>
              <a:t>output</a:t>
            </a:r>
            <a:endParaRPr lang="en-US" altLang="zh-TW" sz="2000" b="0" dirty="0"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86B340-26F2-4F3D-A0D5-0846C5A7C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3574"/>
          <a:stretch/>
        </p:blipFill>
        <p:spPr>
          <a:xfrm>
            <a:off x="238368" y="2891774"/>
            <a:ext cx="5134045" cy="278062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919196D-6785-482F-BF71-761113397040}"/>
              </a:ext>
            </a:extLst>
          </p:cNvPr>
          <p:cNvSpPr/>
          <p:nvPr/>
        </p:nvSpPr>
        <p:spPr bwMode="auto">
          <a:xfrm>
            <a:off x="261421" y="4395273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5CDFFB-95DB-4888-A8F8-C5D364DCBE58}"/>
              </a:ext>
            </a:extLst>
          </p:cNvPr>
          <p:cNvSpPr txBox="1"/>
          <p:nvPr/>
        </p:nvSpPr>
        <p:spPr>
          <a:xfrm>
            <a:off x="0" y="4025941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E6D46E-7122-85C8-2557-E6234E77FBDF}"/>
              </a:ext>
            </a:extLst>
          </p:cNvPr>
          <p:cNvSpPr txBox="1"/>
          <p:nvPr/>
        </p:nvSpPr>
        <p:spPr>
          <a:xfrm>
            <a:off x="6155622" y="3978752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SW3~SW0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BE1D3D-7340-D2B7-5129-18899F126A35}"/>
              </a:ext>
            </a:extLst>
          </p:cNvPr>
          <p:cNvSpPr txBox="1"/>
          <p:nvPr/>
        </p:nvSpPr>
        <p:spPr>
          <a:xfrm>
            <a:off x="6155622" y="4452594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SW7~SW4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AD8660-FA69-9A33-D963-974ED0A36380}"/>
              </a:ext>
            </a:extLst>
          </p:cNvPr>
          <p:cNvSpPr txBox="1"/>
          <p:nvPr/>
        </p:nvSpPr>
        <p:spPr>
          <a:xfrm>
            <a:off x="6483341" y="4896000"/>
            <a:ext cx="13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138F09-4042-CB22-548B-479DDF593FD7}"/>
              </a:ext>
            </a:extLst>
          </p:cNvPr>
          <p:cNvSpPr txBox="1"/>
          <p:nvPr/>
        </p:nvSpPr>
        <p:spPr>
          <a:xfrm>
            <a:off x="10438143" y="3992261"/>
            <a:ext cx="147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LED3~LED0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1CCD120-40DA-577F-3327-D8328812DD3B}"/>
              </a:ext>
            </a:extLst>
          </p:cNvPr>
          <p:cNvSpPr txBox="1"/>
          <p:nvPr/>
        </p:nvSpPr>
        <p:spPr>
          <a:xfrm>
            <a:off x="10875367" y="4891312"/>
            <a:ext cx="8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LED4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4C35D196-9569-4BBE-9C8B-74C07DF6E1FF}" type="slidenum">
              <a:rPr kumimoji="0" lang="en-US" altLang="zh-TW" smtClean="0"/>
              <a:pPr eaLnBrk="1" hangingPunct="1">
                <a:defRPr/>
              </a:pPr>
              <a:t>2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8378" y="277813"/>
            <a:ext cx="11344031" cy="1206500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 DE0-CV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41"/>
          <p:cNvSpPr txBox="1">
            <a:spLocks noChangeArrowheads="1"/>
          </p:cNvSpPr>
          <p:nvPr/>
        </p:nvSpPr>
        <p:spPr bwMode="auto">
          <a:xfrm>
            <a:off x="4377791" y="148431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TW" sz="1800" b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USB</a:t>
            </a:r>
            <a:endParaRPr kumimoji="0" lang="zh-TW" altLang="en-US" sz="1800" b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文字方塊 36"/>
          <p:cNvSpPr txBox="1">
            <a:spLocks noChangeArrowheads="1"/>
          </p:cNvSpPr>
          <p:nvPr/>
        </p:nvSpPr>
        <p:spPr bwMode="auto">
          <a:xfrm>
            <a:off x="3731234" y="1484313"/>
            <a:ext cx="64655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TW" altLang="en-US" sz="1800" b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電源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r="9855" b="5684"/>
          <a:stretch/>
        </p:blipFill>
        <p:spPr>
          <a:xfrm>
            <a:off x="2925445" y="1910219"/>
            <a:ext cx="4709564" cy="39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4674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請設計一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(8 to 3 encoder)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編碼器可以將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r>
              <a:rPr lang="en-US" altLang="zh-TW" sz="2400" baseline="30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個輸入訊號轉換成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位元輸出訊號，假設有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個輸入與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個輸出，則稱為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對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編碼器</a:t>
            </a: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Hint: 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可使用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behavior description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之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case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語法實作</a:t>
            </a:r>
            <a:endParaRPr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77548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DE0-CV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F8397743-DAD0-7B43-FBD4-A3B860A59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22" y="3821266"/>
            <a:ext cx="3748367" cy="182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0A7FB7-51E1-0DEC-08E8-CF1D9104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11" y="2777742"/>
            <a:ext cx="5913633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7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977962" y="1147239"/>
            <a:ext cx="106044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完成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電路設計後，需先確認其在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Quartus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可順利編譯，再將其燒錄至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DE0-CV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開發板進行驗證</a:t>
            </a:r>
          </a:p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Switch(SW7~SW0)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控制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訊號，使用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LED(LED3~LED0)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Lab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</a:t>
            </a:r>
            <a:r>
              <a:rPr lang="zh-TW" altLang="en-US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Times New Roman"/>
              </a:rPr>
              <a:t>encoder to DE0-CV</a:t>
            </a:r>
            <a:endParaRPr lang="zh-TW" altLang="en-US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71D0A-945F-4057-964A-FC6EFF624C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7" b="3574"/>
          <a:stretch/>
        </p:blipFill>
        <p:spPr>
          <a:xfrm>
            <a:off x="1318337" y="2819117"/>
            <a:ext cx="5134045" cy="278062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BC5183-1EAF-453F-A321-A1491704E7F0}"/>
              </a:ext>
            </a:extLst>
          </p:cNvPr>
          <p:cNvSpPr/>
          <p:nvPr/>
        </p:nvSpPr>
        <p:spPr bwMode="auto">
          <a:xfrm>
            <a:off x="1295382" y="4295231"/>
            <a:ext cx="878048" cy="587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17805C-0038-440C-BDE8-EF2B34338274}"/>
              </a:ext>
            </a:extLst>
          </p:cNvPr>
          <p:cNvSpPr txBox="1"/>
          <p:nvPr/>
        </p:nvSpPr>
        <p:spPr>
          <a:xfrm>
            <a:off x="977962" y="3925899"/>
            <a:ext cx="157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確定編譯成功</a:t>
            </a:r>
          </a:p>
        </p:txBody>
      </p:sp>
      <p:pic>
        <p:nvPicPr>
          <p:cNvPr id="3" name="Picture 26">
            <a:extLst>
              <a:ext uri="{FF2B5EF4-FFF2-40B4-BE49-F238E27FC236}">
                <a16:creationId xmlns:a16="http://schemas.microsoft.com/office/drawing/2014/main" id="{2C82C767-561F-C4C8-8F53-788D1140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70" y="4015839"/>
            <a:ext cx="3019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91A3A6-57B5-D4F2-D893-D43CEBCC6CA0}"/>
              </a:ext>
            </a:extLst>
          </p:cNvPr>
          <p:cNvSpPr txBox="1"/>
          <p:nvPr/>
        </p:nvSpPr>
        <p:spPr>
          <a:xfrm>
            <a:off x="6945345" y="4174523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SW7~SW0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BEE8CA-E5E4-2345-5B1F-072FEC550693}"/>
              </a:ext>
            </a:extLst>
          </p:cNvPr>
          <p:cNvSpPr txBox="1"/>
          <p:nvPr/>
        </p:nvSpPr>
        <p:spPr>
          <a:xfrm>
            <a:off x="9999643" y="4030269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LED2~LED0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16A982-439D-64C8-3C11-C82DBD6D3A27}"/>
              </a:ext>
            </a:extLst>
          </p:cNvPr>
          <p:cNvSpPr txBox="1"/>
          <p:nvPr/>
        </p:nvSpPr>
        <p:spPr>
          <a:xfrm>
            <a:off x="10008696" y="4594627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LED3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41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13875" y="277814"/>
            <a:ext cx="8507413" cy="1206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z="3600" b="1" kern="0" dirty="0">
                <a:ea typeface="+mj-ea"/>
                <a:cs typeface="Arial" panose="020B0604020202020204" pitchFamily="34" charset="0"/>
              </a:rPr>
              <a:t>Notice</a:t>
            </a:r>
            <a:endParaRPr lang="zh-TW" altLang="en-US" sz="3600" b="1" kern="0" dirty="0"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請勿命名中文或數字開頭的資料夾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Device family 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請確認與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FPGA Chip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符合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TW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5CEFA4F23C7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Top module name &amp;</a:t>
            </a:r>
            <a:r>
              <a:rPr lang="zh-TW" altLang="en-US" sz="2400" kern="0" dirty="0"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TW" sz="2400" kern="0" dirty="0">
                <a:latin typeface="+mn-lt"/>
                <a:ea typeface="+mn-ea"/>
                <a:cs typeface="Arial" panose="020B0604020202020204" pitchFamily="34" charset="0"/>
              </a:rPr>
              <a:t>Project name </a:t>
            </a:r>
            <a:r>
              <a:rPr lang="zh-TW" altLang="en-US" sz="2400" kern="0" dirty="0">
                <a:solidFill>
                  <a:srgbClr val="FF0000"/>
                </a:solidFill>
                <a:latin typeface="+mn-lt"/>
                <a:ea typeface="+mn-ea"/>
                <a:cs typeface="Arial" panose="020B0604020202020204" pitchFamily="34" charset="0"/>
              </a:rPr>
              <a:t>需要一致</a:t>
            </a: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solidFill>
                <a:srgbClr val="FF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zh-TW" altLang="en-US" sz="2400" dirty="0">
                <a:latin typeface="+mn-lt"/>
                <a:ea typeface="+mn-ea"/>
              </a:rPr>
              <a:t>在組合電路中，</a:t>
            </a:r>
            <a:r>
              <a:rPr lang="en-US" altLang="zh-TW" sz="2400" dirty="0">
                <a:latin typeface="+mn-lt"/>
                <a:ea typeface="+mn-ea"/>
              </a:rPr>
              <a:t>case</a:t>
            </a:r>
            <a:r>
              <a:rPr lang="zh-TW" altLang="en-US" sz="2400" dirty="0">
                <a:latin typeface="+mn-lt"/>
                <a:ea typeface="+mn-ea"/>
              </a:rPr>
              <a:t>、</a:t>
            </a:r>
            <a:r>
              <a:rPr lang="en-US" altLang="zh-TW" sz="2400" dirty="0">
                <a:latin typeface="+mn-lt"/>
                <a:ea typeface="+mn-ea"/>
              </a:rPr>
              <a:t>if…else…</a:t>
            </a:r>
            <a:r>
              <a:rPr lang="zh-TW" altLang="en-US" sz="2400" dirty="0">
                <a:latin typeface="+mn-lt"/>
                <a:ea typeface="+mn-ea"/>
              </a:rPr>
              <a:t>若</a:t>
            </a:r>
            <a:r>
              <a:rPr lang="zh-TW" altLang="en-US" sz="2400" dirty="0">
                <a:solidFill>
                  <a:srgbClr val="FF0000"/>
                </a:solidFill>
                <a:latin typeface="+mn-lt"/>
                <a:ea typeface="+mn-ea"/>
              </a:rPr>
              <a:t>沒有寫滿</a:t>
            </a:r>
            <a:r>
              <a:rPr lang="zh-TW" altLang="en-US" sz="2400" dirty="0">
                <a:latin typeface="+mn-lt"/>
                <a:ea typeface="+mn-ea"/>
              </a:rPr>
              <a:t>，合成後會產生</a:t>
            </a:r>
            <a:r>
              <a:rPr lang="en-US" altLang="zh-TW" sz="2400" dirty="0">
                <a:latin typeface="+mn-lt"/>
                <a:ea typeface="+mn-ea"/>
              </a:rPr>
              <a:t>latch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2400" kern="0" dirty="0">
              <a:cs typeface="Arial" panose="020B0604020202020204" pitchFamily="34" charset="0"/>
            </a:endParaRPr>
          </a:p>
        </p:txBody>
      </p:sp>
      <p:sp>
        <p:nvSpPr>
          <p:cNvPr id="58372" name="投影片編號版面配置區 1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9762E1-67F5-4388-9FED-85AC3A4D38F4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 b="1"/>
          </a:p>
        </p:txBody>
      </p:sp>
    </p:spTree>
    <p:extLst>
      <p:ext uri="{BB962C8B-B14F-4D97-AF65-F5344CB8AC3E}">
        <p14:creationId xmlns:p14="http://schemas.microsoft.com/office/powerpoint/2010/main" val="52751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B5148D97-1811-4AB6-AA52-C14FC9120085}" type="slidenum">
              <a:rPr kumimoji="0" lang="en-US" altLang="zh-TW" smtClean="0"/>
              <a:pPr eaLnBrk="1" hangingPunct="1">
                <a:defRPr/>
              </a:pPr>
              <a:t>3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(1/13)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3"/>
          <a:stretch/>
        </p:blipFill>
        <p:spPr>
          <a:xfrm>
            <a:off x="1410051" y="1847328"/>
            <a:ext cx="4579890" cy="21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56" y="1556133"/>
            <a:ext cx="3716397" cy="4338651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E988CC71-014F-40A3-88B4-244599380528}" type="slidenum">
              <a:rPr kumimoji="0" lang="en-US" altLang="zh-TW" smtClean="0"/>
              <a:pPr eaLnBrk="1" hangingPunct="1">
                <a:defRPr/>
              </a:pPr>
              <a:t>4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(2/13)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26757" y="101996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</a:p>
        </p:txBody>
      </p:sp>
      <p:sp>
        <p:nvSpPr>
          <p:cNvPr id="6" name="圓角矩形 5"/>
          <p:cNvSpPr/>
          <p:nvPr/>
        </p:nvSpPr>
        <p:spPr bwMode="auto">
          <a:xfrm>
            <a:off x="3180170" y="1877352"/>
            <a:ext cx="2031101" cy="1375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180169" y="1556134"/>
            <a:ext cx="436971" cy="1270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1560413" y="4297985"/>
            <a:ext cx="2291396" cy="14421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02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5" y="1936272"/>
            <a:ext cx="3695700" cy="3600450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81D3DB9E-374E-4E64-966E-AD8DD6E2E98B}" type="slidenum">
              <a:rPr kumimoji="0" lang="en-US" altLang="zh-TW" smtClean="0"/>
              <a:pPr eaLnBrk="1" hangingPunct="1">
                <a:defRPr/>
              </a:pPr>
              <a:t>5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(3/13)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7946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Pin Planner</a:t>
            </a:r>
          </a:p>
        </p:txBody>
      </p:sp>
      <p:sp>
        <p:nvSpPr>
          <p:cNvPr id="10" name="圓角矩形 9"/>
          <p:cNvSpPr/>
          <p:nvPr/>
        </p:nvSpPr>
        <p:spPr bwMode="auto">
          <a:xfrm>
            <a:off x="3673785" y="2160573"/>
            <a:ext cx="882032" cy="2259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3689970" y="3175829"/>
            <a:ext cx="3091156" cy="2471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7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71" y="1762000"/>
            <a:ext cx="7437836" cy="4379856"/>
          </a:xfrm>
          <a:prstGeom prst="rect">
            <a:avLst/>
          </a:prstGeom>
        </p:spPr>
      </p:pic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ACCB1C97-BAA0-4E19-9760-0D75A4507DD0}" type="slidenum">
              <a:rPr kumimoji="0" lang="en-US" altLang="zh-TW" smtClean="0"/>
              <a:pPr eaLnBrk="1" hangingPunct="1">
                <a:defRPr/>
              </a:pPr>
              <a:t>6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(4/13)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50913" y="1165664"/>
            <a:ext cx="104916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Assign pin location to all inputs and outputs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394" name="TextBox 16"/>
          <p:cNvSpPr txBox="1">
            <a:spLocks noChangeArrowheads="1"/>
          </p:cNvSpPr>
          <p:nvPr/>
        </p:nvSpPr>
        <p:spPr bwMode="auto">
          <a:xfrm>
            <a:off x="506370" y="5374609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Double click</a:t>
            </a:r>
            <a:endParaRPr lang="zh-TW" altLang="en-US" sz="18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4369700" y="4887589"/>
            <a:ext cx="590718" cy="11328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手繪多邊形 16"/>
          <p:cNvSpPr/>
          <p:nvPr/>
        </p:nvSpPr>
        <p:spPr bwMode="auto">
          <a:xfrm>
            <a:off x="1804525" y="4927172"/>
            <a:ext cx="2565176" cy="534952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91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788031B9-92E3-4B9F-8FF2-3A81D7B78E99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(5/13)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8519" y="1182796"/>
            <a:ext cx="103311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詳細的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腳位資料請參考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moodle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檔案 “</a:t>
            </a:r>
            <a:r>
              <a:rPr lang="en-US" altLang="zh-TW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FPGA_pin</a:t>
            </a:r>
            <a:r>
              <a:rPr lang="zh-TW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腳位對照</a:t>
            </a: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.xlsx” </a:t>
            </a: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buClr>
                <a:schemeClr val="accent1"/>
              </a:buClr>
              <a:defRPr/>
            </a:pP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61121" r="33378" b="26163"/>
          <a:stretch/>
        </p:blipFill>
        <p:spPr>
          <a:xfrm>
            <a:off x="1096638" y="2024180"/>
            <a:ext cx="8591883" cy="103909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 bwMode="auto">
          <a:xfrm>
            <a:off x="3851809" y="2024180"/>
            <a:ext cx="1262358" cy="111553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4513194" y="2235948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4517280" y="2428056"/>
            <a:ext cx="58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SW1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4534943" y="2631357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LED1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539632" y="2815748"/>
            <a:ext cx="6648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LED0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99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FAB92942-D9B0-4CC4-AAA6-22A75EBFBD6D}" type="slidenum">
              <a:rPr kumimoji="0" lang="en-US" altLang="zh-TW" smtClean="0"/>
              <a:pPr eaLnBrk="1" hangingPunct="1">
                <a:defRPr/>
              </a:pPr>
              <a:t>8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(6/13)</a:t>
            </a:r>
            <a:endParaRPr lang="zh-TW" alt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34995" y="118007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Start compilation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23"/>
          <a:stretch/>
        </p:blipFill>
        <p:spPr>
          <a:xfrm>
            <a:off x="1456568" y="1969779"/>
            <a:ext cx="4552734" cy="2821040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 bwMode="auto">
          <a:xfrm>
            <a:off x="3329996" y="2363826"/>
            <a:ext cx="2488179" cy="16270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3340781" y="1969780"/>
            <a:ext cx="535307" cy="15021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08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Programming DE0-CV (7/13)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52" y="1678662"/>
            <a:ext cx="6115927" cy="437288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 bwMode="auto">
          <a:xfrm>
            <a:off x="4853992" y="3321205"/>
            <a:ext cx="761881" cy="15837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2055377" y="3369016"/>
            <a:ext cx="2798615" cy="304907"/>
          </a:xfrm>
          <a:custGeom>
            <a:avLst/>
            <a:gdLst>
              <a:gd name="connsiteX0" fmla="*/ 1686560 w 1686560"/>
              <a:gd name="connsiteY0" fmla="*/ 15906 h 1417986"/>
              <a:gd name="connsiteX1" fmla="*/ 741680 w 1686560"/>
              <a:gd name="connsiteY1" fmla="*/ 198786 h 1417986"/>
              <a:gd name="connsiteX2" fmla="*/ 0 w 1686560"/>
              <a:gd name="connsiteY2" fmla="*/ 1417986 h 141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560" h="1417986">
                <a:moveTo>
                  <a:pt x="1686560" y="15906"/>
                </a:moveTo>
                <a:cubicBezTo>
                  <a:pt x="1354666" y="-9494"/>
                  <a:pt x="1022773" y="-34894"/>
                  <a:pt x="741680" y="198786"/>
                </a:cubicBezTo>
                <a:cubicBezTo>
                  <a:pt x="460587" y="432466"/>
                  <a:pt x="230293" y="925226"/>
                  <a:pt x="0" y="141798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000" b="1">
              <a:solidFill>
                <a:srgbClr val="FF0000"/>
              </a:solidFill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587260" y="3680162"/>
            <a:ext cx="2723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右鍵選更新驅動程式軟體</a:t>
            </a:r>
          </a:p>
        </p:txBody>
      </p:sp>
    </p:spTree>
    <p:extLst>
      <p:ext uri="{BB962C8B-B14F-4D97-AF65-F5344CB8AC3E}">
        <p14:creationId xmlns:p14="http://schemas.microsoft.com/office/powerpoint/2010/main" val="2652439811"/>
      </p:ext>
    </p:extLst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705</Words>
  <Application>Microsoft Office PowerPoint</Application>
  <PresentationFormat>寬螢幕</PresentationFormat>
  <Paragraphs>122</Paragraphs>
  <Slides>22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4_Edge</vt:lpstr>
      <vt:lpstr>LAB - 05</vt:lpstr>
      <vt:lpstr>Introduction to DE0-CV</vt:lpstr>
      <vt:lpstr>Programming DE0-CV (1/13)</vt:lpstr>
      <vt:lpstr>Programming DE0-CV (2/13)</vt:lpstr>
      <vt:lpstr>Programming DE0-CV (3/13)</vt:lpstr>
      <vt:lpstr>Programming DE0-CV (4/13)</vt:lpstr>
      <vt:lpstr>Programming DE0-CV (5/13)</vt:lpstr>
      <vt:lpstr>Programming DE0-CV (6/13)</vt:lpstr>
      <vt:lpstr>Programming DE0-CV (7/13)</vt:lpstr>
      <vt:lpstr>Programming DE0-CV (8/13)</vt:lpstr>
      <vt:lpstr>Programming DE0-CV (9/13)</vt:lpstr>
      <vt:lpstr>Programming DE0-CV (10/13)</vt:lpstr>
      <vt:lpstr>Programming DE0-CV (11/13)</vt:lpstr>
      <vt:lpstr>Programming DE0-CV (12/13)</vt:lpstr>
      <vt:lpstr>Programming DE0-CV (13/13)</vt:lpstr>
      <vt:lpstr>Lab I -- Adder-Subtractor to DE0-CV</vt:lpstr>
      <vt:lpstr>Lab I -- Adder-Subtractor to DE0-CV</vt:lpstr>
      <vt:lpstr>Lab I – Adder-Subtractor</vt:lpstr>
      <vt:lpstr>Lab I – Adder-Subtractor to DE0-CV</vt:lpstr>
      <vt:lpstr>Lab II – encoder to DE0-CV</vt:lpstr>
      <vt:lpstr>Lab II – encoder to DE0-CV</vt:lpstr>
      <vt:lpstr>PowerPoint 簡報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- 02</dc:title>
  <dc:creator>User</dc:creator>
  <cp:lastModifiedBy>鄭宇倫</cp:lastModifiedBy>
  <cp:revision>157</cp:revision>
  <cp:lastPrinted>2015-09-04T02:53:59Z</cp:lastPrinted>
  <dcterms:created xsi:type="dcterms:W3CDTF">2015-09-03T02:51:47Z</dcterms:created>
  <dcterms:modified xsi:type="dcterms:W3CDTF">2022-10-17T05:25:23Z</dcterms:modified>
</cp:coreProperties>
</file>