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8"/>
  </p:notesMasterIdLst>
  <p:sldIdLst>
    <p:sldId id="357" r:id="rId2"/>
    <p:sldId id="409" r:id="rId3"/>
    <p:sldId id="426" r:id="rId4"/>
    <p:sldId id="341" r:id="rId5"/>
    <p:sldId id="427" r:id="rId6"/>
    <p:sldId id="368" r:id="rId7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62" autoAdjust="0"/>
  </p:normalViewPr>
  <p:slideViewPr>
    <p:cSldViewPr>
      <p:cViewPr varScale="1">
        <p:scale>
          <a:sx n="102" d="100"/>
          <a:sy n="102" d="100"/>
        </p:scale>
        <p:origin x="91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112F43A5-3249-4221-B50F-576E46E24EC3}" type="datetimeFigureOut">
              <a:rPr lang="zh-TW" altLang="en-US"/>
              <a:pPr>
                <a:defRPr/>
              </a:pPr>
              <a:t>2022/11/1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519DFA59-9A8C-4E22-A761-98803ED11EC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3985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題目有點太少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565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E46F1-C31D-4FEC-926D-BDB49D2ABF8B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765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7458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0853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63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5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2" y="398145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5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720053" y="4263499"/>
            <a:ext cx="346249" cy="4633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05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Digital </a:t>
            </a:r>
            <a:r>
              <a:rPr lang="en-US" altLang="zh-TW" sz="1050" i="1" dirty="0">
                <a:solidFill>
                  <a:srgbClr val="000000"/>
                </a:solidFill>
                <a:latin typeface="Times New Roman" pitchFamily="18" charset="0"/>
              </a:rPr>
              <a:t>Integrated Circuit </a:t>
            </a:r>
            <a:r>
              <a:rPr lang="en-US" altLang="zh-TW" sz="105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319" y="6092828"/>
            <a:ext cx="1018116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" y="46041"/>
            <a:ext cx="99906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106242" y="-2909623"/>
            <a:ext cx="588623" cy="662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05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Department of Computer Science and Information Engineering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105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National Cheng Kung University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2" y="1543050"/>
            <a:ext cx="10164233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27771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DADBE9-3D35-4176-8480-4F72938F8313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2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2" y="277816"/>
            <a:ext cx="2834217" cy="57737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7816"/>
            <a:ext cx="8305800" cy="57737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F2B2E0-C28F-409D-9BBB-8C3490BD981D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8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E12D8-3FEA-4ECE-8387-BC9EFE7B652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290FF1-9597-44AA-B5E0-2441D513DDA6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2" y="1484313"/>
            <a:ext cx="5568951" cy="45672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81752" y="1484313"/>
            <a:ext cx="5571067" cy="45672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D2C3B-E0DC-43E6-9077-D73A4829059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4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AF3932-FCC6-43EE-822D-85DE7793AEEA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1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C07819-AC38-44AB-B1AB-55D3E03DB3E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8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E6F96-9E9F-4551-BBC9-89E9FD28586A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93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0FEEA6-687C-48BB-90E7-DA39470871A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1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6A981-74E1-4025-9BB3-59A0F0FA5658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14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2" y="277813"/>
            <a:ext cx="11343217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2" y="1484313"/>
            <a:ext cx="11343217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9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 b="1">
              <a:solidFill>
                <a:srgbClr val="000000"/>
              </a:solidFill>
            </a:endParaRP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9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 b="1">
              <a:solidFill>
                <a:srgbClr val="000000"/>
              </a:solidFill>
            </a:endParaRP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9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30BE77AB-D5DB-4395-9DD3-6B0BF5CD588A}" type="slidenum">
              <a:rPr lang="zh-TW" altLang="en-US" b="1">
                <a:solidFill>
                  <a:srgbClr val="000000"/>
                </a:solidFill>
              </a:rPr>
              <a:pPr/>
              <a:t>‹#›</a:t>
            </a:fld>
            <a:endParaRPr lang="en-US" altLang="zh-TW" b="1">
              <a:solidFill>
                <a:srgbClr val="000000"/>
              </a:solidFill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5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500" b="1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8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342900" algn="l" rtl="0" fontAlgn="base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685800" algn="l" rtl="0" fontAlgn="base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028700" algn="l" rtl="0" fontAlgn="base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371600" algn="l" rtl="0" fontAlgn="base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100" b="1">
          <a:solidFill>
            <a:schemeClr val="tx1"/>
          </a:solidFill>
          <a:latin typeface="+mn-lt"/>
          <a:ea typeface="+mn-ea"/>
          <a:cs typeface="+mn-cs"/>
        </a:defRPr>
      </a:lvl1pPr>
      <a:lvl2pPr marL="502444" indent="-24407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1650" b="1">
          <a:solidFill>
            <a:schemeClr val="tx1"/>
          </a:solidFill>
          <a:latin typeface="+mn-lt"/>
          <a:ea typeface="+mn-ea"/>
        </a:defRPr>
      </a:lvl2pPr>
      <a:lvl3pPr marL="766763" indent="-263129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1500" b="1">
          <a:solidFill>
            <a:schemeClr val="tx1"/>
          </a:solidFill>
          <a:latin typeface="+mn-lt"/>
          <a:ea typeface="+mn-ea"/>
        </a:defRPr>
      </a:lvl3pPr>
      <a:lvl4pPr marL="1004888" indent="-23693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sz="1500" b="1">
          <a:solidFill>
            <a:schemeClr val="tx1"/>
          </a:solidFill>
          <a:latin typeface="+mn-lt"/>
          <a:ea typeface="+mn-ea"/>
        </a:defRPr>
      </a:lvl4pPr>
      <a:lvl5pPr marL="1260872" indent="-2547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1500">
          <a:solidFill>
            <a:schemeClr val="tx1"/>
          </a:solidFill>
          <a:latin typeface="Arial" charset="0"/>
          <a:ea typeface="新細明體" pitchFamily="18" charset="-120"/>
        </a:defRPr>
      </a:lvl5pPr>
      <a:lvl6pPr marL="16037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500">
          <a:solidFill>
            <a:schemeClr val="tx1"/>
          </a:solidFill>
          <a:latin typeface="Arial" charset="0"/>
          <a:ea typeface="新細明體" pitchFamily="18" charset="-120"/>
        </a:defRPr>
      </a:lvl6pPr>
      <a:lvl7pPr marL="19466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500">
          <a:solidFill>
            <a:schemeClr val="tx1"/>
          </a:solidFill>
          <a:latin typeface="Arial" charset="0"/>
          <a:ea typeface="新細明體" pitchFamily="18" charset="-120"/>
        </a:defRPr>
      </a:lvl7pPr>
      <a:lvl8pPr marL="22895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500">
          <a:solidFill>
            <a:schemeClr val="tx1"/>
          </a:solidFill>
          <a:latin typeface="Arial" charset="0"/>
          <a:ea typeface="新細明體" pitchFamily="18" charset="-120"/>
        </a:defRPr>
      </a:lvl8pPr>
      <a:lvl9pPr marL="26324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500">
          <a:solidFill>
            <a:schemeClr val="tx1"/>
          </a:solidFill>
          <a:latin typeface="Arial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73759" y="4259098"/>
            <a:ext cx="4914900" cy="9858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陳培殷老師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196344" y="2412603"/>
            <a:ext cx="571719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3305" tIns="31652" rIns="63305" bIns="3165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US" altLang="zh-TW" i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- 08</a:t>
            </a:r>
            <a:endParaRPr lang="zh-TW" altLang="en-US" i="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7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5791200" cy="50292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TW" sz="2400" dirty="0"/>
              <a:t>Moore machine:</a:t>
            </a:r>
            <a:r>
              <a:rPr lang="zh-TW" altLang="en-US" sz="2400" dirty="0"/>
              <a:t>輸出由當前的</a:t>
            </a:r>
            <a:r>
              <a:rPr lang="en-US" altLang="zh-TW" sz="2400" dirty="0"/>
              <a:t>state</a:t>
            </a:r>
            <a:r>
              <a:rPr lang="zh-TW" altLang="en-US" sz="2400" dirty="0"/>
              <a:t>決定</a:t>
            </a:r>
            <a:endParaRPr lang="en-US" altLang="zh-TW" sz="2400" dirty="0"/>
          </a:p>
          <a:p>
            <a:pPr eaLnBrk="1" hangingPunct="1">
              <a:lnSpc>
                <a:spcPct val="200000"/>
              </a:lnSpc>
            </a:pPr>
            <a:r>
              <a:rPr lang="en-US" altLang="zh-TW" sz="2400" dirty="0"/>
              <a:t>Mealy machine: </a:t>
            </a:r>
            <a:r>
              <a:rPr lang="zh-TW" altLang="en-US" sz="2400" dirty="0"/>
              <a:t>輸出由當前的</a:t>
            </a:r>
            <a:r>
              <a:rPr lang="en-US" altLang="zh-TW" sz="2400" dirty="0"/>
              <a:t>state</a:t>
            </a:r>
            <a:r>
              <a:rPr lang="zh-TW" altLang="en-US" sz="2400" dirty="0"/>
              <a:t>和</a:t>
            </a:r>
            <a:r>
              <a:rPr lang="en-US" altLang="zh-TW" sz="2400" dirty="0"/>
              <a:t>input</a:t>
            </a:r>
            <a:r>
              <a:rPr lang="zh-TW" altLang="en-US" sz="2400" dirty="0"/>
              <a:t>訊號決定</a:t>
            </a:r>
            <a:endParaRPr lang="en-US" altLang="zh-TW" sz="2400" dirty="0"/>
          </a:p>
          <a:p>
            <a:pPr eaLnBrk="1" hangingPunct="1">
              <a:lnSpc>
                <a:spcPct val="200000"/>
              </a:lnSpc>
            </a:pPr>
            <a:r>
              <a:rPr lang="zh-TW" altLang="en-US" sz="2400" dirty="0"/>
              <a:t>完成一個</a:t>
            </a:r>
            <a:r>
              <a:rPr lang="en-US" altLang="zh-TW" sz="2400" dirty="0"/>
              <a:t>Moore</a:t>
            </a:r>
            <a:r>
              <a:rPr lang="zh-TW" altLang="en-US" sz="2400" dirty="0"/>
              <a:t> </a:t>
            </a:r>
            <a:r>
              <a:rPr lang="en-US" altLang="zh-TW" sz="2400" dirty="0"/>
              <a:t>machine</a:t>
            </a:r>
          </a:p>
          <a:p>
            <a:pPr lvl="1" eaLnBrk="1" hangingPunct="1">
              <a:lnSpc>
                <a:spcPct val="200000"/>
              </a:lnSpc>
            </a:pPr>
            <a:r>
              <a:rPr lang="zh-TW" altLang="en-US" sz="2000" dirty="0"/>
              <a:t>其 </a:t>
            </a:r>
            <a:r>
              <a:rPr lang="en-US" altLang="zh-TW" sz="2000" dirty="0"/>
              <a:t>I/O </a:t>
            </a:r>
            <a:r>
              <a:rPr lang="zh-TW" altLang="en-US" sz="2000" dirty="0"/>
              <a:t>與 </a:t>
            </a:r>
            <a:r>
              <a:rPr lang="en-US" altLang="zh-TW" sz="2000" dirty="0"/>
              <a:t>state </a:t>
            </a:r>
            <a:r>
              <a:rPr lang="zh-TW" altLang="en-US" sz="2000" dirty="0"/>
              <a:t>變化如右表</a:t>
            </a:r>
            <a:endParaRPr lang="en-US" altLang="zh-TW" sz="2000" dirty="0"/>
          </a:p>
          <a:p>
            <a:pPr lvl="1" eaLnBrk="1" hangingPunct="1">
              <a:lnSpc>
                <a:spcPct val="200000"/>
              </a:lnSpc>
            </a:pPr>
            <a:r>
              <a:rPr lang="zh-TW" altLang="en-US" sz="2000" dirty="0"/>
              <a:t>變動頻率為</a:t>
            </a:r>
            <a:r>
              <a:rPr lang="en-US" altLang="zh-TW" sz="2000" dirty="0"/>
              <a:t>1Hz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zh-TW" sz="2000" dirty="0"/>
              <a:t>Reset</a:t>
            </a:r>
            <a:r>
              <a:rPr lang="zh-TW" altLang="en-US" sz="2000" dirty="0"/>
              <a:t>為</a:t>
            </a:r>
            <a:r>
              <a:rPr lang="en-US" altLang="zh-TW" sz="2000" dirty="0"/>
              <a:t>0</a:t>
            </a:r>
            <a:r>
              <a:rPr lang="zh-TW" altLang="en-US" sz="2000" dirty="0"/>
              <a:t>時，</a:t>
            </a:r>
            <a:r>
              <a:rPr lang="en-US" altLang="zh-TW" sz="2000" dirty="0"/>
              <a:t>State</a:t>
            </a:r>
            <a:r>
              <a:rPr lang="zh-TW" altLang="en-US" sz="2000" dirty="0"/>
              <a:t>初始化為</a:t>
            </a:r>
            <a:r>
              <a:rPr lang="en-US" altLang="zh-TW" sz="2000" dirty="0"/>
              <a:t>S0 (</a:t>
            </a:r>
            <a:r>
              <a:rPr lang="zh-TW" altLang="en-US" sz="2000" dirty="0"/>
              <a:t>非同步</a:t>
            </a:r>
            <a:r>
              <a:rPr lang="en-US" altLang="zh-TW" sz="2000" dirty="0"/>
              <a:t>)</a:t>
            </a:r>
          </a:p>
          <a:p>
            <a:pPr lvl="1" eaLnBrk="1" hangingPunct="1">
              <a:lnSpc>
                <a:spcPct val="200000"/>
              </a:lnSpc>
            </a:pPr>
            <a:endParaRPr lang="en-US" altLang="zh-TW" sz="1400" dirty="0"/>
          </a:p>
          <a:p>
            <a:pPr eaLnBrk="1" hangingPunct="1">
              <a:lnSpc>
                <a:spcPct val="200000"/>
              </a:lnSpc>
            </a:pPr>
            <a:endParaRPr lang="zh-TW" altLang="en-US" sz="2000" dirty="0"/>
          </a:p>
          <a:p>
            <a:pPr eaLnBrk="1" hangingPunct="1">
              <a:lnSpc>
                <a:spcPct val="200000"/>
              </a:lnSpc>
            </a:pPr>
            <a:endParaRPr lang="en-US" altLang="zh-TW" sz="20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3400" y="228600"/>
            <a:ext cx="8507413" cy="1206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36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Lab I -- </a:t>
            </a:r>
            <a:r>
              <a:rPr lang="en-US" altLang="zh-TW" sz="3600" dirty="0">
                <a:latin typeface="+mn-lt"/>
              </a:rPr>
              <a:t>Moore</a:t>
            </a:r>
            <a:r>
              <a:rPr lang="zh-TW" altLang="en-US" sz="3600" dirty="0">
                <a:latin typeface="+mn-lt"/>
              </a:rPr>
              <a:t> </a:t>
            </a:r>
            <a:r>
              <a:rPr lang="en-US" altLang="zh-TW" sz="3600" dirty="0">
                <a:latin typeface="+mn-lt"/>
              </a:rPr>
              <a:t>machine (1/2)</a:t>
            </a:r>
            <a:endParaRPr lang="en-US" altLang="zh-TW" sz="36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" name="Group 96">
            <a:extLst>
              <a:ext uri="{FF2B5EF4-FFF2-40B4-BE49-F238E27FC236}">
                <a16:creationId xmlns:a16="http://schemas.microsoft.com/office/drawing/2014/main" id="{A49020A2-E7EF-4482-BE5D-6A35105C7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47957"/>
              </p:ext>
            </p:extLst>
          </p:nvPr>
        </p:nvGraphicFramePr>
        <p:xfrm>
          <a:off x="6477000" y="1922514"/>
          <a:ext cx="5437473" cy="3900498"/>
        </p:xfrm>
        <a:graphic>
          <a:graphicData uri="http://schemas.openxmlformats.org/drawingml/2006/table">
            <a:tbl>
              <a:tblPr/>
              <a:tblGrid>
                <a:gridCol w="1776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87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目前狀態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(current-state)</a:t>
                      </a:r>
                    </a:p>
                  </a:txBody>
                  <a:tcPr marL="105729" marR="105729" marT="52883" marB="5288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下一個狀態 </a:t>
                      </a: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(next-state)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七段顯示器輸出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(output)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In=0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In=1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S0</a:t>
                      </a:r>
                    </a:p>
                  </a:txBody>
                  <a:tcPr marL="105729" marR="105729" marT="52883" marB="5288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S1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S3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S1</a:t>
                      </a:r>
                    </a:p>
                  </a:txBody>
                  <a:tcPr marL="105729" marR="105729" marT="52883" marB="5288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S2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S5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S2</a:t>
                      </a:r>
                    </a:p>
                  </a:txBody>
                  <a:tcPr marL="105729" marR="105729" marT="52883" marB="5288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S3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S0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1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S3</a:t>
                      </a:r>
                    </a:p>
                  </a:txBody>
                  <a:tcPr marL="105729" marR="105729" marT="52883" marB="5288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S4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S1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1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S4</a:t>
                      </a:r>
                    </a:p>
                  </a:txBody>
                  <a:tcPr marL="105729" marR="105729" marT="52883" marB="5288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S5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S2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1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S5</a:t>
                      </a:r>
                    </a:p>
                  </a:txBody>
                  <a:tcPr marL="105729" marR="105729" marT="52883" marB="5288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S0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S4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</a:p>
                  </a:txBody>
                  <a:tcPr marL="105729" marR="105729" marT="52883" marB="528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Lab I -- </a:t>
            </a:r>
            <a:r>
              <a:rPr lang="en-US" altLang="zh-TW" dirty="0"/>
              <a:t>Moore</a:t>
            </a:r>
            <a:r>
              <a:rPr lang="zh-TW" altLang="en-US" dirty="0"/>
              <a:t> </a:t>
            </a:r>
            <a:r>
              <a:rPr lang="en-US" altLang="zh-TW" dirty="0"/>
              <a:t>machine (2/2)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316000"/>
            <a:ext cx="11343217" cy="4567237"/>
          </a:xfrm>
        </p:spPr>
        <p:txBody>
          <a:bodyPr/>
          <a:lstStyle/>
          <a:p>
            <a:pPr eaLnBrk="1" hangingPunct="1"/>
            <a:r>
              <a:rPr lang="zh-TW" altLang="en-US" sz="2400" dirty="0"/>
              <a:t>請將輸出的數值顯示於七段顯示器</a:t>
            </a:r>
            <a:endParaRPr lang="en-US" altLang="zh-TW" sz="2400" dirty="0"/>
          </a:p>
          <a:p>
            <a:pPr eaLnBrk="1" hangingPunct="1"/>
            <a:r>
              <a:rPr lang="zh-TW" altLang="en-US" sz="2400" dirty="0"/>
              <a:t>系統架構圖請參考下方</a:t>
            </a:r>
            <a:endParaRPr lang="en-US" altLang="zh-TW" sz="2400" dirty="0"/>
          </a:p>
          <a:p>
            <a:pPr lvl="1" eaLnBrk="1" hangingPunct="1"/>
            <a:r>
              <a:rPr lang="en-US" altLang="zh-TW" sz="2000" dirty="0"/>
              <a:t>Input: clock(CLOCK_50)</a:t>
            </a:r>
            <a:r>
              <a:rPr lang="zh-TW" altLang="en-US" sz="2000" dirty="0"/>
              <a:t>、</a:t>
            </a:r>
            <a:r>
              <a:rPr lang="en-US" altLang="zh-TW" sz="2000" dirty="0"/>
              <a:t>reset(SW0)</a:t>
            </a:r>
            <a:r>
              <a:rPr lang="zh-TW" altLang="en-US" sz="2000" dirty="0"/>
              <a:t>、</a:t>
            </a:r>
            <a:r>
              <a:rPr lang="en-US" altLang="zh-TW" sz="2000" dirty="0"/>
              <a:t>In(SW1)</a:t>
            </a:r>
          </a:p>
          <a:p>
            <a:pPr lvl="1" eaLnBrk="1" hangingPunct="1"/>
            <a:r>
              <a:rPr lang="en-US" altLang="zh-TW" sz="2000" dirty="0"/>
              <a:t>Output: out(7 bits</a:t>
            </a:r>
            <a:r>
              <a:rPr lang="zh-TW" altLang="en-US" sz="2000" dirty="0"/>
              <a:t>，</a:t>
            </a:r>
            <a:r>
              <a:rPr lang="en-US" altLang="zh-TW" sz="2000" dirty="0"/>
              <a:t>HEX06~HEX00)</a:t>
            </a:r>
          </a:p>
          <a:p>
            <a:pPr eaLnBrk="1" hangingPunct="1"/>
            <a:r>
              <a:rPr lang="zh-TW" altLang="en-US" sz="2400" dirty="0"/>
              <a:t>請畫出</a:t>
            </a:r>
            <a:r>
              <a:rPr lang="en-US" altLang="zh-TW" sz="2400" dirty="0"/>
              <a:t>Finite State Machine</a:t>
            </a:r>
            <a:r>
              <a:rPr lang="zh-TW" altLang="en-US" sz="2400" dirty="0"/>
              <a:t>並說明其運作過程</a:t>
            </a:r>
            <a:endParaRPr lang="en-US" altLang="zh-TW" sz="2400" dirty="0"/>
          </a:p>
          <a:p>
            <a:pPr lvl="1" eaLnBrk="1" hangingPunct="1"/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AB6A3EB-7A5D-34A6-EFD4-3C4861973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54" y="3599618"/>
            <a:ext cx="10821910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56D015A-FC39-442A-9B7E-5EE5F1781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1" y="1019174"/>
            <a:ext cx="109728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400" dirty="0"/>
              <a:t>Frequency Divider </a:t>
            </a:r>
            <a:r>
              <a:rPr lang="en-US" altLang="zh-TW" sz="2400" dirty="0"/>
              <a:t>(sequential circuit)</a:t>
            </a:r>
          </a:p>
          <a:p>
            <a:pPr lvl="1" eaLnBrk="1" hangingPunct="1"/>
            <a:r>
              <a:rPr kumimoji="0" lang="zh-TW" altLang="en-US" sz="2000" dirty="0"/>
              <a:t>將</a:t>
            </a:r>
            <a:r>
              <a:rPr kumimoji="0" lang="en-US" altLang="zh-TW" sz="2000" dirty="0"/>
              <a:t>clock</a:t>
            </a:r>
            <a:r>
              <a:rPr kumimoji="0" lang="zh-TW" altLang="en-US" sz="2000" dirty="0"/>
              <a:t>頻率從</a:t>
            </a:r>
            <a:r>
              <a:rPr kumimoji="0" lang="en-US" altLang="zh-TW" sz="2000" dirty="0"/>
              <a:t>50MHz</a:t>
            </a:r>
            <a:r>
              <a:rPr kumimoji="0" lang="zh-TW" altLang="en-US" sz="2000" dirty="0"/>
              <a:t>降為</a:t>
            </a:r>
            <a:r>
              <a:rPr kumimoji="0" lang="en-US" altLang="zh-TW" sz="2000" dirty="0"/>
              <a:t>1Hz</a:t>
            </a:r>
          </a:p>
          <a:p>
            <a:pPr eaLnBrk="1" hangingPunct="1"/>
            <a:r>
              <a:rPr kumimoji="0" lang="en-US" altLang="zh-TW" sz="2400" dirty="0"/>
              <a:t>Moore machine</a:t>
            </a:r>
            <a:r>
              <a:rPr lang="en-US" altLang="zh-TW" sz="2400" dirty="0"/>
              <a:t> (sequential circuit)</a:t>
            </a:r>
          </a:p>
          <a:p>
            <a:pPr eaLnBrk="1" hangingPunct="1"/>
            <a:r>
              <a:rPr lang="en-US" altLang="zh-TW" sz="2400" dirty="0"/>
              <a:t>Seven Display (combinational circuit)</a:t>
            </a:r>
          </a:p>
          <a:p>
            <a:pPr lvl="1" eaLnBrk="1" hangingPunct="1"/>
            <a:r>
              <a:rPr lang="zh-TW" altLang="en-US" sz="2000" dirty="0"/>
              <a:t>將</a:t>
            </a:r>
            <a:r>
              <a:rPr lang="en-US" altLang="zh-TW" sz="2000"/>
              <a:t>output</a:t>
            </a:r>
            <a:r>
              <a:rPr lang="zh-TW" altLang="en-US" sz="2000"/>
              <a:t>數值</a:t>
            </a:r>
            <a:r>
              <a:rPr lang="zh-TW" altLang="en-US" sz="2000" dirty="0"/>
              <a:t>轉為七段顯示器控制訊號</a:t>
            </a:r>
          </a:p>
          <a:p>
            <a:pPr eaLnBrk="1" hangingPunct="1"/>
            <a:endParaRPr lang="zh-TW" altLang="en-US" sz="22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1800" kern="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1800" kern="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1800" kern="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1800" kern="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1800" kern="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TW" altLang="en-US" sz="1800" kern="0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277813"/>
            <a:ext cx="11343217" cy="6016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Lab - Hint(1/2)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r>
              <a:rPr lang="zh-TW" altLang="en-US" dirty="0"/>
              <a:t> </a:t>
            </a:r>
            <a:r>
              <a:rPr lang="en-US" altLang="zh-TW" dirty="0"/>
              <a:t>– Hint(2/2)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43000"/>
            <a:ext cx="11343217" cy="4567237"/>
          </a:xfrm>
        </p:spPr>
        <p:txBody>
          <a:bodyPr/>
          <a:lstStyle/>
          <a:p>
            <a:r>
              <a:rPr lang="zh-TW" altLang="en-US" dirty="0"/>
              <a:t>除頻器範例：</a:t>
            </a:r>
            <a:endParaRPr lang="en-US" altLang="zh-TW" dirty="0"/>
          </a:p>
          <a:p>
            <a:pPr lvl="1"/>
            <a:r>
              <a:rPr lang="zh-TW" altLang="en-US" dirty="0"/>
              <a:t>每</a:t>
            </a:r>
            <a:r>
              <a:rPr lang="en-US" altLang="zh-TW" dirty="0">
                <a:solidFill>
                  <a:srgbClr val="FF0000"/>
                </a:solidFill>
              </a:rPr>
              <a:t>0.5</a:t>
            </a:r>
            <a:r>
              <a:rPr lang="zh-TW" altLang="en-US" dirty="0">
                <a:solidFill>
                  <a:srgbClr val="FF0000"/>
                </a:solidFill>
              </a:rPr>
              <a:t>秒</a:t>
            </a:r>
            <a:r>
              <a:rPr lang="zh-TW" altLang="en-US" dirty="0"/>
              <a:t>改變一次訊號</a:t>
            </a:r>
            <a:r>
              <a:rPr lang="en-US" altLang="zh-TW" dirty="0"/>
              <a:t>(</a:t>
            </a:r>
            <a:r>
              <a:rPr lang="en-US" altLang="zh-TW" dirty="0" err="1"/>
              <a:t>div_clk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1000"/>
            <a:ext cx="3657600" cy="57285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57999" y="2389949"/>
            <a:ext cx="914400" cy="241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B57D33-BBFD-4D9D-8C4B-E33DD522363B}"/>
              </a:ext>
            </a:extLst>
          </p:cNvPr>
          <p:cNvSpPr txBox="1"/>
          <p:nvPr/>
        </p:nvSpPr>
        <p:spPr>
          <a:xfrm>
            <a:off x="7772400" y="232408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dirty="0">
                <a:solidFill>
                  <a:srgbClr val="FF0000"/>
                </a:solidFill>
                <a:latin typeface="+mn-ea"/>
                <a:ea typeface="+mn-ea"/>
              </a:rPr>
              <a:t>低位準同步</a:t>
            </a:r>
            <a:r>
              <a:rPr lang="en-US" altLang="zh-TW" b="0" dirty="0">
                <a:solidFill>
                  <a:srgbClr val="FF0000"/>
                </a:solidFill>
                <a:latin typeface="+mn-ea"/>
                <a:ea typeface="+mn-ea"/>
              </a:rPr>
              <a:t>reset</a:t>
            </a:r>
            <a:endParaRPr lang="zh-TW" altLang="en-US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AFE3A8-C6FC-46DE-9D11-176CA851C1B3}"/>
              </a:ext>
            </a:extLst>
          </p:cNvPr>
          <p:cNvSpPr/>
          <p:nvPr/>
        </p:nvSpPr>
        <p:spPr>
          <a:xfrm>
            <a:off x="7239000" y="1980407"/>
            <a:ext cx="1219200" cy="317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02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13875" y="277814"/>
            <a:ext cx="8507413" cy="1206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z="3600" b="1" kern="0" dirty="0">
                <a:ea typeface="+mj-ea"/>
                <a:cs typeface="Arial" panose="020B0604020202020204" pitchFamily="34" charset="0"/>
              </a:rPr>
              <a:t>Notice</a:t>
            </a:r>
            <a:endParaRPr lang="zh-TW" altLang="en-US" sz="3600" b="1" kern="0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034717" y="1291808"/>
            <a:ext cx="9557083" cy="456723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TW" altLang="en-US" sz="2400" kern="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請勿命名中文或數字開頭的資料夾</a:t>
            </a:r>
            <a:endParaRPr lang="en-US" altLang="zh-TW" sz="2400" kern="0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Device family </a:t>
            </a:r>
            <a:r>
              <a:rPr lang="zh-TW" altLang="en-US" sz="2400" kern="0" dirty="0">
                <a:latin typeface="+mn-lt"/>
                <a:ea typeface="+mn-ea"/>
                <a:cs typeface="Arial" panose="020B0604020202020204" pitchFamily="34" charset="0"/>
              </a:rPr>
              <a:t>請確認與 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FPGA Chip</a:t>
            </a:r>
            <a:r>
              <a:rPr lang="zh-TW" altLang="en-US" sz="2400" kern="0" dirty="0">
                <a:latin typeface="+mn-lt"/>
                <a:ea typeface="+mn-ea"/>
                <a:cs typeface="Arial" panose="020B0604020202020204" pitchFamily="34" charset="0"/>
              </a:rPr>
              <a:t> 符合 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(</a:t>
            </a:r>
            <a:r>
              <a:rPr lang="en-US" altLang="zh-TW" sz="2400" kern="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5CEFA4F23C7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Top module name &amp;</a:t>
            </a:r>
            <a:r>
              <a:rPr lang="zh-TW" altLang="en-US" sz="2400" kern="0" dirty="0"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Project name </a:t>
            </a:r>
            <a:r>
              <a:rPr lang="zh-TW" altLang="en-US" sz="2400" kern="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需要一致</a:t>
            </a:r>
            <a:endParaRPr lang="en-US" altLang="zh-TW" sz="2400" kern="0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TW" altLang="en-US" sz="2400" dirty="0">
                <a:latin typeface="+mn-lt"/>
                <a:ea typeface="+mn-ea"/>
              </a:rPr>
              <a:t>在組合電路中，</a:t>
            </a:r>
            <a:r>
              <a:rPr lang="en-US" altLang="zh-TW" sz="2400" dirty="0">
                <a:latin typeface="+mn-lt"/>
                <a:ea typeface="+mn-ea"/>
              </a:rPr>
              <a:t>case</a:t>
            </a:r>
            <a:r>
              <a:rPr lang="zh-TW" altLang="en-US" sz="2400" dirty="0">
                <a:latin typeface="+mn-lt"/>
                <a:ea typeface="+mn-ea"/>
              </a:rPr>
              <a:t>、</a:t>
            </a:r>
            <a:r>
              <a:rPr lang="en-US" altLang="zh-TW" sz="2400" dirty="0">
                <a:latin typeface="+mn-lt"/>
                <a:ea typeface="+mn-ea"/>
              </a:rPr>
              <a:t>if…else…</a:t>
            </a:r>
            <a:r>
              <a:rPr lang="zh-TW" altLang="en-US" sz="2400" dirty="0">
                <a:latin typeface="+mn-lt"/>
                <a:ea typeface="+mn-ea"/>
              </a:rPr>
              <a:t>若</a:t>
            </a:r>
            <a:r>
              <a:rPr lang="zh-TW" altLang="en-US" sz="2400" dirty="0">
                <a:solidFill>
                  <a:srgbClr val="FF0000"/>
                </a:solidFill>
                <a:latin typeface="+mn-lt"/>
                <a:ea typeface="+mn-ea"/>
              </a:rPr>
              <a:t>沒有寫滿</a:t>
            </a:r>
            <a:r>
              <a:rPr lang="zh-TW" altLang="en-US" sz="2400" dirty="0">
                <a:latin typeface="+mn-lt"/>
                <a:ea typeface="+mn-ea"/>
              </a:rPr>
              <a:t>，合成後會產生</a:t>
            </a:r>
            <a:r>
              <a:rPr lang="en-US" altLang="zh-TW" sz="2400" dirty="0">
                <a:latin typeface="+mn-lt"/>
                <a:ea typeface="+mn-ea"/>
              </a:rPr>
              <a:t>latch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</p:txBody>
      </p:sp>
      <p:sp>
        <p:nvSpPr>
          <p:cNvPr id="58372" name="投影片編號版面配置區 10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9762E1-67F5-4388-9FED-85AC3A4D38F4}" type="slidenum">
              <a:rPr kumimoji="0" lang="zh-TW" altLang="en-US" sz="12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TW" sz="1200" b="1"/>
          </a:p>
        </p:txBody>
      </p:sp>
    </p:spTree>
    <p:extLst>
      <p:ext uri="{BB962C8B-B14F-4D97-AF65-F5344CB8AC3E}">
        <p14:creationId xmlns:p14="http://schemas.microsoft.com/office/powerpoint/2010/main" val="527517722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5808</TotalTime>
  <Words>308</Words>
  <Application>Microsoft Office PowerPoint</Application>
  <PresentationFormat>寬螢幕</PresentationFormat>
  <Paragraphs>78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標楷體</vt:lpstr>
      <vt:lpstr>Arial</vt:lpstr>
      <vt:lpstr>Calibri</vt:lpstr>
      <vt:lpstr>Times New Roman</vt:lpstr>
      <vt:lpstr>Wingdings</vt:lpstr>
      <vt:lpstr>3_Edge</vt:lpstr>
      <vt:lpstr>PowerPoint 簡報</vt:lpstr>
      <vt:lpstr>PowerPoint 簡報</vt:lpstr>
      <vt:lpstr>Lab I -- Moore machine (2/2)</vt:lpstr>
      <vt:lpstr>Lab - Hint(1/2)</vt:lpstr>
      <vt:lpstr>Lab – Hint(2/2)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鄭宇倫</cp:lastModifiedBy>
  <cp:revision>240</cp:revision>
  <dcterms:created xsi:type="dcterms:W3CDTF">2006-08-16T00:00:00Z</dcterms:created>
  <dcterms:modified xsi:type="dcterms:W3CDTF">2022-11-01T10:54:51Z</dcterms:modified>
</cp:coreProperties>
</file>