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80" r:id="rId4"/>
    <p:sldId id="276" r:id="rId5"/>
    <p:sldId id="281" r:id="rId6"/>
    <p:sldId id="257" r:id="rId7"/>
    <p:sldId id="266" r:id="rId8"/>
    <p:sldId id="258" r:id="rId9"/>
    <p:sldId id="267" r:id="rId10"/>
    <p:sldId id="259" r:id="rId11"/>
    <p:sldId id="268" r:id="rId12"/>
    <p:sldId id="279" r:id="rId13"/>
    <p:sldId id="278" r:id="rId14"/>
    <p:sldId id="260" r:id="rId15"/>
    <p:sldId id="271" r:id="rId16"/>
    <p:sldId id="273" r:id="rId17"/>
    <p:sldId id="272" r:id="rId18"/>
    <p:sldId id="261" r:id="rId19"/>
    <p:sldId id="262" r:id="rId20"/>
    <p:sldId id="263" r:id="rId21"/>
    <p:sldId id="269" r:id="rId22"/>
    <p:sldId id="264" r:id="rId23"/>
    <p:sldId id="265" r:id="rId24"/>
    <p:sldId id="27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D5F2A-CA68-4EA1-B0FD-417DFD89594A}" type="datetimeFigureOut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2BEA-0EB0-41B9-AEB8-5F14BC5325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6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0AAA-1AFC-471C-A6D4-887A81302D69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5CF-5DCD-403E-B2F7-77E48142A434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DA6-4636-4AA7-BE71-F4BAB1E9A6D1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6C1E-53C9-4F34-B3FE-53B80B623BA0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63F5-9C71-4646-A0A8-DC88C8B3ABA3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A6DD-FF77-4C48-A8AF-08E192DF238D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2CFE-6B6D-4A85-B04E-F78CEF5B0A2A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8758-3853-4334-A924-4B7D6FD0A055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4365-62A3-465F-88BF-7E410C50CAC3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EE8-25DB-4036-AB9A-38B06CC90CD2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DAD0-9CCD-4873-BB3D-E481159820E6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59D8-C92F-4640-9188-EC7ABA79E164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yunming-chen.github.io/game3js/tutorial/tut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://threejs.org/docs/?q=object#Reference/Core/Object3D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hreejs.org/doc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hreejs.org/docs/?q=object#Reference/Core/Object3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threejs.org/docs/?q=camera#Reference/Cameras/PerspectiveCamera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dnj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w3schools.com/html/html_intro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ThreeJS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Primer for </a:t>
            </a:r>
            <a:br>
              <a:rPr lang="en-US" altLang="zh-TW" dirty="0" smtClean="0"/>
            </a:br>
            <a:r>
              <a:rPr lang="en-US" altLang="zh-TW" dirty="0" smtClean="0"/>
              <a:t>Game Programmer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Tutorial files are available</a:t>
            </a:r>
          </a:p>
          <a:p>
            <a:r>
              <a:rPr lang="en-US" altLang="zh-TW" dirty="0" smtClean="0">
                <a:hlinkClick r:id="rId2"/>
              </a:rPr>
              <a:t>here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Tut2: </a:t>
            </a:r>
            <a:r>
              <a:rPr lang="en-US" altLang="zh-TW" dirty="0" err="1" smtClean="0"/>
              <a:t>OrbitControls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44386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42195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72816"/>
            <a:ext cx="8134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圖片 12" descr="tut20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2276872"/>
            <a:ext cx="34925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Tut2: Resize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45434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9" descr="tut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348880"/>
            <a:ext cx="4072373" cy="3501008"/>
          </a:xfrm>
          <a:prstGeom prst="rect">
            <a:avLst/>
          </a:prstGeom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00808"/>
            <a:ext cx="7410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Object3D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Mesh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82" y="1657379"/>
            <a:ext cx="1171739" cy="5811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82" y="2439736"/>
            <a:ext cx="4344006" cy="100026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251520" y="2209074"/>
            <a:ext cx="3295650" cy="3115208"/>
            <a:chOff x="5076056" y="1628800"/>
            <a:chExt cx="3295650" cy="3115208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6056" y="1628800"/>
              <a:ext cx="3295650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群組 11"/>
            <p:cNvGrpSpPr/>
            <p:nvPr/>
          </p:nvGrpSpPr>
          <p:grpSpPr>
            <a:xfrm>
              <a:off x="5508104" y="2636912"/>
              <a:ext cx="2311559" cy="2107096"/>
              <a:chOff x="5580111" y="2551043"/>
              <a:chExt cx="2311559" cy="2107096"/>
            </a:xfrm>
          </p:grpSpPr>
          <p:sp>
            <p:nvSpPr>
              <p:cNvPr id="16" name="手繪多邊形 15"/>
              <p:cNvSpPr/>
              <p:nvPr/>
            </p:nvSpPr>
            <p:spPr>
              <a:xfrm>
                <a:off x="5612296" y="2551043"/>
                <a:ext cx="2279374" cy="2107096"/>
              </a:xfrm>
              <a:custGeom>
                <a:avLst/>
                <a:gdLst>
                  <a:gd name="connsiteX0" fmla="*/ 907774 w 2279374"/>
                  <a:gd name="connsiteY0" fmla="*/ 0 h 2107096"/>
                  <a:gd name="connsiteX1" fmla="*/ 0 w 2279374"/>
                  <a:gd name="connsiteY1" fmla="*/ 351183 h 2107096"/>
                  <a:gd name="connsiteX2" fmla="*/ 1384852 w 2279374"/>
                  <a:gd name="connsiteY2" fmla="*/ 781879 h 2107096"/>
                  <a:gd name="connsiteX3" fmla="*/ 1358347 w 2279374"/>
                  <a:gd name="connsiteY3" fmla="*/ 2107096 h 2107096"/>
                  <a:gd name="connsiteX4" fmla="*/ 2266121 w 2279374"/>
                  <a:gd name="connsiteY4" fmla="*/ 1258957 h 2107096"/>
                  <a:gd name="connsiteX5" fmla="*/ 2279374 w 2279374"/>
                  <a:gd name="connsiteY5" fmla="*/ 337931 h 2107096"/>
                  <a:gd name="connsiteX6" fmla="*/ 907774 w 2279374"/>
                  <a:gd name="connsiteY6" fmla="*/ 0 h 2107096"/>
                  <a:gd name="connsiteX0" fmla="*/ 907774 w 2279374"/>
                  <a:gd name="connsiteY0" fmla="*/ 0 h 2107096"/>
                  <a:gd name="connsiteX1" fmla="*/ 0 w 2279374"/>
                  <a:gd name="connsiteY1" fmla="*/ 351183 h 2107096"/>
                  <a:gd name="connsiteX2" fmla="*/ 1335968 w 2279374"/>
                  <a:gd name="connsiteY2" fmla="*/ 733941 h 2107096"/>
                  <a:gd name="connsiteX3" fmla="*/ 1358347 w 2279374"/>
                  <a:gd name="connsiteY3" fmla="*/ 2107096 h 2107096"/>
                  <a:gd name="connsiteX4" fmla="*/ 2266121 w 2279374"/>
                  <a:gd name="connsiteY4" fmla="*/ 1258957 h 2107096"/>
                  <a:gd name="connsiteX5" fmla="*/ 2279374 w 2279374"/>
                  <a:gd name="connsiteY5" fmla="*/ 337931 h 2107096"/>
                  <a:gd name="connsiteX6" fmla="*/ 907774 w 2279374"/>
                  <a:gd name="connsiteY6" fmla="*/ 0 h 2107096"/>
                  <a:gd name="connsiteX0" fmla="*/ 907774 w 2279374"/>
                  <a:gd name="connsiteY0" fmla="*/ 0 h 2107096"/>
                  <a:gd name="connsiteX1" fmla="*/ 0 w 2279374"/>
                  <a:gd name="connsiteY1" fmla="*/ 351183 h 2107096"/>
                  <a:gd name="connsiteX2" fmla="*/ 1335968 w 2279374"/>
                  <a:gd name="connsiteY2" fmla="*/ 733941 h 2107096"/>
                  <a:gd name="connsiteX3" fmla="*/ 1358347 w 2279374"/>
                  <a:gd name="connsiteY3" fmla="*/ 2107096 h 2107096"/>
                  <a:gd name="connsiteX4" fmla="*/ 2272072 w 2279374"/>
                  <a:gd name="connsiteY4" fmla="*/ 1454021 h 2107096"/>
                  <a:gd name="connsiteX5" fmla="*/ 2279374 w 2279374"/>
                  <a:gd name="connsiteY5" fmla="*/ 337931 h 2107096"/>
                  <a:gd name="connsiteX6" fmla="*/ 907774 w 2279374"/>
                  <a:gd name="connsiteY6" fmla="*/ 0 h 2107096"/>
                  <a:gd name="connsiteX0" fmla="*/ 907774 w 2279374"/>
                  <a:gd name="connsiteY0" fmla="*/ 0 h 2107096"/>
                  <a:gd name="connsiteX1" fmla="*/ 0 w 2279374"/>
                  <a:gd name="connsiteY1" fmla="*/ 351183 h 2107096"/>
                  <a:gd name="connsiteX2" fmla="*/ 1335968 w 2279374"/>
                  <a:gd name="connsiteY2" fmla="*/ 733941 h 2107096"/>
                  <a:gd name="connsiteX3" fmla="*/ 1358347 w 2279374"/>
                  <a:gd name="connsiteY3" fmla="*/ 2107096 h 2107096"/>
                  <a:gd name="connsiteX4" fmla="*/ 2272072 w 2279374"/>
                  <a:gd name="connsiteY4" fmla="*/ 1526029 h 2107096"/>
                  <a:gd name="connsiteX5" fmla="*/ 2279374 w 2279374"/>
                  <a:gd name="connsiteY5" fmla="*/ 337931 h 2107096"/>
                  <a:gd name="connsiteX6" fmla="*/ 907774 w 2279374"/>
                  <a:gd name="connsiteY6" fmla="*/ 0 h 210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79374" h="2107096">
                    <a:moveTo>
                      <a:pt x="907774" y="0"/>
                    </a:moveTo>
                    <a:lnTo>
                      <a:pt x="0" y="351183"/>
                    </a:lnTo>
                    <a:lnTo>
                      <a:pt x="1335968" y="733941"/>
                    </a:lnTo>
                    <a:lnTo>
                      <a:pt x="1358347" y="2107096"/>
                    </a:lnTo>
                    <a:lnTo>
                      <a:pt x="2272072" y="1526029"/>
                    </a:lnTo>
                    <a:lnTo>
                      <a:pt x="2279374" y="337931"/>
                    </a:lnTo>
                    <a:lnTo>
                      <a:pt x="907774" y="0"/>
                    </a:lnTo>
                    <a:close/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手繪多邊形 16"/>
              <p:cNvSpPr/>
              <p:nvPr/>
            </p:nvSpPr>
            <p:spPr>
              <a:xfrm>
                <a:off x="5580111" y="2908852"/>
                <a:ext cx="1397159" cy="1749287"/>
              </a:xfrm>
              <a:custGeom>
                <a:avLst/>
                <a:gdLst>
                  <a:gd name="connsiteX0" fmla="*/ 19878 w 1398105"/>
                  <a:gd name="connsiteY0" fmla="*/ 0 h 1749287"/>
                  <a:gd name="connsiteX1" fmla="*/ 0 w 1398105"/>
                  <a:gd name="connsiteY1" fmla="*/ 1398105 h 1749287"/>
                  <a:gd name="connsiteX2" fmla="*/ 1398105 w 1398105"/>
                  <a:gd name="connsiteY2" fmla="*/ 1749287 h 1749287"/>
                  <a:gd name="connsiteX0" fmla="*/ 18931 w 1397158"/>
                  <a:gd name="connsiteY0" fmla="*/ 0 h 1749287"/>
                  <a:gd name="connsiteX1" fmla="*/ 0 w 1397158"/>
                  <a:gd name="connsiteY1" fmla="*/ 1168220 h 1749287"/>
                  <a:gd name="connsiteX2" fmla="*/ 1397158 w 1397158"/>
                  <a:gd name="connsiteY2" fmla="*/ 1749287 h 1749287"/>
                  <a:gd name="connsiteX0" fmla="*/ 18932 w 1397159"/>
                  <a:gd name="connsiteY0" fmla="*/ 0 h 1749287"/>
                  <a:gd name="connsiteX1" fmla="*/ 0 w 1397159"/>
                  <a:gd name="connsiteY1" fmla="*/ 1240228 h 1749287"/>
                  <a:gd name="connsiteX2" fmla="*/ 1397159 w 1397159"/>
                  <a:gd name="connsiteY2" fmla="*/ 1749287 h 174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159" h="1749287">
                    <a:moveTo>
                      <a:pt x="18932" y="0"/>
                    </a:moveTo>
                    <a:lnTo>
                      <a:pt x="0" y="1240228"/>
                    </a:lnTo>
                    <a:lnTo>
                      <a:pt x="1397159" y="1749287"/>
                    </a:ln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/>
              <p:cNvCxnSpPr>
                <a:stCxn id="16" idx="5"/>
                <a:endCxn id="16" idx="2"/>
              </p:cNvCxnSpPr>
              <p:nvPr/>
            </p:nvCxnSpPr>
            <p:spPr>
              <a:xfrm flipH="1">
                <a:off x="6948264" y="2888974"/>
                <a:ext cx="943406" cy="39601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橢圓 12"/>
            <p:cNvSpPr/>
            <p:nvPr/>
          </p:nvSpPr>
          <p:spPr>
            <a:xfrm>
              <a:off x="6660232" y="2924944"/>
              <a:ext cx="144016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6084168" y="3645024"/>
              <a:ext cx="14401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7236296" y="3645024"/>
              <a:ext cx="14401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961716" y="5453196"/>
            <a:ext cx="1925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Object3D</a:t>
            </a:r>
            <a:r>
              <a:rPr lang="en-US" altLang="zh-TW" dirty="0" smtClean="0"/>
              <a:t>.position</a:t>
            </a:r>
          </a:p>
          <a:p>
            <a:r>
              <a:rPr lang="en-US" altLang="zh-TW" dirty="0" smtClean="0"/>
              <a:t>Object3D.rotation</a:t>
            </a:r>
          </a:p>
          <a:p>
            <a:r>
              <a:rPr lang="en-US" altLang="zh-TW" dirty="0" smtClean="0"/>
              <a:t>(Euler angles ‘xyz’)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189918" y="1057592"/>
            <a:ext cx="1755010" cy="2016224"/>
            <a:chOff x="7065462" y="476672"/>
            <a:chExt cx="1755010" cy="201622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5462" y="627209"/>
              <a:ext cx="1755010" cy="1865687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7596336" y="476672"/>
              <a:ext cx="36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+Y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3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Configuring Objects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59" y="2125539"/>
            <a:ext cx="3544882" cy="274554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7584" y="2627620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Primitive Positioning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41630" y="3585291"/>
            <a:ext cx="2684181" cy="2693604"/>
            <a:chOff x="5632235" y="1340768"/>
            <a:chExt cx="2684181" cy="2693604"/>
          </a:xfrm>
        </p:grpSpPr>
        <p:cxnSp>
          <p:nvCxnSpPr>
            <p:cNvPr id="8" name="直線單箭頭接點 7"/>
            <p:cNvCxnSpPr/>
            <p:nvPr/>
          </p:nvCxnSpPr>
          <p:spPr>
            <a:xfrm>
              <a:off x="5724128" y="2996952"/>
              <a:ext cx="2592288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6732240" y="1340768"/>
              <a:ext cx="0" cy="2448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5632235" y="2738228"/>
              <a:ext cx="1728192" cy="129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群組 21"/>
            <p:cNvGrpSpPr/>
            <p:nvPr/>
          </p:nvGrpSpPr>
          <p:grpSpPr>
            <a:xfrm>
              <a:off x="6729046" y="1844824"/>
              <a:ext cx="1501162" cy="1642791"/>
              <a:chOff x="6729046" y="1844824"/>
              <a:chExt cx="1501162" cy="1642791"/>
            </a:xfrm>
            <a:noFill/>
          </p:grpSpPr>
          <p:sp>
            <p:nvSpPr>
              <p:cNvPr id="13" name="手繪多邊形 12"/>
              <p:cNvSpPr/>
              <p:nvPr/>
            </p:nvSpPr>
            <p:spPr>
              <a:xfrm>
                <a:off x="6729046" y="2954215"/>
                <a:ext cx="1465385" cy="533400"/>
              </a:xfrm>
              <a:custGeom>
                <a:avLst/>
                <a:gdLst>
                  <a:gd name="connsiteX0" fmla="*/ 0 w 1465385"/>
                  <a:gd name="connsiteY0" fmla="*/ 252047 h 533400"/>
                  <a:gd name="connsiteX1" fmla="*/ 1195754 w 1465385"/>
                  <a:gd name="connsiteY1" fmla="*/ 533400 h 533400"/>
                  <a:gd name="connsiteX2" fmla="*/ 1465385 w 1465385"/>
                  <a:gd name="connsiteY2" fmla="*/ 293077 h 533400"/>
                  <a:gd name="connsiteX3" fmla="*/ 316523 w 1465385"/>
                  <a:gd name="connsiteY3" fmla="*/ 0 h 533400"/>
                  <a:gd name="connsiteX4" fmla="*/ 0 w 1465385"/>
                  <a:gd name="connsiteY4" fmla="*/ 252047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5385" h="533400">
                    <a:moveTo>
                      <a:pt x="0" y="252047"/>
                    </a:moveTo>
                    <a:lnTo>
                      <a:pt x="1195754" y="533400"/>
                    </a:lnTo>
                    <a:lnTo>
                      <a:pt x="1465385" y="293077"/>
                    </a:lnTo>
                    <a:lnTo>
                      <a:pt x="316523" y="0"/>
                    </a:lnTo>
                    <a:lnTo>
                      <a:pt x="0" y="252047"/>
                    </a:lnTo>
                    <a:close/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>
                <a:off x="6744635" y="1844824"/>
                <a:ext cx="1465385" cy="533400"/>
              </a:xfrm>
              <a:custGeom>
                <a:avLst/>
                <a:gdLst>
                  <a:gd name="connsiteX0" fmla="*/ 0 w 1465385"/>
                  <a:gd name="connsiteY0" fmla="*/ 252047 h 533400"/>
                  <a:gd name="connsiteX1" fmla="*/ 1195754 w 1465385"/>
                  <a:gd name="connsiteY1" fmla="*/ 533400 h 533400"/>
                  <a:gd name="connsiteX2" fmla="*/ 1465385 w 1465385"/>
                  <a:gd name="connsiteY2" fmla="*/ 293077 h 533400"/>
                  <a:gd name="connsiteX3" fmla="*/ 316523 w 1465385"/>
                  <a:gd name="connsiteY3" fmla="*/ 0 h 533400"/>
                  <a:gd name="connsiteX4" fmla="*/ 0 w 1465385"/>
                  <a:gd name="connsiteY4" fmla="*/ 252047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5385" h="533400">
                    <a:moveTo>
                      <a:pt x="0" y="252047"/>
                    </a:moveTo>
                    <a:lnTo>
                      <a:pt x="1195754" y="533400"/>
                    </a:lnTo>
                    <a:lnTo>
                      <a:pt x="1465385" y="293077"/>
                    </a:lnTo>
                    <a:lnTo>
                      <a:pt x="316523" y="0"/>
                    </a:lnTo>
                    <a:lnTo>
                      <a:pt x="0" y="252047"/>
                    </a:lnTo>
                    <a:close/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/>
              <p:cNvCxnSpPr>
                <a:stCxn id="14" idx="1"/>
                <a:endCxn id="13" idx="1"/>
              </p:cNvCxnSpPr>
              <p:nvPr/>
            </p:nvCxnSpPr>
            <p:spPr>
              <a:xfrm flipH="1">
                <a:off x="7924800" y="2378224"/>
                <a:ext cx="15589" cy="110939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H="1">
                <a:off x="8214619" y="2132893"/>
                <a:ext cx="15589" cy="110939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 flipH="1">
                <a:off x="7020272" y="1859718"/>
                <a:ext cx="15589" cy="110939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>
                <a:endCxn id="13" idx="0"/>
              </p:cNvCxnSpPr>
              <p:nvPr/>
            </p:nvCxnSpPr>
            <p:spPr>
              <a:xfrm flipH="1">
                <a:off x="6729046" y="2090156"/>
                <a:ext cx="5882" cy="111610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弧形 22"/>
            <p:cNvSpPr/>
            <p:nvPr/>
          </p:nvSpPr>
          <p:spPr>
            <a:xfrm>
              <a:off x="6516216" y="1643694"/>
              <a:ext cx="504056" cy="201130"/>
            </a:xfrm>
            <a:prstGeom prst="arc">
              <a:avLst>
                <a:gd name="adj1" fmla="val 7937235"/>
                <a:gd name="adj2" fmla="val 3808456"/>
              </a:avLst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20664" y="44624"/>
            <a:ext cx="2684181" cy="2693604"/>
            <a:chOff x="5632235" y="1340768"/>
            <a:chExt cx="2684181" cy="2693604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5724128" y="2996952"/>
              <a:ext cx="2592288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V="1">
              <a:off x="6732240" y="1340768"/>
              <a:ext cx="0" cy="2448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5632235" y="2738228"/>
              <a:ext cx="1728192" cy="129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群組 29"/>
            <p:cNvGrpSpPr/>
            <p:nvPr/>
          </p:nvGrpSpPr>
          <p:grpSpPr>
            <a:xfrm>
              <a:off x="6729046" y="1844824"/>
              <a:ext cx="1501162" cy="1642791"/>
              <a:chOff x="6729046" y="1844824"/>
              <a:chExt cx="1501162" cy="1642791"/>
            </a:xfrm>
            <a:noFill/>
          </p:grpSpPr>
          <p:sp>
            <p:nvSpPr>
              <p:cNvPr id="32" name="手繪多邊形 31"/>
              <p:cNvSpPr/>
              <p:nvPr/>
            </p:nvSpPr>
            <p:spPr>
              <a:xfrm>
                <a:off x="6729046" y="2954215"/>
                <a:ext cx="1465385" cy="533400"/>
              </a:xfrm>
              <a:custGeom>
                <a:avLst/>
                <a:gdLst>
                  <a:gd name="connsiteX0" fmla="*/ 0 w 1465385"/>
                  <a:gd name="connsiteY0" fmla="*/ 252047 h 533400"/>
                  <a:gd name="connsiteX1" fmla="*/ 1195754 w 1465385"/>
                  <a:gd name="connsiteY1" fmla="*/ 533400 h 533400"/>
                  <a:gd name="connsiteX2" fmla="*/ 1465385 w 1465385"/>
                  <a:gd name="connsiteY2" fmla="*/ 293077 h 533400"/>
                  <a:gd name="connsiteX3" fmla="*/ 316523 w 1465385"/>
                  <a:gd name="connsiteY3" fmla="*/ 0 h 533400"/>
                  <a:gd name="connsiteX4" fmla="*/ 0 w 1465385"/>
                  <a:gd name="connsiteY4" fmla="*/ 252047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5385" h="533400">
                    <a:moveTo>
                      <a:pt x="0" y="252047"/>
                    </a:moveTo>
                    <a:lnTo>
                      <a:pt x="1195754" y="533400"/>
                    </a:lnTo>
                    <a:lnTo>
                      <a:pt x="1465385" y="293077"/>
                    </a:lnTo>
                    <a:lnTo>
                      <a:pt x="316523" y="0"/>
                    </a:lnTo>
                    <a:lnTo>
                      <a:pt x="0" y="252047"/>
                    </a:lnTo>
                    <a:close/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>
                <a:off x="6744635" y="1844824"/>
                <a:ext cx="1465385" cy="533400"/>
              </a:xfrm>
              <a:custGeom>
                <a:avLst/>
                <a:gdLst>
                  <a:gd name="connsiteX0" fmla="*/ 0 w 1465385"/>
                  <a:gd name="connsiteY0" fmla="*/ 252047 h 533400"/>
                  <a:gd name="connsiteX1" fmla="*/ 1195754 w 1465385"/>
                  <a:gd name="connsiteY1" fmla="*/ 533400 h 533400"/>
                  <a:gd name="connsiteX2" fmla="*/ 1465385 w 1465385"/>
                  <a:gd name="connsiteY2" fmla="*/ 293077 h 533400"/>
                  <a:gd name="connsiteX3" fmla="*/ 316523 w 1465385"/>
                  <a:gd name="connsiteY3" fmla="*/ 0 h 533400"/>
                  <a:gd name="connsiteX4" fmla="*/ 0 w 1465385"/>
                  <a:gd name="connsiteY4" fmla="*/ 252047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5385" h="533400">
                    <a:moveTo>
                      <a:pt x="0" y="252047"/>
                    </a:moveTo>
                    <a:lnTo>
                      <a:pt x="1195754" y="533400"/>
                    </a:lnTo>
                    <a:lnTo>
                      <a:pt x="1465385" y="293077"/>
                    </a:lnTo>
                    <a:lnTo>
                      <a:pt x="316523" y="0"/>
                    </a:lnTo>
                    <a:lnTo>
                      <a:pt x="0" y="252047"/>
                    </a:lnTo>
                    <a:close/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接點 33"/>
              <p:cNvCxnSpPr>
                <a:stCxn id="33" idx="1"/>
                <a:endCxn id="32" idx="1"/>
              </p:cNvCxnSpPr>
              <p:nvPr/>
            </p:nvCxnSpPr>
            <p:spPr>
              <a:xfrm flipH="1">
                <a:off x="7924800" y="2378224"/>
                <a:ext cx="15589" cy="110939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H="1">
                <a:off x="8214619" y="2132893"/>
                <a:ext cx="15589" cy="110939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flipH="1">
                <a:off x="7020272" y="1859718"/>
                <a:ext cx="15589" cy="110939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endCxn id="32" idx="0"/>
              </p:cNvCxnSpPr>
              <p:nvPr/>
            </p:nvCxnSpPr>
            <p:spPr>
              <a:xfrm flipH="1">
                <a:off x="6729046" y="2090156"/>
                <a:ext cx="5882" cy="111610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文字方塊 37"/>
          <p:cNvSpPr txBox="1"/>
          <p:nvPr/>
        </p:nvSpPr>
        <p:spPr>
          <a:xfrm>
            <a:off x="1034134" y="6202241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Custom Rotation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392132" y="4999233"/>
            <a:ext cx="19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Primitive Grouping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4852767" y="2693802"/>
            <a:ext cx="84650" cy="7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852767" y="4705023"/>
            <a:ext cx="84650" cy="7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41" idx="6"/>
          </p:cNvCxnSpPr>
          <p:nvPr/>
        </p:nvCxnSpPr>
        <p:spPr>
          <a:xfrm flipV="1">
            <a:off x="4937417" y="2729787"/>
            <a:ext cx="432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895092" y="2693802"/>
            <a:ext cx="0" cy="48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4895092" y="4350737"/>
            <a:ext cx="0" cy="34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4937417" y="4758691"/>
            <a:ext cx="393981" cy="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297457" y="254049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611040" y="296470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50106" y="44260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642740" y="4173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0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Tut3: </a:t>
            </a:r>
            <a:r>
              <a:rPr lang="en-US" altLang="zh-TW" dirty="0" err="1" smtClean="0"/>
              <a:t>BoxGeometry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24944"/>
            <a:ext cx="4347275" cy="31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56792"/>
            <a:ext cx="648811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2441575"/>
            <a:ext cx="72199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2656"/>
            <a:ext cx="859248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5652120" y="188640"/>
            <a:ext cx="330013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hlinkClick r:id="rId4"/>
              </a:rPr>
              <a:t>three.js documentation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1714500" cy="655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16632"/>
            <a:ext cx="6781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235585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0648"/>
            <a:ext cx="60960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802563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Tut4: animation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 descr="tut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573015"/>
            <a:ext cx="3240360" cy="2762559"/>
          </a:xfrm>
          <a:prstGeom prst="rect">
            <a:avLst/>
          </a:prstGeom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12776"/>
            <a:ext cx="5553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050213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Tut5: animation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" name="圖片 4" descr="tut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3068960"/>
            <a:ext cx="3672408" cy="313090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79512" y="2780928"/>
            <a:ext cx="43204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Basic Concepts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8" name="Picture 4" descr="「opengl coordinate system」的圖片搜尋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7638"/>
            <a:ext cx="4284095" cy="4314479"/>
          </a:xfrm>
          <a:prstGeom prst="rect">
            <a:avLst/>
          </a:prstGeom>
          <a:noFill/>
        </p:spPr>
      </p:pic>
      <p:sp>
        <p:nvSpPr>
          <p:cNvPr id="25" name="文字方塊 24"/>
          <p:cNvSpPr txBox="1"/>
          <p:nvPr/>
        </p:nvSpPr>
        <p:spPr>
          <a:xfrm>
            <a:off x="1763688" y="5738118"/>
            <a:ext cx="344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Coordinate </a:t>
            </a:r>
            <a:r>
              <a:rPr lang="en-US" altLang="zh-TW" dirty="0" smtClean="0"/>
              <a:t>System, </a:t>
            </a:r>
            <a:r>
              <a:rPr lang="en-US" altLang="zh-TW" dirty="0"/>
              <a:t>Scene, Camera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44255" y="5705326"/>
            <a:ext cx="293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same as OpenGL, </a:t>
            </a:r>
            <a:r>
              <a:rPr lang="en-US" altLang="zh-TW" dirty="0" err="1" smtClean="0">
                <a:solidFill>
                  <a:srgbClr val="FF0000"/>
                </a:solidFill>
              </a:rPr>
              <a:t>WebGL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108347" y="3861048"/>
            <a:ext cx="376123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295776" y="1326064"/>
            <a:ext cx="376123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28559" y="4036046"/>
            <a:ext cx="376123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12976"/>
            <a:ext cx="813593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Tut6: controls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 descr="tut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1" y="1628800"/>
            <a:ext cx="2787253" cy="2376264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124744"/>
            <a:ext cx="8077035" cy="2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348880"/>
            <a:ext cx="571658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412776"/>
            <a:ext cx="2448272" cy="74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&lt;DIV&gt;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340768"/>
            <a:ext cx="32670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 descr="tut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40768"/>
            <a:ext cx="4307573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Tut61: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Button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" name="圖片 4" descr="tut6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2276871"/>
            <a:ext cx="3816424" cy="3253681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40862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412776"/>
            <a:ext cx="73437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855767" y="5819149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id = ‘show’&gt;&lt;/div&gt;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44317" y="5849927"/>
            <a:ext cx="23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 on-screen display 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Tut62: Keyboard Control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圖片 4" descr="tut6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996952"/>
            <a:ext cx="3736702" cy="3185714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988840"/>
            <a:ext cx="50101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12776"/>
            <a:ext cx="47148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Object3D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251520" y="2209074"/>
            <a:ext cx="3295650" cy="3115208"/>
            <a:chOff x="5076056" y="1628800"/>
            <a:chExt cx="3295650" cy="3115208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1628800"/>
              <a:ext cx="3295650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群組 11"/>
            <p:cNvGrpSpPr/>
            <p:nvPr/>
          </p:nvGrpSpPr>
          <p:grpSpPr>
            <a:xfrm>
              <a:off x="5508104" y="2636912"/>
              <a:ext cx="2311559" cy="2107096"/>
              <a:chOff x="5580111" y="2551043"/>
              <a:chExt cx="2311559" cy="2107096"/>
            </a:xfrm>
          </p:grpSpPr>
          <p:sp>
            <p:nvSpPr>
              <p:cNvPr id="16" name="手繪多邊形 15"/>
              <p:cNvSpPr/>
              <p:nvPr/>
            </p:nvSpPr>
            <p:spPr>
              <a:xfrm>
                <a:off x="5612296" y="2551043"/>
                <a:ext cx="2279374" cy="2107096"/>
              </a:xfrm>
              <a:custGeom>
                <a:avLst/>
                <a:gdLst>
                  <a:gd name="connsiteX0" fmla="*/ 907774 w 2279374"/>
                  <a:gd name="connsiteY0" fmla="*/ 0 h 2107096"/>
                  <a:gd name="connsiteX1" fmla="*/ 0 w 2279374"/>
                  <a:gd name="connsiteY1" fmla="*/ 351183 h 2107096"/>
                  <a:gd name="connsiteX2" fmla="*/ 1384852 w 2279374"/>
                  <a:gd name="connsiteY2" fmla="*/ 781879 h 2107096"/>
                  <a:gd name="connsiteX3" fmla="*/ 1358347 w 2279374"/>
                  <a:gd name="connsiteY3" fmla="*/ 2107096 h 2107096"/>
                  <a:gd name="connsiteX4" fmla="*/ 2266121 w 2279374"/>
                  <a:gd name="connsiteY4" fmla="*/ 1258957 h 2107096"/>
                  <a:gd name="connsiteX5" fmla="*/ 2279374 w 2279374"/>
                  <a:gd name="connsiteY5" fmla="*/ 337931 h 2107096"/>
                  <a:gd name="connsiteX6" fmla="*/ 907774 w 2279374"/>
                  <a:gd name="connsiteY6" fmla="*/ 0 h 2107096"/>
                  <a:gd name="connsiteX0" fmla="*/ 907774 w 2279374"/>
                  <a:gd name="connsiteY0" fmla="*/ 0 h 2107096"/>
                  <a:gd name="connsiteX1" fmla="*/ 0 w 2279374"/>
                  <a:gd name="connsiteY1" fmla="*/ 351183 h 2107096"/>
                  <a:gd name="connsiteX2" fmla="*/ 1335968 w 2279374"/>
                  <a:gd name="connsiteY2" fmla="*/ 733941 h 2107096"/>
                  <a:gd name="connsiteX3" fmla="*/ 1358347 w 2279374"/>
                  <a:gd name="connsiteY3" fmla="*/ 2107096 h 2107096"/>
                  <a:gd name="connsiteX4" fmla="*/ 2266121 w 2279374"/>
                  <a:gd name="connsiteY4" fmla="*/ 1258957 h 2107096"/>
                  <a:gd name="connsiteX5" fmla="*/ 2279374 w 2279374"/>
                  <a:gd name="connsiteY5" fmla="*/ 337931 h 2107096"/>
                  <a:gd name="connsiteX6" fmla="*/ 907774 w 2279374"/>
                  <a:gd name="connsiteY6" fmla="*/ 0 h 2107096"/>
                  <a:gd name="connsiteX0" fmla="*/ 907774 w 2279374"/>
                  <a:gd name="connsiteY0" fmla="*/ 0 h 2107096"/>
                  <a:gd name="connsiteX1" fmla="*/ 0 w 2279374"/>
                  <a:gd name="connsiteY1" fmla="*/ 351183 h 2107096"/>
                  <a:gd name="connsiteX2" fmla="*/ 1335968 w 2279374"/>
                  <a:gd name="connsiteY2" fmla="*/ 733941 h 2107096"/>
                  <a:gd name="connsiteX3" fmla="*/ 1358347 w 2279374"/>
                  <a:gd name="connsiteY3" fmla="*/ 2107096 h 2107096"/>
                  <a:gd name="connsiteX4" fmla="*/ 2272072 w 2279374"/>
                  <a:gd name="connsiteY4" fmla="*/ 1454021 h 2107096"/>
                  <a:gd name="connsiteX5" fmla="*/ 2279374 w 2279374"/>
                  <a:gd name="connsiteY5" fmla="*/ 337931 h 2107096"/>
                  <a:gd name="connsiteX6" fmla="*/ 907774 w 2279374"/>
                  <a:gd name="connsiteY6" fmla="*/ 0 h 2107096"/>
                  <a:gd name="connsiteX0" fmla="*/ 907774 w 2279374"/>
                  <a:gd name="connsiteY0" fmla="*/ 0 h 2107096"/>
                  <a:gd name="connsiteX1" fmla="*/ 0 w 2279374"/>
                  <a:gd name="connsiteY1" fmla="*/ 351183 h 2107096"/>
                  <a:gd name="connsiteX2" fmla="*/ 1335968 w 2279374"/>
                  <a:gd name="connsiteY2" fmla="*/ 733941 h 2107096"/>
                  <a:gd name="connsiteX3" fmla="*/ 1358347 w 2279374"/>
                  <a:gd name="connsiteY3" fmla="*/ 2107096 h 2107096"/>
                  <a:gd name="connsiteX4" fmla="*/ 2272072 w 2279374"/>
                  <a:gd name="connsiteY4" fmla="*/ 1526029 h 2107096"/>
                  <a:gd name="connsiteX5" fmla="*/ 2279374 w 2279374"/>
                  <a:gd name="connsiteY5" fmla="*/ 337931 h 2107096"/>
                  <a:gd name="connsiteX6" fmla="*/ 907774 w 2279374"/>
                  <a:gd name="connsiteY6" fmla="*/ 0 h 210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79374" h="2107096">
                    <a:moveTo>
                      <a:pt x="907774" y="0"/>
                    </a:moveTo>
                    <a:lnTo>
                      <a:pt x="0" y="351183"/>
                    </a:lnTo>
                    <a:lnTo>
                      <a:pt x="1335968" y="733941"/>
                    </a:lnTo>
                    <a:lnTo>
                      <a:pt x="1358347" y="2107096"/>
                    </a:lnTo>
                    <a:lnTo>
                      <a:pt x="2272072" y="1526029"/>
                    </a:lnTo>
                    <a:lnTo>
                      <a:pt x="2279374" y="337931"/>
                    </a:lnTo>
                    <a:lnTo>
                      <a:pt x="907774" y="0"/>
                    </a:lnTo>
                    <a:close/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手繪多邊形 16"/>
              <p:cNvSpPr/>
              <p:nvPr/>
            </p:nvSpPr>
            <p:spPr>
              <a:xfrm>
                <a:off x="5580111" y="2908852"/>
                <a:ext cx="1397159" cy="1749287"/>
              </a:xfrm>
              <a:custGeom>
                <a:avLst/>
                <a:gdLst>
                  <a:gd name="connsiteX0" fmla="*/ 19878 w 1398105"/>
                  <a:gd name="connsiteY0" fmla="*/ 0 h 1749287"/>
                  <a:gd name="connsiteX1" fmla="*/ 0 w 1398105"/>
                  <a:gd name="connsiteY1" fmla="*/ 1398105 h 1749287"/>
                  <a:gd name="connsiteX2" fmla="*/ 1398105 w 1398105"/>
                  <a:gd name="connsiteY2" fmla="*/ 1749287 h 1749287"/>
                  <a:gd name="connsiteX0" fmla="*/ 18931 w 1397158"/>
                  <a:gd name="connsiteY0" fmla="*/ 0 h 1749287"/>
                  <a:gd name="connsiteX1" fmla="*/ 0 w 1397158"/>
                  <a:gd name="connsiteY1" fmla="*/ 1168220 h 1749287"/>
                  <a:gd name="connsiteX2" fmla="*/ 1397158 w 1397158"/>
                  <a:gd name="connsiteY2" fmla="*/ 1749287 h 1749287"/>
                  <a:gd name="connsiteX0" fmla="*/ 18932 w 1397159"/>
                  <a:gd name="connsiteY0" fmla="*/ 0 h 1749287"/>
                  <a:gd name="connsiteX1" fmla="*/ 0 w 1397159"/>
                  <a:gd name="connsiteY1" fmla="*/ 1240228 h 1749287"/>
                  <a:gd name="connsiteX2" fmla="*/ 1397159 w 1397159"/>
                  <a:gd name="connsiteY2" fmla="*/ 1749287 h 174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159" h="1749287">
                    <a:moveTo>
                      <a:pt x="18932" y="0"/>
                    </a:moveTo>
                    <a:lnTo>
                      <a:pt x="0" y="1240228"/>
                    </a:lnTo>
                    <a:lnTo>
                      <a:pt x="1397159" y="1749287"/>
                    </a:ln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/>
              <p:cNvCxnSpPr>
                <a:stCxn id="16" idx="5"/>
                <a:endCxn id="16" idx="2"/>
              </p:cNvCxnSpPr>
              <p:nvPr/>
            </p:nvCxnSpPr>
            <p:spPr>
              <a:xfrm flipH="1">
                <a:off x="6948264" y="2888974"/>
                <a:ext cx="943406" cy="39601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橢圓 12"/>
            <p:cNvSpPr/>
            <p:nvPr/>
          </p:nvSpPr>
          <p:spPr>
            <a:xfrm>
              <a:off x="6660232" y="2924944"/>
              <a:ext cx="144016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6084168" y="3645024"/>
              <a:ext cx="14401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7236296" y="3645024"/>
              <a:ext cx="14401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838306" y="1556792"/>
            <a:ext cx="3951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smtClean="0"/>
              <a:t>base class for </a:t>
            </a:r>
            <a:r>
              <a:rPr lang="en-US" altLang="zh-TW" dirty="0" smtClean="0"/>
              <a:t>camera, </a:t>
            </a:r>
            <a:r>
              <a:rPr lang="en-US" altLang="zh-TW" dirty="0" smtClean="0">
                <a:solidFill>
                  <a:srgbClr val="FF0000"/>
                </a:solidFill>
              </a:rPr>
              <a:t>mesh</a:t>
            </a:r>
            <a:r>
              <a:rPr lang="en-US" altLang="zh-TW" dirty="0" smtClean="0"/>
              <a:t>, 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(concept of local coordinate frame)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Specify its configuration by setting: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Object3D.position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Object3D.rotation (Euler angles ‘xyz’)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483768" y="1031997"/>
            <a:ext cx="1755010" cy="2016224"/>
            <a:chOff x="7065462" y="476672"/>
            <a:chExt cx="1755010" cy="201622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5462" y="627209"/>
              <a:ext cx="1755010" cy="1865687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7596336" y="476672"/>
              <a:ext cx="36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+Y</a:t>
              </a:r>
              <a:endParaRPr lang="zh-TW" altLang="en-US" sz="1400" dirty="0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7020272" y="12687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三角網格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7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Camera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611560" y="1268760"/>
            <a:ext cx="4258269" cy="2048937"/>
            <a:chOff x="1187624" y="1809271"/>
            <a:chExt cx="4258269" cy="204893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1809271"/>
              <a:ext cx="2724530" cy="60968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2429259"/>
              <a:ext cx="4258269" cy="1428949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124744"/>
            <a:ext cx="2867025" cy="19812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084168" y="272342"/>
            <a:ext cx="248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Camera.position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Camera.lookAt</a:t>
            </a:r>
            <a:r>
              <a:rPr lang="en-US" altLang="zh-TW" dirty="0" smtClean="0">
                <a:solidFill>
                  <a:srgbClr val="FF0000"/>
                </a:solidFill>
              </a:rPr>
              <a:t> (Vector3)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605864" y="3742863"/>
            <a:ext cx="5620160" cy="2532957"/>
            <a:chOff x="605864" y="3742863"/>
            <a:chExt cx="5620160" cy="253295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864" y="3742863"/>
              <a:ext cx="2867425" cy="63826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5016" y="4456291"/>
              <a:ext cx="5611008" cy="1819529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949" y="4208818"/>
            <a:ext cx="2244560" cy="19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16" y="575110"/>
            <a:ext cx="7048368" cy="33118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909850"/>
            <a:ext cx="2943636" cy="22482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803152"/>
            <a:ext cx="3124636" cy="237205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90118" y="116632"/>
            <a:ext cx="273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(Often used in 2D graphics)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5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6336704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Basic Framework</a:t>
            </a:r>
            <a:endParaRPr lang="zh-TW" altLang="en-US" dirty="0"/>
          </a:p>
        </p:txBody>
      </p:sp>
      <p:pic>
        <p:nvPicPr>
          <p:cNvPr id="1026" name="Picture 2" descr="http://www.corelangs.com/html/introduction/img/html-page-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0350" y="1124744"/>
            <a:ext cx="2533650" cy="1914525"/>
          </a:xfrm>
          <a:prstGeom prst="rect">
            <a:avLst/>
          </a:prstGeom>
          <a:noFill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067944" y="3290275"/>
            <a:ext cx="427078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Where to get three.js?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4"/>
              </a:rPr>
              <a:t>cdnjs.com</a:t>
            </a:r>
            <a:endParaRPr lang="zh-TW" altLang="en-US" dirty="0"/>
          </a:p>
          <a:p>
            <a:r>
              <a:rPr lang="en-US" altLang="zh-TW" dirty="0" smtClean="0"/>
              <a:t>What is </a:t>
            </a:r>
            <a:r>
              <a:rPr lang="en-US" altLang="zh-TW" i="1" dirty="0" smtClean="0"/>
              <a:t>CDN</a:t>
            </a:r>
            <a:r>
              <a:rPr lang="en-US" altLang="zh-TW" dirty="0" smtClean="0"/>
              <a:t> (content delivery network)?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Distributed network of proxy servers for </a:t>
            </a:r>
            <a:br>
              <a:rPr lang="en-US" altLang="zh-TW" dirty="0" smtClean="0"/>
            </a:br>
            <a:r>
              <a:rPr lang="en-US" altLang="zh-TW" dirty="0" smtClean="0"/>
              <a:t>various internet content</a:t>
            </a:r>
          </a:p>
        </p:txBody>
      </p:sp>
      <p:sp>
        <p:nvSpPr>
          <p:cNvPr id="4" name="向右箭號 3"/>
          <p:cNvSpPr/>
          <p:nvPr/>
        </p:nvSpPr>
        <p:spPr>
          <a:xfrm rot="15123968">
            <a:off x="4726246" y="2451021"/>
            <a:ext cx="915645" cy="23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zh-TW" dirty="0" smtClean="0"/>
              <a:t>HTML File Structure 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3420418" cy="431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204864"/>
            <a:ext cx="63722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286" y="116632"/>
            <a:ext cx="5657850" cy="664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Tut1: Coordinate system</a:t>
            </a:r>
            <a:endParaRPr lang="zh-TW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861048"/>
            <a:ext cx="3358357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Overflow: hidden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Fall 2016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 descr="tut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844824"/>
            <a:ext cx="3632200" cy="288925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844824"/>
            <a:ext cx="2628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248</Words>
  <Application>Microsoft Office PowerPoint</Application>
  <PresentationFormat>如螢幕大小 (4:3)</PresentationFormat>
  <Paragraphs>100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Courier New</vt:lpstr>
      <vt:lpstr>Office 佈景主題</vt:lpstr>
      <vt:lpstr>ThreeJS Primer for  Game Programmer</vt:lpstr>
      <vt:lpstr>Basic Concepts</vt:lpstr>
      <vt:lpstr>Object3D</vt:lpstr>
      <vt:lpstr>Camera</vt:lpstr>
      <vt:lpstr>PowerPoint 簡報</vt:lpstr>
      <vt:lpstr>Basic Framework</vt:lpstr>
      <vt:lpstr>HTML File Structure  (ref)</vt:lpstr>
      <vt:lpstr>Tut1: Coordinate system</vt:lpstr>
      <vt:lpstr>Overflow: hidden</vt:lpstr>
      <vt:lpstr>Tut2: OrbitControls</vt:lpstr>
      <vt:lpstr>Tut2: Resize</vt:lpstr>
      <vt:lpstr>Object3D &amp; Mesh</vt:lpstr>
      <vt:lpstr>Configuring Objects</vt:lpstr>
      <vt:lpstr>Tut3: BoxGeometry</vt:lpstr>
      <vt:lpstr>PowerPoint 簡報</vt:lpstr>
      <vt:lpstr>PowerPoint 簡報</vt:lpstr>
      <vt:lpstr>PowerPoint 簡報</vt:lpstr>
      <vt:lpstr>Tut4: animation</vt:lpstr>
      <vt:lpstr>Tut5: animation</vt:lpstr>
      <vt:lpstr>Tut6: controls</vt:lpstr>
      <vt:lpstr>&lt;DIV&gt; &amp; Style </vt:lpstr>
      <vt:lpstr>Tut61: jQuery Button</vt:lpstr>
      <vt:lpstr>Tut62: Keyboard Control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ThreeJS Primer for  Game Programmer</dc:title>
  <dc:creator>chiu melody</dc:creator>
  <cp:lastModifiedBy>Jyunming Chen</cp:lastModifiedBy>
  <cp:revision>71</cp:revision>
  <dcterms:created xsi:type="dcterms:W3CDTF">2016-08-08T09:58:40Z</dcterms:created>
  <dcterms:modified xsi:type="dcterms:W3CDTF">2016-09-26T13:07:56Z</dcterms:modified>
</cp:coreProperties>
</file>