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3" r:id="rId5"/>
    <p:sldId id="270" r:id="rId6"/>
    <p:sldId id="272" r:id="rId7"/>
    <p:sldId id="274" r:id="rId8"/>
    <p:sldId id="275" r:id="rId9"/>
    <p:sldId id="271" r:id="rId10"/>
    <p:sldId id="276" r:id="rId11"/>
    <p:sldId id="278" r:id="rId12"/>
    <p:sldId id="27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智遠 成" initials="智遠" lastIdx="1" clrIdx="0">
    <p:extLst>
      <p:ext uri="{19B8F6BF-5375-455C-9EA6-DF929625EA0E}">
        <p15:presenceInfo xmlns:p15="http://schemas.microsoft.com/office/powerpoint/2012/main" userId="fd43e007af542b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495E"/>
    <a:srgbClr val="E6E6E6"/>
    <a:srgbClr val="4FC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9" autoAdjust="0"/>
    <p:restoredTop sz="94660"/>
  </p:normalViewPr>
  <p:slideViewPr>
    <p:cSldViewPr snapToGrid="0">
      <p:cViewPr varScale="1">
        <p:scale>
          <a:sx n="168" d="100"/>
          <a:sy n="168" d="100"/>
        </p:scale>
        <p:origin x="81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15100-D723-4F74-87CD-BDB67315911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9E3249B-04F0-4A66-840E-FAB1207DB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B24F194-B2E7-4F26-8FB8-DD53B81B0EA3}"/>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DCF3DEC5-BBDB-44DB-8ACE-93BD38F321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1FDB64-CDA1-4EC1-B495-B1A16FD87C72}"/>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77620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25AAC4-E258-4AEE-AFCB-0827366FCC7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47BF440-A149-47B3-B41E-BD9EBF1C3F4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B95C3EF-9210-497F-82FC-3A84443D2483}"/>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AB209FC0-B937-4802-8C45-C7D907BF841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B5CEEF-9618-4CE2-BFB8-B740BC4D499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801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1D531CB-821F-47D0-A1F0-A9A017D212B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60A2C09-F7F9-4BA9-92DE-E10EEBE805A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B75644F-48DD-4CBC-8488-397F0BCB722C}"/>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7D940D9F-294D-4EDC-BFCF-34DD7E076E5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556D00-CCDA-484D-8CE4-81F68F15007E}"/>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6768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6D9FF-62E0-4FB4-B0C6-DE660C03CD8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C9D5BA6-3D08-4C97-BDC9-011764F6851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8A5EEB-A615-414A-BAA9-43257FBBD401}"/>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E4303D45-04FE-4C99-98C2-4040BA327F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3E6B9E-071E-465A-85B1-C62017FFEEAA}"/>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6576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5AAA2-88E3-4BCB-ADAF-00391BB08FE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77C12B6-E7AC-42D6-B5E4-836B7BA7F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E0C106F-B4CA-46AA-B12B-2602C02C4CE9}"/>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5CB5C316-9B86-4C47-BDB8-DDFCCDDD48E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61A51C-E960-4410-9FE0-99A83A39F1D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39186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9D822-6B2D-4FDC-85C6-87F5F0030B7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CAE470-6A6F-4D60-B65C-FF25733D7DA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1259641-7985-45AC-AA73-5C696D742C4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747592E-215A-4C32-AE4E-8696A5AF04B0}"/>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6" name="頁尾版面配置區 5">
            <a:extLst>
              <a:ext uri="{FF2B5EF4-FFF2-40B4-BE49-F238E27FC236}">
                <a16:creationId xmlns:a16="http://schemas.microsoft.com/office/drawing/2014/main" id="{20E4F793-7EA5-481E-8693-F3960AAF889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274464-8797-4CA4-B9B8-962D8BE4946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56022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447B53-74DD-4607-82CC-B02DC7AC585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7CB8038-A9FA-4332-9CA8-D814E87D8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29EF915-F108-4081-A532-239AFB142FB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B775D41-551D-46DE-9D9E-482C0316C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AACA15C-D1FB-46EB-9640-374F79987CE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5E7E2C3-371E-4906-8054-DBC7690DC3D0}"/>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8" name="頁尾版面配置區 7">
            <a:extLst>
              <a:ext uri="{FF2B5EF4-FFF2-40B4-BE49-F238E27FC236}">
                <a16:creationId xmlns:a16="http://schemas.microsoft.com/office/drawing/2014/main" id="{8F3C8DD6-8E70-4B90-B4E8-255D0C08BD6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5FDC3B8-5B67-4DD9-855E-69C6052CB72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422298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5352D-A41E-46F2-A9CD-675A46722DA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BF5BEE-C162-4D3C-A35D-823613BAAEFB}"/>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4" name="頁尾版面配置區 3">
            <a:extLst>
              <a:ext uri="{FF2B5EF4-FFF2-40B4-BE49-F238E27FC236}">
                <a16:creationId xmlns:a16="http://schemas.microsoft.com/office/drawing/2014/main" id="{9984AF0B-74F7-453D-9863-C001B974F34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07CDBE8-39AD-494D-8D5B-4301CF29181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942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D64711C-63BA-46FC-AAB7-F7A85A090F3C}"/>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3" name="頁尾版面配置區 2">
            <a:extLst>
              <a:ext uri="{FF2B5EF4-FFF2-40B4-BE49-F238E27FC236}">
                <a16:creationId xmlns:a16="http://schemas.microsoft.com/office/drawing/2014/main" id="{C646D818-8524-4922-AB7A-9D0D1D74340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3BC4E6F-2A40-4DBD-AC57-10A51AF5F5BD}"/>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0498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A2769-2C3C-4225-BF76-5043C8D6681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CAA647A-02EC-46AA-9447-15D326A07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BD70DDC-CACC-464B-B334-80D2544FC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65AE435-4C08-4235-9D0E-FD30F402F8B5}"/>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6" name="頁尾版面配置區 5">
            <a:extLst>
              <a:ext uri="{FF2B5EF4-FFF2-40B4-BE49-F238E27FC236}">
                <a16:creationId xmlns:a16="http://schemas.microsoft.com/office/drawing/2014/main" id="{AB8F2AA9-E1A3-4A5E-91F9-75EFB6F188C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8D94F36-F2D7-405D-8F20-4B67FA0D54C4}"/>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92872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EA9DA7-6014-4333-947D-3390BEFB17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A1A0236-AABE-44F0-A7D8-7581D36BA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7B864CF-DD74-46ED-A837-60E77B204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AD9D3CD-FC98-46B4-BB20-9259B222F891}"/>
              </a:ext>
            </a:extLst>
          </p:cNvPr>
          <p:cNvSpPr>
            <a:spLocks noGrp="1"/>
          </p:cNvSpPr>
          <p:nvPr>
            <p:ph type="dt" sz="half" idx="10"/>
          </p:nvPr>
        </p:nvSpPr>
        <p:spPr/>
        <p:txBody>
          <a:bodyPr/>
          <a:lstStyle/>
          <a:p>
            <a:fld id="{55B5673A-2C76-400E-AECF-A7C5CD58B306}" type="datetimeFigureOut">
              <a:rPr lang="zh-TW" altLang="en-US" smtClean="0"/>
              <a:t>2020/11/16</a:t>
            </a:fld>
            <a:endParaRPr lang="zh-TW" altLang="en-US"/>
          </a:p>
        </p:txBody>
      </p:sp>
      <p:sp>
        <p:nvSpPr>
          <p:cNvPr id="6" name="頁尾版面配置區 5">
            <a:extLst>
              <a:ext uri="{FF2B5EF4-FFF2-40B4-BE49-F238E27FC236}">
                <a16:creationId xmlns:a16="http://schemas.microsoft.com/office/drawing/2014/main" id="{4AFC5363-A398-426E-8C0A-D4DACD53B8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A92E03-4354-46D7-9DA2-5B753886466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15845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C08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5D35B9C-EB13-4C80-BA15-E74C37588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82F201D-6970-458B-AB80-517C9F8DB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704AD9-294F-493A-99F2-8E894CF3A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5673A-2C76-400E-AECF-A7C5CD58B306}" type="datetimeFigureOut">
              <a:rPr lang="zh-TW" altLang="en-US" smtClean="0"/>
              <a:t>2020/11/16</a:t>
            </a:fld>
            <a:endParaRPr lang="zh-TW" altLang="en-US"/>
          </a:p>
        </p:txBody>
      </p:sp>
      <p:sp>
        <p:nvSpPr>
          <p:cNvPr id="5" name="頁尾版面配置區 4">
            <a:extLst>
              <a:ext uri="{FF2B5EF4-FFF2-40B4-BE49-F238E27FC236}">
                <a16:creationId xmlns:a16="http://schemas.microsoft.com/office/drawing/2014/main" id="{B3F3DC46-D6E9-44B1-BE88-97FD6310D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E73F3D9-39EA-4F01-AF17-70C7432C0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2161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7C856E2-9AC1-461B-AF6B-B646023D5D1D}"/>
              </a:ext>
            </a:extLst>
          </p:cNvPr>
          <p:cNvSpPr txBox="1"/>
          <p:nvPr/>
        </p:nvSpPr>
        <p:spPr>
          <a:xfrm>
            <a:off x="1995801" y="4145280"/>
            <a:ext cx="8200398" cy="1107996"/>
          </a:xfrm>
          <a:prstGeom prst="rect">
            <a:avLst/>
          </a:prstGeom>
          <a:noFill/>
        </p:spPr>
        <p:txBody>
          <a:bodyPr wrap="square" rtlCol="0">
            <a:spAutoFit/>
          </a:bodyPr>
          <a:lstStyle/>
          <a:p>
            <a:pPr algn="ctr"/>
            <a:r>
              <a:rPr lang="en-US" altLang="zh-TW" sz="6600" b="1" dirty="0">
                <a:solidFill>
                  <a:schemeClr val="bg1"/>
                </a:solidFill>
                <a:latin typeface="微軟正黑體" panose="020B0604030504040204" pitchFamily="34" charset="-120"/>
                <a:ea typeface="微軟正黑體" panose="020B0604030504040204" pitchFamily="34" charset="-120"/>
              </a:rPr>
              <a:t>Vue </a:t>
            </a:r>
            <a:r>
              <a:rPr lang="zh-TW" altLang="en-US" sz="6600" b="1" i="0" u="none" strike="noStrike" dirty="0">
                <a:solidFill>
                  <a:schemeClr val="bg1"/>
                </a:solidFill>
                <a:effectLst/>
                <a:latin typeface="微軟正黑體" panose="020B0604030504040204" pitchFamily="34" charset="-120"/>
                <a:ea typeface="微軟正黑體" panose="020B0604030504040204" pitchFamily="34" charset="-120"/>
              </a:rPr>
              <a:t>基礎入門篇</a:t>
            </a:r>
          </a:p>
        </p:txBody>
      </p:sp>
      <p:pic>
        <p:nvPicPr>
          <p:cNvPr id="8" name="圖片 7">
            <a:extLst>
              <a:ext uri="{FF2B5EF4-FFF2-40B4-BE49-F238E27FC236}">
                <a16:creationId xmlns:a16="http://schemas.microsoft.com/office/drawing/2014/main" id="{BF8BC940-76F8-4D13-A443-D427DE9F8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626" y="1873636"/>
            <a:ext cx="2312748" cy="2009888"/>
          </a:xfrm>
          <a:prstGeom prst="rect">
            <a:avLst/>
          </a:prstGeom>
        </p:spPr>
      </p:pic>
      <p:sp>
        <p:nvSpPr>
          <p:cNvPr id="10" name="文字方塊 9">
            <a:extLst>
              <a:ext uri="{FF2B5EF4-FFF2-40B4-BE49-F238E27FC236}">
                <a16:creationId xmlns:a16="http://schemas.microsoft.com/office/drawing/2014/main" id="{6289B5C9-ABD9-4D66-BFAD-EFE71E0FE641}"/>
              </a:ext>
            </a:extLst>
          </p:cNvPr>
          <p:cNvSpPr txBox="1"/>
          <p:nvPr/>
        </p:nvSpPr>
        <p:spPr>
          <a:xfrm rot="528160">
            <a:off x="8145255" y="3783569"/>
            <a:ext cx="2027559" cy="461665"/>
          </a:xfrm>
          <a:prstGeom prst="rect">
            <a:avLst/>
          </a:prstGeom>
          <a:noFill/>
        </p:spPr>
        <p:txBody>
          <a:bodyPr wrap="square" rtlCol="0">
            <a:spAutoFit/>
          </a:bodyPr>
          <a:lstStyle/>
          <a:p>
            <a:pPr algn="ctr"/>
            <a:r>
              <a:rPr lang="en-US" altLang="zh-TW" sz="2400" b="1" dirty="0">
                <a:solidFill>
                  <a:srgbClr val="35495E"/>
                </a:solidFill>
                <a:latin typeface="微軟正黑體" panose="020B0604030504040204" pitchFamily="34" charset="-120"/>
                <a:ea typeface="微軟正黑體" panose="020B0604030504040204" pitchFamily="34" charset="-120"/>
              </a:rPr>
              <a:t>Vue-cli</a:t>
            </a:r>
          </a:p>
        </p:txBody>
      </p:sp>
    </p:spTree>
    <p:extLst>
      <p:ext uri="{BB962C8B-B14F-4D97-AF65-F5344CB8AC3E}">
        <p14:creationId xmlns:p14="http://schemas.microsoft.com/office/powerpoint/2010/main" val="7987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48FD6-DC2D-4A5E-B788-C802EDB01128}"/>
              </a:ext>
            </a:extLst>
          </p:cNvPr>
          <p:cNvSpPr>
            <a:spLocks noGrp="1"/>
          </p:cNvSpPr>
          <p:nvPr>
            <p:ph type="title"/>
          </p:nvPr>
        </p:nvSpPr>
        <p:spPr>
          <a:xfrm>
            <a:off x="3241989" y="3545475"/>
            <a:ext cx="4732033" cy="594883"/>
          </a:xfrm>
        </p:spPr>
        <p:txBody>
          <a:bodyPr>
            <a:normAutofit/>
          </a:bodyPr>
          <a:lstStyle/>
          <a:p>
            <a:r>
              <a:rPr lang="en-US" altLang="zh-TW" sz="2800" dirty="0">
                <a:solidFill>
                  <a:schemeClr val="bg1"/>
                </a:solidFill>
              </a:rPr>
              <a:t>https://next.router.vuejs.org/</a:t>
            </a:r>
            <a:endParaRPr lang="zh-TW" altLang="en-US" sz="2800" dirty="0">
              <a:solidFill>
                <a:schemeClr val="bg1"/>
              </a:solidFill>
            </a:endParaRPr>
          </a:p>
        </p:txBody>
      </p:sp>
      <p:sp>
        <p:nvSpPr>
          <p:cNvPr id="4" name="標題 1">
            <a:extLst>
              <a:ext uri="{FF2B5EF4-FFF2-40B4-BE49-F238E27FC236}">
                <a16:creationId xmlns:a16="http://schemas.microsoft.com/office/drawing/2014/main" id="{20399399-AF10-4E90-A1A9-1DF69541A5EB}"/>
              </a:ext>
            </a:extLst>
          </p:cNvPr>
          <p:cNvSpPr txBox="1">
            <a:spLocks/>
          </p:cNvSpPr>
          <p:nvPr/>
        </p:nvSpPr>
        <p:spPr>
          <a:xfrm>
            <a:off x="3183835" y="2941506"/>
            <a:ext cx="3892550" cy="708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chemeClr val="bg1"/>
                </a:solidFill>
              </a:rPr>
              <a:t>Vue Router</a:t>
            </a:r>
            <a:endParaRPr lang="zh-TW" altLang="en-US" b="1" dirty="0">
              <a:solidFill>
                <a:schemeClr val="bg1"/>
              </a:solidFill>
            </a:endParaRPr>
          </a:p>
        </p:txBody>
      </p:sp>
    </p:spTree>
    <p:extLst>
      <p:ext uri="{BB962C8B-B14F-4D97-AF65-F5344CB8AC3E}">
        <p14:creationId xmlns:p14="http://schemas.microsoft.com/office/powerpoint/2010/main" val="336977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3E9FEB18-E0DC-44FA-BB0D-898832253526}"/>
              </a:ext>
            </a:extLst>
          </p:cNvPr>
          <p:cNvSpPr txBox="1"/>
          <p:nvPr/>
        </p:nvSpPr>
        <p:spPr>
          <a:xfrm>
            <a:off x="890258" y="2145226"/>
            <a:ext cx="8685381" cy="584775"/>
          </a:xfrm>
          <a:prstGeom prst="rect">
            <a:avLst/>
          </a:prstGeom>
          <a:noFill/>
        </p:spPr>
        <p:txBody>
          <a:bodyPr wrap="square">
            <a:spAutoFit/>
          </a:bodyPr>
          <a:lstStyle/>
          <a:p>
            <a:r>
              <a:rPr lang="zh-TW" altLang="en-US" sz="3200" b="1" dirty="0">
                <a:solidFill>
                  <a:schemeClr val="bg1"/>
                </a:solidFill>
              </a:rPr>
              <a:t>createWebHashHistory()</a:t>
            </a:r>
          </a:p>
        </p:txBody>
      </p:sp>
      <p:sp>
        <p:nvSpPr>
          <p:cNvPr id="7" name="文字方塊 6">
            <a:extLst>
              <a:ext uri="{FF2B5EF4-FFF2-40B4-BE49-F238E27FC236}">
                <a16:creationId xmlns:a16="http://schemas.microsoft.com/office/drawing/2014/main" id="{7E408CF0-EE2B-4532-8EF4-4021D7A3ADC2}"/>
              </a:ext>
            </a:extLst>
          </p:cNvPr>
          <p:cNvSpPr txBox="1"/>
          <p:nvPr/>
        </p:nvSpPr>
        <p:spPr>
          <a:xfrm>
            <a:off x="890259" y="3559424"/>
            <a:ext cx="8685380" cy="584775"/>
          </a:xfrm>
          <a:prstGeom prst="rect">
            <a:avLst/>
          </a:prstGeom>
          <a:noFill/>
        </p:spPr>
        <p:txBody>
          <a:bodyPr wrap="square">
            <a:spAutoFit/>
          </a:bodyPr>
          <a:lstStyle/>
          <a:p>
            <a:r>
              <a:rPr lang="zh-TW" altLang="en-US" sz="3200" b="1" dirty="0">
                <a:solidFill>
                  <a:schemeClr val="bg1"/>
                </a:solidFill>
              </a:rPr>
              <a:t>createWebHistory()</a:t>
            </a:r>
          </a:p>
        </p:txBody>
      </p:sp>
      <p:sp>
        <p:nvSpPr>
          <p:cNvPr id="9" name="文字方塊 8">
            <a:extLst>
              <a:ext uri="{FF2B5EF4-FFF2-40B4-BE49-F238E27FC236}">
                <a16:creationId xmlns:a16="http://schemas.microsoft.com/office/drawing/2014/main" id="{4857085C-2A16-4FE4-9987-108CF4E31961}"/>
              </a:ext>
            </a:extLst>
          </p:cNvPr>
          <p:cNvSpPr txBox="1"/>
          <p:nvPr/>
        </p:nvSpPr>
        <p:spPr>
          <a:xfrm>
            <a:off x="890258" y="2730001"/>
            <a:ext cx="8685381" cy="369332"/>
          </a:xfrm>
          <a:prstGeom prst="rect">
            <a:avLst/>
          </a:prstGeom>
          <a:noFill/>
        </p:spPr>
        <p:txBody>
          <a:bodyPr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會透過 </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 字號來當作網址切換的操作，但是會跟錨點相撞，對</a:t>
            </a:r>
            <a:r>
              <a:rPr lang="en-US" altLang="zh-TW" b="1" dirty="0">
                <a:solidFill>
                  <a:schemeClr val="bg1"/>
                </a:solidFill>
                <a:latin typeface="微軟正黑體" panose="020B0604030504040204" pitchFamily="34" charset="-120"/>
                <a:ea typeface="微軟正黑體" panose="020B0604030504040204" pitchFamily="34" charset="-120"/>
              </a:rPr>
              <a:t>SEO</a:t>
            </a:r>
            <a:r>
              <a:rPr lang="zh-TW" altLang="en-US" b="1" dirty="0">
                <a:solidFill>
                  <a:schemeClr val="bg1"/>
                </a:solidFill>
                <a:latin typeface="微軟正黑體" panose="020B0604030504040204" pitchFamily="34" charset="-120"/>
                <a:ea typeface="微軟正黑體" panose="020B0604030504040204" pitchFamily="34" charset="-120"/>
              </a:rPr>
              <a:t>有不利的影響</a:t>
            </a:r>
          </a:p>
        </p:txBody>
      </p:sp>
      <p:sp>
        <p:nvSpPr>
          <p:cNvPr id="11" name="文字方塊 10">
            <a:extLst>
              <a:ext uri="{FF2B5EF4-FFF2-40B4-BE49-F238E27FC236}">
                <a16:creationId xmlns:a16="http://schemas.microsoft.com/office/drawing/2014/main" id="{B839C1EF-853F-40CB-9DAA-CA0D02CB13CB}"/>
              </a:ext>
            </a:extLst>
          </p:cNvPr>
          <p:cNvSpPr txBox="1"/>
          <p:nvPr/>
        </p:nvSpPr>
        <p:spPr>
          <a:xfrm>
            <a:off x="890258" y="4158990"/>
            <a:ext cx="9963272" cy="369332"/>
          </a:xfrm>
          <a:prstGeom prst="rect">
            <a:avLst/>
          </a:prstGeom>
          <a:noFill/>
        </p:spPr>
        <p:txBody>
          <a:bodyPr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需要跟後端搭配重新配置根目錄下的</a:t>
            </a:r>
            <a:r>
              <a:rPr lang="en-US" altLang="zh-TW" b="1" dirty="0">
                <a:solidFill>
                  <a:schemeClr val="bg1"/>
                </a:solidFill>
                <a:latin typeface="微軟正黑體" panose="020B0604030504040204" pitchFamily="34" charset="-120"/>
                <a:ea typeface="微軟正黑體" panose="020B0604030504040204" pitchFamily="34" charset="-120"/>
              </a:rPr>
              <a:t>router</a:t>
            </a:r>
            <a:r>
              <a:rPr lang="zh-TW" altLang="en-US" b="1" dirty="0">
                <a:solidFill>
                  <a:schemeClr val="bg1"/>
                </a:solidFill>
                <a:latin typeface="微軟正黑體" panose="020B0604030504040204" pitchFamily="34" charset="-120"/>
                <a:ea typeface="微軟正黑體" panose="020B0604030504040204" pitchFamily="34" charset="-120"/>
              </a:rPr>
              <a:t>，還要自己配置例外處理的頁面例如</a:t>
            </a:r>
            <a:r>
              <a:rPr lang="en-US" altLang="zh-TW" b="1" dirty="0">
                <a:solidFill>
                  <a:schemeClr val="bg1"/>
                </a:solidFill>
                <a:latin typeface="微軟正黑體" panose="020B0604030504040204" pitchFamily="34" charset="-120"/>
                <a:ea typeface="微軟正黑體" panose="020B0604030504040204" pitchFamily="34" charset="-120"/>
              </a:rPr>
              <a:t>404</a:t>
            </a:r>
            <a:r>
              <a:rPr lang="zh-TW" altLang="en-US" b="1" dirty="0">
                <a:solidFill>
                  <a:schemeClr val="bg1"/>
                </a:solidFill>
                <a:latin typeface="微軟正黑體" panose="020B0604030504040204" pitchFamily="34" charset="-120"/>
                <a:ea typeface="微軟正黑體" panose="020B0604030504040204" pitchFamily="34" charset="-120"/>
              </a:rPr>
              <a:t>等</a:t>
            </a:r>
          </a:p>
        </p:txBody>
      </p:sp>
    </p:spTree>
    <p:extLst>
      <p:ext uri="{BB962C8B-B14F-4D97-AF65-F5344CB8AC3E}">
        <p14:creationId xmlns:p14="http://schemas.microsoft.com/office/powerpoint/2010/main" val="197378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3A0BA-F3B5-4C42-A074-D8776A9BA3A8}"/>
              </a:ext>
            </a:extLst>
          </p:cNvPr>
          <p:cNvSpPr>
            <a:spLocks noGrp="1"/>
          </p:cNvSpPr>
          <p:nvPr>
            <p:ph type="title"/>
          </p:nvPr>
        </p:nvSpPr>
        <p:spPr>
          <a:xfrm>
            <a:off x="897362" y="2783256"/>
            <a:ext cx="10520806" cy="993613"/>
          </a:xfrm>
        </p:spPr>
        <p:txBody>
          <a:bodyPr/>
          <a:lstStyle/>
          <a:p>
            <a:r>
              <a:rPr lang="en-US" altLang="zh-TW" b="1" dirty="0">
                <a:solidFill>
                  <a:schemeClr val="bg1"/>
                </a:solidFill>
              </a:rPr>
              <a:t>Different History modes</a:t>
            </a:r>
            <a:endParaRPr lang="zh-TW" altLang="en-US" b="1" dirty="0">
              <a:solidFill>
                <a:schemeClr val="bg1"/>
              </a:solidFill>
            </a:endParaRPr>
          </a:p>
        </p:txBody>
      </p:sp>
      <p:sp>
        <p:nvSpPr>
          <p:cNvPr id="5" name="文字方塊 4">
            <a:extLst>
              <a:ext uri="{FF2B5EF4-FFF2-40B4-BE49-F238E27FC236}">
                <a16:creationId xmlns:a16="http://schemas.microsoft.com/office/drawing/2014/main" id="{A26CC12C-830C-4F02-B8B3-2F23AB769E15}"/>
              </a:ext>
            </a:extLst>
          </p:cNvPr>
          <p:cNvSpPr txBox="1"/>
          <p:nvPr/>
        </p:nvSpPr>
        <p:spPr>
          <a:xfrm>
            <a:off x="948478" y="3592203"/>
            <a:ext cx="8566110" cy="369332"/>
          </a:xfrm>
          <a:prstGeom prst="rect">
            <a:avLst/>
          </a:prstGeom>
          <a:noFill/>
        </p:spPr>
        <p:txBody>
          <a:bodyPr wrap="square">
            <a:spAutoFit/>
          </a:bodyPr>
          <a:lstStyle/>
          <a:p>
            <a:r>
              <a:rPr lang="zh-TW" altLang="en-US" dirty="0">
                <a:solidFill>
                  <a:schemeClr val="bg1"/>
                </a:solidFill>
              </a:rPr>
              <a:t>https://next.router.vuejs.org/guide/essentials/history-mode.html#hash-mode</a:t>
            </a:r>
          </a:p>
        </p:txBody>
      </p:sp>
    </p:spTree>
    <p:extLst>
      <p:ext uri="{BB962C8B-B14F-4D97-AF65-F5344CB8AC3E}">
        <p14:creationId xmlns:p14="http://schemas.microsoft.com/office/powerpoint/2010/main" val="401924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群組 21">
            <a:extLst>
              <a:ext uri="{FF2B5EF4-FFF2-40B4-BE49-F238E27FC236}">
                <a16:creationId xmlns:a16="http://schemas.microsoft.com/office/drawing/2014/main" id="{407E77B5-6E2B-4BD9-A79A-ADB90ECC5FF5}"/>
              </a:ext>
            </a:extLst>
          </p:cNvPr>
          <p:cNvGrpSpPr/>
          <p:nvPr/>
        </p:nvGrpSpPr>
        <p:grpSpPr>
          <a:xfrm>
            <a:off x="1383440" y="570085"/>
            <a:ext cx="2871533" cy="858421"/>
            <a:chOff x="4317140" y="780087"/>
            <a:chExt cx="2871533" cy="858421"/>
          </a:xfrm>
        </p:grpSpPr>
        <p:sp>
          <p:nvSpPr>
            <p:cNvPr id="3" name="文字方塊 2">
              <a:extLst>
                <a:ext uri="{FF2B5EF4-FFF2-40B4-BE49-F238E27FC236}">
                  <a16:creationId xmlns:a16="http://schemas.microsoft.com/office/drawing/2014/main" id="{9F65BEF8-5BE9-4BD3-B7C6-4CE6424C566D}"/>
                </a:ext>
              </a:extLst>
            </p:cNvPr>
            <p:cNvSpPr txBox="1"/>
            <p:nvPr/>
          </p:nvSpPr>
          <p:spPr>
            <a:xfrm>
              <a:off x="4317140" y="780087"/>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NVM</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C78C6CFE-B28D-4003-B504-FE507A8FC6B9}"/>
                </a:ext>
              </a:extLst>
            </p:cNvPr>
            <p:cNvSpPr txBox="1"/>
            <p:nvPr/>
          </p:nvSpPr>
          <p:spPr>
            <a:xfrm>
              <a:off x="4521200" y="1299954"/>
              <a:ext cx="2559050"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管理</a:t>
              </a:r>
              <a:r>
                <a:rPr lang="en-US" altLang="zh-TW" sz="1600" b="1" i="0" u="none" strike="noStrike" dirty="0" err="1">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版本工具</a:t>
              </a:r>
            </a:p>
          </p:txBody>
        </p:sp>
      </p:grpSp>
      <p:grpSp>
        <p:nvGrpSpPr>
          <p:cNvPr id="21" name="群組 20">
            <a:extLst>
              <a:ext uri="{FF2B5EF4-FFF2-40B4-BE49-F238E27FC236}">
                <a16:creationId xmlns:a16="http://schemas.microsoft.com/office/drawing/2014/main" id="{F74F10E8-F8C2-4FFB-85A7-A671E16870BC}"/>
              </a:ext>
            </a:extLst>
          </p:cNvPr>
          <p:cNvGrpSpPr/>
          <p:nvPr/>
        </p:nvGrpSpPr>
        <p:grpSpPr>
          <a:xfrm>
            <a:off x="1857375" y="2206272"/>
            <a:ext cx="2017416" cy="1423085"/>
            <a:chOff x="4800600" y="2374900"/>
            <a:chExt cx="2017416" cy="1423085"/>
          </a:xfrm>
        </p:grpSpPr>
        <p:pic>
          <p:nvPicPr>
            <p:cNvPr id="9" name="圖片 8">
              <a:extLst>
                <a:ext uri="{FF2B5EF4-FFF2-40B4-BE49-F238E27FC236}">
                  <a16:creationId xmlns:a16="http://schemas.microsoft.com/office/drawing/2014/main" id="{FAB677BA-4E07-4671-9845-C85AF032A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374900"/>
              <a:ext cx="2017416" cy="1054100"/>
            </a:xfrm>
            <a:prstGeom prst="rect">
              <a:avLst/>
            </a:prstGeom>
          </p:spPr>
        </p:pic>
        <p:sp>
          <p:nvSpPr>
            <p:cNvPr id="11" name="文字方塊 10">
              <a:extLst>
                <a:ext uri="{FF2B5EF4-FFF2-40B4-BE49-F238E27FC236}">
                  <a16:creationId xmlns:a16="http://schemas.microsoft.com/office/drawing/2014/main" id="{566EB710-FF87-4AE7-B072-B8B0D99E70D9}"/>
                </a:ext>
              </a:extLst>
            </p:cNvPr>
            <p:cNvSpPr txBox="1"/>
            <p:nvPr/>
          </p:nvSpPr>
          <p:spPr>
            <a:xfrm>
              <a:off x="4853787" y="3459431"/>
              <a:ext cx="1911041"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開發環境</a:t>
              </a:r>
            </a:p>
          </p:txBody>
        </p:sp>
      </p:grpSp>
      <p:grpSp>
        <p:nvGrpSpPr>
          <p:cNvPr id="20" name="群組 19">
            <a:extLst>
              <a:ext uri="{FF2B5EF4-FFF2-40B4-BE49-F238E27FC236}">
                <a16:creationId xmlns:a16="http://schemas.microsoft.com/office/drawing/2014/main" id="{FC7088CC-2F95-45F2-9919-9C3321AFA61A}"/>
              </a:ext>
            </a:extLst>
          </p:cNvPr>
          <p:cNvGrpSpPr/>
          <p:nvPr/>
        </p:nvGrpSpPr>
        <p:grpSpPr>
          <a:xfrm>
            <a:off x="5508697" y="3042501"/>
            <a:ext cx="2498653" cy="1173712"/>
            <a:chOff x="1161380" y="3137098"/>
            <a:chExt cx="3072677" cy="1427862"/>
          </a:xfrm>
        </p:grpSpPr>
        <p:pic>
          <p:nvPicPr>
            <p:cNvPr id="13" name="圖片 12">
              <a:extLst>
                <a:ext uri="{FF2B5EF4-FFF2-40B4-BE49-F238E27FC236}">
                  <a16:creationId xmlns:a16="http://schemas.microsoft.com/office/drawing/2014/main" id="{C29128CE-4314-413C-9F5D-EC5E78BE3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51" y="3137098"/>
              <a:ext cx="1950797" cy="939800"/>
            </a:xfrm>
            <a:prstGeom prst="rect">
              <a:avLst/>
            </a:prstGeom>
          </p:spPr>
        </p:pic>
        <p:sp>
          <p:nvSpPr>
            <p:cNvPr id="15" name="文字方塊 14">
              <a:extLst>
                <a:ext uri="{FF2B5EF4-FFF2-40B4-BE49-F238E27FC236}">
                  <a16:creationId xmlns:a16="http://schemas.microsoft.com/office/drawing/2014/main" id="{A911C386-7082-40A0-9871-F9FD6139A029}"/>
                </a:ext>
              </a:extLst>
            </p:cNvPr>
            <p:cNvSpPr txBox="1"/>
            <p:nvPr/>
          </p:nvSpPr>
          <p:spPr>
            <a:xfrm>
              <a:off x="1161380" y="4153097"/>
              <a:ext cx="3072677" cy="411863"/>
            </a:xfrm>
            <a:prstGeom prst="rect">
              <a:avLst/>
            </a:prstGeom>
            <a:noFill/>
          </p:spPr>
          <p:txBody>
            <a:bodyPr wrap="square" rtlCol="0">
              <a:spAutoFit/>
            </a:bodyPr>
            <a:lstStyle/>
            <a:p>
              <a:pPr algn="ctr"/>
              <a:r>
                <a:rPr lang="en-US" altLang="zh-TW"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的套件管理工具</a:t>
              </a:r>
            </a:p>
          </p:txBody>
        </p:sp>
      </p:grpSp>
      <p:grpSp>
        <p:nvGrpSpPr>
          <p:cNvPr id="23" name="群組 22">
            <a:extLst>
              <a:ext uri="{FF2B5EF4-FFF2-40B4-BE49-F238E27FC236}">
                <a16:creationId xmlns:a16="http://schemas.microsoft.com/office/drawing/2014/main" id="{2483FF2D-4952-4E00-86F3-CF0D67EC7A49}"/>
              </a:ext>
            </a:extLst>
          </p:cNvPr>
          <p:cNvGrpSpPr/>
          <p:nvPr/>
        </p:nvGrpSpPr>
        <p:grpSpPr>
          <a:xfrm>
            <a:off x="1421733" y="4336896"/>
            <a:ext cx="2871533" cy="1951019"/>
            <a:chOff x="4364957" y="4253358"/>
            <a:chExt cx="2871533" cy="1951019"/>
          </a:xfrm>
        </p:grpSpPr>
        <p:pic>
          <p:nvPicPr>
            <p:cNvPr id="17" name="圖片 16">
              <a:extLst>
                <a:ext uri="{FF2B5EF4-FFF2-40B4-BE49-F238E27FC236}">
                  <a16:creationId xmlns:a16="http://schemas.microsoft.com/office/drawing/2014/main" id="{7A5EEBCB-9FE8-429F-B472-1C0C403D4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020" y="4253358"/>
              <a:ext cx="1570574" cy="1364904"/>
            </a:xfrm>
            <a:prstGeom prst="rect">
              <a:avLst/>
            </a:prstGeom>
          </p:spPr>
        </p:pic>
        <p:sp>
          <p:nvSpPr>
            <p:cNvPr id="19" name="文字方塊 18">
              <a:extLst>
                <a:ext uri="{FF2B5EF4-FFF2-40B4-BE49-F238E27FC236}">
                  <a16:creationId xmlns:a16="http://schemas.microsoft.com/office/drawing/2014/main" id="{DAEE2806-818F-4C2A-8A2A-B71D52AF4983}"/>
                </a:ext>
              </a:extLst>
            </p:cNvPr>
            <p:cNvSpPr txBox="1"/>
            <p:nvPr/>
          </p:nvSpPr>
          <p:spPr>
            <a:xfrm>
              <a:off x="4364957" y="5558046"/>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Vue-</a:t>
              </a:r>
              <a:r>
                <a:rPr lang="en-US" altLang="zh-TW" sz="3600" b="1" dirty="0" err="1">
                  <a:solidFill>
                    <a:schemeClr val="bg1"/>
                  </a:solidFill>
                  <a:latin typeface="微軟正黑體" panose="020B0604030504040204" pitchFamily="34" charset="-120"/>
                  <a:ea typeface="微軟正黑體" panose="020B0604030504040204" pitchFamily="34" charset="-120"/>
                </a:rPr>
                <a:t>Cli</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grpSp>
      <p:cxnSp>
        <p:nvCxnSpPr>
          <p:cNvPr id="25" name="直線單箭頭接點 24">
            <a:extLst>
              <a:ext uri="{FF2B5EF4-FFF2-40B4-BE49-F238E27FC236}">
                <a16:creationId xmlns:a16="http://schemas.microsoft.com/office/drawing/2014/main" id="{30E88CD5-C860-4485-B9EB-3EC8C2A4AAC3}"/>
              </a:ext>
            </a:extLst>
          </p:cNvPr>
          <p:cNvCxnSpPr/>
          <p:nvPr/>
        </p:nvCxnSpPr>
        <p:spPr>
          <a:xfrm>
            <a:off x="2857500" y="1581150"/>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6" name="直線單箭頭接點 25">
            <a:extLst>
              <a:ext uri="{FF2B5EF4-FFF2-40B4-BE49-F238E27FC236}">
                <a16:creationId xmlns:a16="http://schemas.microsoft.com/office/drawing/2014/main" id="{3553CACC-E2AE-495F-95A2-CDBE73F42C53}"/>
              </a:ext>
            </a:extLst>
          </p:cNvPr>
          <p:cNvCxnSpPr/>
          <p:nvPr/>
        </p:nvCxnSpPr>
        <p:spPr>
          <a:xfrm>
            <a:off x="2857499" y="3764681"/>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9" name="直線單箭頭接點 28">
            <a:extLst>
              <a:ext uri="{FF2B5EF4-FFF2-40B4-BE49-F238E27FC236}">
                <a16:creationId xmlns:a16="http://schemas.microsoft.com/office/drawing/2014/main" id="{416FC055-BF73-4E8D-8EF9-8B54C4B0302C}"/>
              </a:ext>
            </a:extLst>
          </p:cNvPr>
          <p:cNvCxnSpPr>
            <a:cxnSpLocks/>
          </p:cNvCxnSpPr>
          <p:nvPr/>
        </p:nvCxnSpPr>
        <p:spPr>
          <a:xfrm>
            <a:off x="4057650" y="2936724"/>
            <a:ext cx="1568450" cy="523356"/>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直線單箭頭接點 30">
            <a:extLst>
              <a:ext uri="{FF2B5EF4-FFF2-40B4-BE49-F238E27FC236}">
                <a16:creationId xmlns:a16="http://schemas.microsoft.com/office/drawing/2014/main" id="{7CD14006-CA51-477B-92B6-2E4AF9C1967D}"/>
              </a:ext>
            </a:extLst>
          </p:cNvPr>
          <p:cNvCxnSpPr>
            <a:cxnSpLocks/>
          </p:cNvCxnSpPr>
          <p:nvPr/>
        </p:nvCxnSpPr>
        <p:spPr>
          <a:xfrm flipH="1">
            <a:off x="4057650" y="3940510"/>
            <a:ext cx="1346512" cy="792772"/>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46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DB85D1-BE63-46E3-882F-72D942A6ACB2}"/>
              </a:ext>
            </a:extLst>
          </p:cNvPr>
          <p:cNvSpPr>
            <a:spLocks noGrp="1"/>
          </p:cNvSpPr>
          <p:nvPr>
            <p:ph type="title"/>
          </p:nvPr>
        </p:nvSpPr>
        <p:spPr>
          <a:xfrm>
            <a:off x="2117724" y="1043310"/>
            <a:ext cx="3892550" cy="708025"/>
          </a:xfrm>
        </p:spPr>
        <p:txBody>
          <a:bodyPr/>
          <a:lstStyle/>
          <a:p>
            <a:r>
              <a:rPr lang="en-US" altLang="zh-TW" b="1" dirty="0">
                <a:solidFill>
                  <a:schemeClr val="bg1"/>
                </a:solidFill>
              </a:rPr>
              <a:t>NVM install</a:t>
            </a:r>
            <a:endParaRPr lang="zh-TW" altLang="en-US" b="1" dirty="0">
              <a:solidFill>
                <a:schemeClr val="bg1"/>
              </a:solidFill>
            </a:endParaRPr>
          </a:p>
        </p:txBody>
      </p:sp>
      <p:sp>
        <p:nvSpPr>
          <p:cNvPr id="5" name="文字方塊 4">
            <a:extLst>
              <a:ext uri="{FF2B5EF4-FFF2-40B4-BE49-F238E27FC236}">
                <a16:creationId xmlns:a16="http://schemas.microsoft.com/office/drawing/2014/main" id="{B9882E07-48D5-4516-8514-4DC62847D8B1}"/>
              </a:ext>
            </a:extLst>
          </p:cNvPr>
          <p:cNvSpPr txBox="1"/>
          <p:nvPr/>
        </p:nvSpPr>
        <p:spPr>
          <a:xfrm>
            <a:off x="1449386" y="1732910"/>
            <a:ext cx="5905500" cy="369332"/>
          </a:xfrm>
          <a:prstGeom prst="rect">
            <a:avLst/>
          </a:prstGeom>
          <a:noFill/>
        </p:spPr>
        <p:txBody>
          <a:bodyPr wrap="square">
            <a:spAutoFit/>
          </a:bodyPr>
          <a:lstStyle/>
          <a:p>
            <a:pPr algn="ctr"/>
            <a:r>
              <a:rPr lang="en-US" altLang="zh-TW" dirty="0">
                <a:solidFill>
                  <a:schemeClr val="bg1"/>
                </a:solidFill>
              </a:rPr>
              <a:t>https://github.com/coreybutler/nvm-windows</a:t>
            </a:r>
            <a:endParaRPr lang="zh-TW" altLang="en-US" dirty="0">
              <a:solidFill>
                <a:schemeClr val="bg1"/>
              </a:solidFill>
            </a:endParaRPr>
          </a:p>
        </p:txBody>
      </p:sp>
      <p:sp>
        <p:nvSpPr>
          <p:cNvPr id="12" name="文字方塊 11">
            <a:extLst>
              <a:ext uri="{FF2B5EF4-FFF2-40B4-BE49-F238E27FC236}">
                <a16:creationId xmlns:a16="http://schemas.microsoft.com/office/drawing/2014/main" id="{FDC672CF-FA11-4E6C-B47B-7473861610AA}"/>
              </a:ext>
            </a:extLst>
          </p:cNvPr>
          <p:cNvSpPr txBox="1"/>
          <p:nvPr/>
        </p:nvSpPr>
        <p:spPr>
          <a:xfrm>
            <a:off x="2143124" y="3056454"/>
            <a:ext cx="71342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available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目前網路上可用的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版本列表</a:t>
            </a:r>
          </a:p>
        </p:txBody>
      </p:sp>
      <p:sp>
        <p:nvSpPr>
          <p:cNvPr id="14" name="文字方塊 13">
            <a:extLst>
              <a:ext uri="{FF2B5EF4-FFF2-40B4-BE49-F238E27FC236}">
                <a16:creationId xmlns:a16="http://schemas.microsoft.com/office/drawing/2014/main" id="{6C1198B5-090E-497F-A7A5-04B6FE755F62}"/>
              </a:ext>
            </a:extLst>
          </p:cNvPr>
          <p:cNvSpPr txBox="1"/>
          <p:nvPr/>
        </p:nvSpPr>
        <p:spPr>
          <a:xfrm>
            <a:off x="2143124" y="3570804"/>
            <a:ext cx="60674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  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版本下載安裝</a:t>
            </a:r>
          </a:p>
        </p:txBody>
      </p:sp>
      <p:sp>
        <p:nvSpPr>
          <p:cNvPr id="16" name="文字方塊 15">
            <a:extLst>
              <a:ext uri="{FF2B5EF4-FFF2-40B4-BE49-F238E27FC236}">
                <a16:creationId xmlns:a16="http://schemas.microsoft.com/office/drawing/2014/main" id="{E5BAC06A-2C20-40DE-AE1D-4A5D2B10D91A}"/>
              </a:ext>
            </a:extLst>
          </p:cNvPr>
          <p:cNvSpPr txBox="1"/>
          <p:nvPr/>
        </p:nvSpPr>
        <p:spPr>
          <a:xfrm>
            <a:off x="2143124" y="4085154"/>
            <a:ext cx="637857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uninstall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移除該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18" name="文字方塊 17">
            <a:extLst>
              <a:ext uri="{FF2B5EF4-FFF2-40B4-BE49-F238E27FC236}">
                <a16:creationId xmlns:a16="http://schemas.microsoft.com/office/drawing/2014/main" id="{1EC973AF-AE0B-435A-9479-262D544EE837}"/>
              </a:ext>
            </a:extLst>
          </p:cNvPr>
          <p:cNvSpPr txBox="1"/>
          <p:nvPr/>
        </p:nvSpPr>
        <p:spPr>
          <a:xfrm>
            <a:off x="2143125" y="4605338"/>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use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使用該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0" name="文字方塊 19">
            <a:extLst>
              <a:ext uri="{FF2B5EF4-FFF2-40B4-BE49-F238E27FC236}">
                <a16:creationId xmlns:a16="http://schemas.microsoft.com/office/drawing/2014/main" id="{8C92D65B-9D64-4193-8CE1-B55FC5A2AEDA}"/>
              </a:ext>
            </a:extLst>
          </p:cNvPr>
          <p:cNvSpPr txBox="1"/>
          <p:nvPr/>
        </p:nvSpPr>
        <p:spPr>
          <a:xfrm>
            <a:off x="2143125" y="5125522"/>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-v</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目前該</a:t>
            </a:r>
            <a:r>
              <a:rPr lang="en-US" altLang="zh-TW" sz="1600" b="1" dirty="0" err="1">
                <a:solidFill>
                  <a:schemeClr val="bg1"/>
                </a:solidFill>
                <a:latin typeface="微軟正黑體" panose="020B0604030504040204" pitchFamily="34" charset="-120"/>
                <a:ea typeface="微軟正黑體" panose="020B0604030504040204" pitchFamily="34" charset="-120"/>
              </a:rPr>
              <a:t>nvm</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2" name="文字方塊 21">
            <a:extLst>
              <a:ext uri="{FF2B5EF4-FFF2-40B4-BE49-F238E27FC236}">
                <a16:creationId xmlns:a16="http://schemas.microsoft.com/office/drawing/2014/main" id="{F003921A-0887-4F2F-8B0A-E29CC72B6E84}"/>
              </a:ext>
            </a:extLst>
          </p:cNvPr>
          <p:cNvSpPr txBox="1"/>
          <p:nvPr/>
        </p:nvSpPr>
        <p:spPr>
          <a:xfrm>
            <a:off x="2143124" y="2537857"/>
            <a:ext cx="6473826"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列出目前電腦有安裝的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Tree>
    <p:extLst>
      <p:ext uri="{BB962C8B-B14F-4D97-AF65-F5344CB8AC3E}">
        <p14:creationId xmlns:p14="http://schemas.microsoft.com/office/powerpoint/2010/main" val="1655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42875D3-54D8-4CC3-86FB-A9B911C5A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58" y="794128"/>
            <a:ext cx="5353050" cy="1257300"/>
          </a:xfrm>
          <a:prstGeom prst="rect">
            <a:avLst/>
          </a:prstGeom>
        </p:spPr>
      </p:pic>
      <p:sp>
        <p:nvSpPr>
          <p:cNvPr id="5" name="文字方塊 4">
            <a:extLst>
              <a:ext uri="{FF2B5EF4-FFF2-40B4-BE49-F238E27FC236}">
                <a16:creationId xmlns:a16="http://schemas.microsoft.com/office/drawing/2014/main" id="{98774E5B-071B-4ACF-A7AC-42160BCE2DF4}"/>
              </a:ext>
            </a:extLst>
          </p:cNvPr>
          <p:cNvSpPr txBox="1"/>
          <p:nvPr/>
        </p:nvSpPr>
        <p:spPr>
          <a:xfrm>
            <a:off x="583926" y="2285562"/>
            <a:ext cx="6265556" cy="41097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node_modules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就是我們透過npm下載下來的套件跟工具都會放在這個資料夾裡面。</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關於這整包專案所有的資訊，包含我們安裝的套件版本，專案版本，</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npm</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指令都可以在這個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檔案裡面找得到，之後要搬移專案重新安裝套件也需要靠這個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npm5</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版本新增的，是專門紀錄</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裡面更細節的內容，例如安裝的套件的詳細版本，或是確認你的</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dependency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依賴</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是被哪個函式庫所要求的等等，不過這個我們通常就放著不太會管它。</a:t>
            </a: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747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D8A54B8A-3C67-49E8-9A05-E3013AB2D354}"/>
              </a:ext>
            </a:extLst>
          </p:cNvPr>
          <p:cNvSpPr>
            <a:spLocks noGrp="1"/>
          </p:cNvSpPr>
          <p:nvPr>
            <p:ph type="title"/>
          </p:nvPr>
        </p:nvSpPr>
        <p:spPr>
          <a:xfrm>
            <a:off x="2600324" y="1820893"/>
            <a:ext cx="3892550" cy="708025"/>
          </a:xfrm>
        </p:spPr>
        <p:txBody>
          <a:bodyPr/>
          <a:lstStyle/>
          <a:p>
            <a:r>
              <a:rPr lang="en-US" altLang="zh-TW" b="1" dirty="0">
                <a:solidFill>
                  <a:schemeClr val="bg1"/>
                </a:solidFill>
              </a:rPr>
              <a:t>NPM</a:t>
            </a:r>
            <a:endParaRPr lang="zh-TW" altLang="en-US" b="1" dirty="0">
              <a:solidFill>
                <a:schemeClr val="bg1"/>
              </a:solidFill>
            </a:endParaRPr>
          </a:p>
        </p:txBody>
      </p:sp>
      <p:sp>
        <p:nvSpPr>
          <p:cNvPr id="9" name="文字方塊 8">
            <a:extLst>
              <a:ext uri="{FF2B5EF4-FFF2-40B4-BE49-F238E27FC236}">
                <a16:creationId xmlns:a16="http://schemas.microsoft.com/office/drawing/2014/main" id="{D838B5BE-4632-4360-92FD-DFC1A4ED5F56}"/>
              </a:ext>
            </a:extLst>
          </p:cNvPr>
          <p:cNvSpPr txBox="1"/>
          <p:nvPr/>
        </p:nvSpPr>
        <p:spPr>
          <a:xfrm>
            <a:off x="2600324" y="2887107"/>
            <a:ext cx="35528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en-US" altLang="zh-TW" sz="1600" b="1" dirty="0">
                <a:solidFill>
                  <a:schemeClr val="bg1"/>
                </a:solidFill>
                <a:latin typeface="微軟正黑體" panose="020B0604030504040204" pitchFamily="34" charset="-120"/>
                <a:ea typeface="微軟正黑體" panose="020B0604030504040204" pitchFamily="34" charset="-120"/>
              </a:rPr>
              <a:t> -v </a:t>
            </a:r>
            <a:r>
              <a:rPr lang="zh-TW" altLang="en-US" sz="1600" b="1" dirty="0">
                <a:solidFill>
                  <a:schemeClr val="bg1"/>
                </a:solidFill>
                <a:latin typeface="微軟正黑體" panose="020B0604030504040204" pitchFamily="34" charset="-120"/>
                <a:ea typeface="微軟正黑體" panose="020B0604030504040204" pitchFamily="34" charset="-120"/>
              </a:rPr>
              <a:t>查看目前</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的版本</a:t>
            </a:r>
          </a:p>
        </p:txBody>
      </p:sp>
      <p:sp>
        <p:nvSpPr>
          <p:cNvPr id="11" name="文字方塊 10">
            <a:extLst>
              <a:ext uri="{FF2B5EF4-FFF2-40B4-BE49-F238E27FC236}">
                <a16:creationId xmlns:a16="http://schemas.microsoft.com/office/drawing/2014/main" id="{A2189BD5-D4C0-42FB-9D17-8AB54F23B417}"/>
              </a:ext>
            </a:extLst>
          </p:cNvPr>
          <p:cNvSpPr txBox="1"/>
          <p:nvPr/>
        </p:nvSpPr>
        <p:spPr>
          <a:xfrm>
            <a:off x="2600324" y="3369707"/>
            <a:ext cx="45942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安裝</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套件</a:t>
            </a:r>
          </a:p>
        </p:txBody>
      </p:sp>
      <p:sp>
        <p:nvSpPr>
          <p:cNvPr id="13" name="文字方塊 12">
            <a:extLst>
              <a:ext uri="{FF2B5EF4-FFF2-40B4-BE49-F238E27FC236}">
                <a16:creationId xmlns:a16="http://schemas.microsoft.com/office/drawing/2014/main" id="{2EC089CF-ED7F-46F6-A4DC-3BD5B6445C3A}"/>
              </a:ext>
            </a:extLst>
          </p:cNvPr>
          <p:cNvSpPr txBox="1"/>
          <p:nvPr/>
        </p:nvSpPr>
        <p:spPr>
          <a:xfrm>
            <a:off x="2600324" y="38523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-D </a:t>
            </a:r>
            <a:r>
              <a:rPr lang="zh-TW" altLang="en-US" sz="1600" b="1" dirty="0">
                <a:solidFill>
                  <a:schemeClr val="bg1"/>
                </a:solidFill>
                <a:latin typeface="微軟正黑體" panose="020B0604030504040204" pitchFamily="34" charset="-120"/>
                <a:ea typeface="微軟正黑體" panose="020B0604030504040204" pitchFamily="34" charset="-120"/>
              </a:rPr>
              <a:t>安裝開發階段套件</a:t>
            </a:r>
          </a:p>
        </p:txBody>
      </p:sp>
      <p:sp>
        <p:nvSpPr>
          <p:cNvPr id="19" name="文字方塊 18">
            <a:extLst>
              <a:ext uri="{FF2B5EF4-FFF2-40B4-BE49-F238E27FC236}">
                <a16:creationId xmlns:a16="http://schemas.microsoft.com/office/drawing/2014/main" id="{5D356FBB-EE73-4F23-BDAB-DF3FC02749A9}"/>
              </a:ext>
            </a:extLst>
          </p:cNvPr>
          <p:cNvSpPr txBox="1"/>
          <p:nvPr/>
        </p:nvSpPr>
        <p:spPr>
          <a:xfrm>
            <a:off x="2600324" y="43349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-S </a:t>
            </a:r>
            <a:r>
              <a:rPr lang="zh-TW" altLang="en-US" sz="1600" b="1" dirty="0">
                <a:solidFill>
                  <a:schemeClr val="bg1"/>
                </a:solidFill>
                <a:latin typeface="微軟正黑體" panose="020B0604030504040204" pitchFamily="34" charset="-120"/>
                <a:ea typeface="微軟正黑體" panose="020B0604030504040204" pitchFamily="34" charset="-120"/>
              </a:rPr>
              <a:t>安裝上線階段套件</a:t>
            </a:r>
          </a:p>
        </p:txBody>
      </p:sp>
      <p:sp>
        <p:nvSpPr>
          <p:cNvPr id="21" name="文字方塊 20">
            <a:extLst>
              <a:ext uri="{FF2B5EF4-FFF2-40B4-BE49-F238E27FC236}">
                <a16:creationId xmlns:a16="http://schemas.microsoft.com/office/drawing/2014/main" id="{EB2BC598-0FB3-4BA1-85EF-44481C56104C}"/>
              </a:ext>
            </a:extLst>
          </p:cNvPr>
          <p:cNvSpPr txBox="1"/>
          <p:nvPr/>
        </p:nvSpPr>
        <p:spPr>
          <a:xfrm>
            <a:off x="2600324" y="48175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rm &lt;package&gt;</a:t>
            </a:r>
            <a:r>
              <a:rPr lang="zh-TW" altLang="en-US" sz="1600" b="1" dirty="0">
                <a:solidFill>
                  <a:schemeClr val="bg1"/>
                </a:solidFill>
                <a:latin typeface="微軟正黑體" panose="020B0604030504040204" pitchFamily="34" charset="-120"/>
                <a:ea typeface="微軟正黑體" panose="020B0604030504040204" pitchFamily="34" charset="-120"/>
              </a:rPr>
              <a:t> 移除該套件</a:t>
            </a:r>
          </a:p>
        </p:txBody>
      </p:sp>
    </p:spTree>
    <p:extLst>
      <p:ext uri="{BB962C8B-B14F-4D97-AF65-F5344CB8AC3E}">
        <p14:creationId xmlns:p14="http://schemas.microsoft.com/office/powerpoint/2010/main" val="19832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F30645B-A96F-47F3-9352-6C621DB78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75" y="1377953"/>
            <a:ext cx="10334802" cy="4102094"/>
          </a:xfrm>
          <a:prstGeom prst="rect">
            <a:avLst/>
          </a:prstGeom>
        </p:spPr>
      </p:pic>
    </p:spTree>
    <p:extLst>
      <p:ext uri="{BB962C8B-B14F-4D97-AF65-F5344CB8AC3E}">
        <p14:creationId xmlns:p14="http://schemas.microsoft.com/office/powerpoint/2010/main" val="289093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8AE4B2B-23E3-45F3-A80A-F7D40D5DC387}"/>
              </a:ext>
            </a:extLst>
          </p:cNvPr>
          <p:cNvSpPr txBox="1"/>
          <p:nvPr/>
        </p:nvSpPr>
        <p:spPr>
          <a:xfrm>
            <a:off x="462865" y="5908122"/>
            <a:ext cx="10786797" cy="369332"/>
          </a:xfrm>
          <a:prstGeom prst="rect">
            <a:avLst/>
          </a:prstGeom>
          <a:noFill/>
        </p:spPr>
        <p:txBody>
          <a:bodyPr wrap="square">
            <a:spAutoFit/>
          </a:bodyPr>
          <a:lstStyle/>
          <a:p>
            <a:pPr algn="ctr"/>
            <a:r>
              <a:rPr lang="en-US" altLang="zh-TW" dirty="0">
                <a:solidFill>
                  <a:schemeClr val="bg1"/>
                </a:solidFill>
              </a:rPr>
              <a:t>https://v3.vuejs.org/guide/transitions-enterleave.html#enter-leave-transitions</a:t>
            </a:r>
            <a:endParaRPr lang="zh-TW" altLang="en-US" dirty="0">
              <a:solidFill>
                <a:schemeClr val="bg1"/>
              </a:solidFill>
            </a:endParaRPr>
          </a:p>
        </p:txBody>
      </p:sp>
      <p:grpSp>
        <p:nvGrpSpPr>
          <p:cNvPr id="9" name="群組 8">
            <a:extLst>
              <a:ext uri="{FF2B5EF4-FFF2-40B4-BE49-F238E27FC236}">
                <a16:creationId xmlns:a16="http://schemas.microsoft.com/office/drawing/2014/main" id="{D38392DE-C539-4510-987C-3580D4191C58}"/>
              </a:ext>
            </a:extLst>
          </p:cNvPr>
          <p:cNvGrpSpPr/>
          <p:nvPr/>
        </p:nvGrpSpPr>
        <p:grpSpPr>
          <a:xfrm>
            <a:off x="1929959" y="1413546"/>
            <a:ext cx="7852611" cy="4265956"/>
            <a:chOff x="1929959" y="1413546"/>
            <a:chExt cx="7852611" cy="4265956"/>
          </a:xfrm>
        </p:grpSpPr>
        <p:sp>
          <p:nvSpPr>
            <p:cNvPr id="8" name="矩形 7">
              <a:extLst>
                <a:ext uri="{FF2B5EF4-FFF2-40B4-BE49-F238E27FC236}">
                  <a16:creationId xmlns:a16="http://schemas.microsoft.com/office/drawing/2014/main" id="{7A0E656B-EC5C-4464-828F-A54141C69DEF}"/>
                </a:ext>
              </a:extLst>
            </p:cNvPr>
            <p:cNvSpPr/>
            <p:nvPr/>
          </p:nvSpPr>
          <p:spPr>
            <a:xfrm>
              <a:off x="1929959" y="1413546"/>
              <a:ext cx="7852611" cy="4265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pic>
          <p:nvPicPr>
            <p:cNvPr id="7" name="圖形 6">
              <a:extLst>
                <a:ext uri="{FF2B5EF4-FFF2-40B4-BE49-F238E27FC236}">
                  <a16:creationId xmlns:a16="http://schemas.microsoft.com/office/drawing/2014/main" id="{50051692-A183-48E1-84D1-BB4E188F15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7403" y="1826832"/>
              <a:ext cx="6939851" cy="3522387"/>
            </a:xfrm>
            <a:prstGeom prst="rect">
              <a:avLst/>
            </a:prstGeom>
          </p:spPr>
        </p:pic>
      </p:grpSp>
      <p:sp>
        <p:nvSpPr>
          <p:cNvPr id="11" name="文字方塊 10">
            <a:extLst>
              <a:ext uri="{FF2B5EF4-FFF2-40B4-BE49-F238E27FC236}">
                <a16:creationId xmlns:a16="http://schemas.microsoft.com/office/drawing/2014/main" id="{3C35C7A7-78DE-497E-B7A7-5E4A3C0179FF}"/>
              </a:ext>
            </a:extLst>
          </p:cNvPr>
          <p:cNvSpPr txBox="1"/>
          <p:nvPr/>
        </p:nvSpPr>
        <p:spPr>
          <a:xfrm>
            <a:off x="1793303" y="580546"/>
            <a:ext cx="6096946" cy="523220"/>
          </a:xfrm>
          <a:prstGeom prst="rect">
            <a:avLst/>
          </a:prstGeom>
          <a:noFill/>
        </p:spPr>
        <p:txBody>
          <a:bodyPr wrap="square">
            <a:spAutoFit/>
          </a:bodyPr>
          <a:lstStyle/>
          <a:p>
            <a:pPr algn="l"/>
            <a:r>
              <a:rPr lang="en-US" altLang="zh-TW" sz="2800" b="1" i="0" dirty="0">
                <a:solidFill>
                  <a:schemeClr val="bg1"/>
                </a:solidFill>
                <a:effectLst/>
                <a:latin typeface="Inter"/>
              </a:rPr>
              <a:t>Enter &amp; Leave Transitions</a:t>
            </a:r>
          </a:p>
        </p:txBody>
      </p:sp>
    </p:spTree>
    <p:extLst>
      <p:ext uri="{BB962C8B-B14F-4D97-AF65-F5344CB8AC3E}">
        <p14:creationId xmlns:p14="http://schemas.microsoft.com/office/powerpoint/2010/main" val="287953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A8F269C-657A-475B-8A5E-0FA3D4608004}"/>
              </a:ext>
            </a:extLst>
          </p:cNvPr>
          <p:cNvSpPr txBox="1"/>
          <p:nvPr/>
        </p:nvSpPr>
        <p:spPr>
          <a:xfrm>
            <a:off x="527246" y="1374438"/>
            <a:ext cx="8940485" cy="4750403"/>
          </a:xfrm>
          <a:prstGeom prst="rect">
            <a:avLst/>
          </a:prstGeom>
          <a:noFill/>
        </p:spPr>
        <p:txBody>
          <a:bodyPr wrap="square">
            <a:spAutoFit/>
          </a:bodyPr>
          <a:lstStyle/>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v-enter-from：</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的開始狀態。在插入元素之前添加，在插入元素之後刪除一幀。</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v-enter-active：</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的活動狀態。在整個進入階段應用。在插入元素之前添加，在過渡/動畫結束時將其刪除。此類可用於定義進入過渡的持續時間，延遲和緩和曲線。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v-enter-to：</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的結束狀態。元素插入後添加了一幀（同時v-enter-from刪除），過渡/動畫結束後刪除。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v-leave-from：</a:t>
            </a:r>
            <a:r>
              <a:rPr lang="zh-TW" altLang="en-US" dirty="0">
                <a:solidFill>
                  <a:schemeClr val="bg1"/>
                </a:solidFill>
                <a:latin typeface="微軟正黑體" panose="020B0604030504040204" pitchFamily="34" charset="-120"/>
                <a:ea typeface="微軟正黑體" panose="020B0604030504040204" pitchFamily="34" charset="-120"/>
              </a:rPr>
              <a:t>離開的開始狀態。觸發離開過渡時立即添加，在一幀後移除。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v-leave-active：</a:t>
            </a:r>
            <a:r>
              <a:rPr lang="zh-TW" altLang="en-US" dirty="0">
                <a:solidFill>
                  <a:schemeClr val="bg1"/>
                </a:solidFill>
                <a:latin typeface="微軟正黑體" panose="020B0604030504040204" pitchFamily="34" charset="-120"/>
                <a:ea typeface="微軟正黑體" panose="020B0604030504040204" pitchFamily="34" charset="-120"/>
              </a:rPr>
              <a:t>離開的活動狀態。在整個離開階段應用。觸發離開過渡時立即添加，當過渡/動畫結束時將其移除。此類可用於定義離開過渡的持續時間，延遲和緩和曲線。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v-leave-to：</a:t>
            </a:r>
            <a:r>
              <a:rPr lang="zh-TW" altLang="en-US" dirty="0">
                <a:solidFill>
                  <a:schemeClr val="bg1"/>
                </a:solidFill>
                <a:latin typeface="微軟正黑體" panose="020B0604030504040204" pitchFamily="34" charset="-120"/>
                <a:ea typeface="微軟正黑體" panose="020B0604030504040204" pitchFamily="34" charset="-120"/>
              </a:rPr>
              <a:t>離開的結束狀態。觸發離開過渡（同時v-leave-from刪除）後添加一幀，在過渡/動畫結束時刪除。</a:t>
            </a:r>
          </a:p>
        </p:txBody>
      </p:sp>
      <p:sp>
        <p:nvSpPr>
          <p:cNvPr id="8" name="文字方塊 7">
            <a:extLst>
              <a:ext uri="{FF2B5EF4-FFF2-40B4-BE49-F238E27FC236}">
                <a16:creationId xmlns:a16="http://schemas.microsoft.com/office/drawing/2014/main" id="{285254ED-C4F2-401E-B740-12D4CB95636A}"/>
              </a:ext>
            </a:extLst>
          </p:cNvPr>
          <p:cNvSpPr txBox="1"/>
          <p:nvPr/>
        </p:nvSpPr>
        <p:spPr>
          <a:xfrm>
            <a:off x="527246" y="544995"/>
            <a:ext cx="9025677" cy="584775"/>
          </a:xfrm>
          <a:prstGeom prst="rect">
            <a:avLst/>
          </a:prstGeom>
          <a:noFill/>
        </p:spPr>
        <p:txBody>
          <a:bodyPr wrap="square">
            <a:spAutoFit/>
          </a:bodyPr>
          <a:lstStyle/>
          <a:p>
            <a:r>
              <a:rPr lang="zh-TW" altLang="en-US" sz="3200" b="1" dirty="0">
                <a:solidFill>
                  <a:schemeClr val="bg1"/>
                </a:solidFill>
                <a:latin typeface="微軟正黑體" panose="020B0604030504040204" pitchFamily="34" charset="-120"/>
                <a:ea typeface="微軟正黑體" panose="020B0604030504040204" pitchFamily="34" charset="-120"/>
              </a:rPr>
              <a:t>進入/離開 </a:t>
            </a:r>
            <a:r>
              <a:rPr lang="en-US" altLang="zh-TW" sz="3200" b="1" i="0" dirty="0">
                <a:solidFill>
                  <a:schemeClr val="bg1"/>
                </a:solidFill>
                <a:effectLst/>
                <a:latin typeface="Inter"/>
              </a:rPr>
              <a:t>Transition </a:t>
            </a:r>
            <a:r>
              <a:rPr lang="zh-TW" altLang="en-US" sz="3200" b="1" dirty="0">
                <a:solidFill>
                  <a:schemeClr val="bg1"/>
                </a:solidFill>
                <a:latin typeface="微軟正黑體" panose="020B0604030504040204" pitchFamily="34" charset="-120"/>
                <a:ea typeface="微軟正黑體" panose="020B0604030504040204" pitchFamily="34" charset="-120"/>
              </a:rPr>
              <a:t>轉換的六個類別</a:t>
            </a:r>
          </a:p>
        </p:txBody>
      </p:sp>
    </p:spTree>
    <p:extLst>
      <p:ext uri="{BB962C8B-B14F-4D97-AF65-F5344CB8AC3E}">
        <p14:creationId xmlns:p14="http://schemas.microsoft.com/office/powerpoint/2010/main" val="18108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20399399-AF10-4E90-A1A9-1DF69541A5EB}"/>
              </a:ext>
            </a:extLst>
          </p:cNvPr>
          <p:cNvSpPr txBox="1">
            <a:spLocks/>
          </p:cNvSpPr>
          <p:nvPr/>
        </p:nvSpPr>
        <p:spPr>
          <a:xfrm>
            <a:off x="2178324" y="1494847"/>
            <a:ext cx="8584097" cy="1884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zh-TW" b="1" i="0" dirty="0">
                <a:solidFill>
                  <a:schemeClr val="bg1"/>
                </a:solidFill>
                <a:effectLst/>
                <a:latin typeface="微軟正黑體" panose="020B0604030504040204" pitchFamily="34" charset="-120"/>
                <a:ea typeface="微軟正黑體" panose="020B0604030504040204" pitchFamily="34" charset="-120"/>
              </a:rPr>
              <a:t>單頁</a:t>
            </a:r>
            <a:r>
              <a:rPr lang="zh-TW" altLang="en-US" b="1" i="0" dirty="0">
                <a:solidFill>
                  <a:schemeClr val="bg1"/>
                </a:solidFill>
                <a:effectLst/>
                <a:latin typeface="微軟正黑體" panose="020B0604030504040204" pitchFamily="34" charset="-120"/>
                <a:ea typeface="微軟正黑體" panose="020B0604030504040204" pitchFamily="34" charset="-120"/>
              </a:rPr>
              <a:t>式</a:t>
            </a:r>
            <a:r>
              <a:rPr lang="zh-TW" altLang="zh-TW" b="1" i="0" dirty="0">
                <a:solidFill>
                  <a:schemeClr val="bg1"/>
                </a:solidFill>
                <a:effectLst/>
                <a:latin typeface="微軟正黑體" panose="020B0604030504040204" pitchFamily="34" charset="-120"/>
                <a:ea typeface="微軟正黑體" panose="020B0604030504040204" pitchFamily="34" charset="-120"/>
              </a:rPr>
              <a:t>應用</a:t>
            </a:r>
            <a:endParaRPr lang="en-US" altLang="zh-TW" b="1" i="0" dirty="0">
              <a:solidFill>
                <a:schemeClr val="bg1"/>
              </a:solidFill>
              <a:effectLst/>
              <a:latin typeface="微軟正黑體" panose="020B0604030504040204" pitchFamily="34" charset="-120"/>
              <a:ea typeface="微軟正黑體" panose="020B0604030504040204" pitchFamily="34" charset="-120"/>
            </a:endParaRPr>
          </a:p>
          <a:p>
            <a:pPr>
              <a:lnSpc>
                <a:spcPct val="100000"/>
              </a:lnSpc>
            </a:pPr>
            <a:r>
              <a:rPr lang="en-US" altLang="zh-TW" sz="2100" b="1" i="0" dirty="0">
                <a:solidFill>
                  <a:schemeClr val="bg1"/>
                </a:solidFill>
                <a:effectLst/>
                <a:latin typeface="微軟正黑體" panose="020B0604030504040204" pitchFamily="34" charset="-120"/>
                <a:ea typeface="微軟正黑體" panose="020B0604030504040204" pitchFamily="34" charset="-120"/>
              </a:rPr>
              <a:t>single-page application</a:t>
            </a:r>
            <a:r>
              <a:rPr lang="zh-TW" altLang="en-US" sz="2100" b="1" i="0" dirty="0">
                <a:solidFill>
                  <a:schemeClr val="bg1"/>
                </a:solidFill>
                <a:effectLst/>
                <a:latin typeface="微軟正黑體" panose="020B0604030504040204" pitchFamily="34" charset="-120"/>
                <a:ea typeface="微軟正黑體" panose="020B0604030504040204" pitchFamily="34" charset="-120"/>
              </a:rPr>
              <a:t>，縮寫</a:t>
            </a:r>
            <a:r>
              <a:rPr lang="en-US" altLang="zh-TW" sz="2100" b="1" i="0" dirty="0">
                <a:solidFill>
                  <a:schemeClr val="bg1"/>
                </a:solidFill>
                <a:effectLst/>
                <a:latin typeface="微軟正黑體" panose="020B0604030504040204" pitchFamily="34" charset="-120"/>
                <a:ea typeface="微軟正黑體" panose="020B0604030504040204" pitchFamily="34" charset="-120"/>
              </a:rPr>
              <a:t>SPA</a:t>
            </a:r>
            <a:endParaRPr lang="zh-TW" altLang="zh-TW" sz="2100" b="1" i="0" dirty="0">
              <a:solidFill>
                <a:schemeClr val="bg1"/>
              </a:solidFill>
              <a:effectLst/>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97870200-13DA-4C5A-806F-A02B140A6122}"/>
              </a:ext>
            </a:extLst>
          </p:cNvPr>
          <p:cNvSpPr txBox="1"/>
          <p:nvPr/>
        </p:nvSpPr>
        <p:spPr>
          <a:xfrm>
            <a:off x="2178324" y="3192609"/>
            <a:ext cx="4985801" cy="1703415"/>
          </a:xfrm>
          <a:prstGeom prst="rect">
            <a:avLst/>
          </a:prstGeom>
          <a:noFill/>
        </p:spPr>
        <p:txBody>
          <a:bodyPr wrap="square">
            <a:spAutoFit/>
          </a:bodyPr>
          <a:lstStyle/>
          <a:p>
            <a:pPr>
              <a:lnSpc>
                <a:spcPct val="150000"/>
              </a:lnSpc>
            </a:pPr>
            <a:r>
              <a:rPr lang="zh-TW" altLang="en-US" dirty="0">
                <a:solidFill>
                  <a:schemeClr val="bg1"/>
                </a:solidFill>
                <a:latin typeface="微軟正黑體" panose="020B0604030504040204" pitchFamily="34" charset="-120"/>
                <a:ea typeface="微軟正黑體" panose="020B0604030504040204" pitchFamily="34" charset="-120"/>
              </a:rPr>
              <a:t>透過JS動態渲染當前頁面來與使用者互動而非傳統的從伺服器重新載入整個新頁面。這種方法避免了頁面之間切換打斷用戶體驗，使應用程式更像一個桌面應用程式。</a:t>
            </a:r>
          </a:p>
        </p:txBody>
      </p:sp>
    </p:spTree>
    <p:extLst>
      <p:ext uri="{BB962C8B-B14F-4D97-AF65-F5344CB8AC3E}">
        <p14:creationId xmlns:p14="http://schemas.microsoft.com/office/powerpoint/2010/main" val="40442436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TotalTime>
  <Words>745</Words>
  <Application>Microsoft Office PowerPoint</Application>
  <PresentationFormat>寬螢幕</PresentationFormat>
  <Paragraphs>49</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Inter</vt:lpstr>
      <vt:lpstr>微軟正黑體</vt:lpstr>
      <vt:lpstr>Arial</vt:lpstr>
      <vt:lpstr>Calibri</vt:lpstr>
      <vt:lpstr>Calibri Light</vt:lpstr>
      <vt:lpstr>Office 佈景主題</vt:lpstr>
      <vt:lpstr>PowerPoint 簡報</vt:lpstr>
      <vt:lpstr>PowerPoint 簡報</vt:lpstr>
      <vt:lpstr>NVM install</vt:lpstr>
      <vt:lpstr>PowerPoint 簡報</vt:lpstr>
      <vt:lpstr>NPM</vt:lpstr>
      <vt:lpstr>PowerPoint 簡報</vt:lpstr>
      <vt:lpstr>PowerPoint 簡報</vt:lpstr>
      <vt:lpstr>PowerPoint 簡報</vt:lpstr>
      <vt:lpstr>PowerPoint 簡報</vt:lpstr>
      <vt:lpstr>https://next.router.vuejs.org/</vt:lpstr>
      <vt:lpstr>PowerPoint 簡報</vt:lpstr>
      <vt:lpstr>Different History modes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智遠 成</dc:creator>
  <cp:lastModifiedBy>智遠 成</cp:lastModifiedBy>
  <cp:revision>79</cp:revision>
  <dcterms:created xsi:type="dcterms:W3CDTF">2020-09-24T04:16:46Z</dcterms:created>
  <dcterms:modified xsi:type="dcterms:W3CDTF">2020-11-16T03:53:44Z</dcterms:modified>
</cp:coreProperties>
</file>