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.png" ContentType="image/png"/>
  <Override PartName="/ppt/media/image2.jpeg" ContentType="image/jpeg"/>
  <Override PartName="/ppt/media/image3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 idx="15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16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9BE08CDD-5ABD-42FE-8E16-1B9D8CB1E690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buNone/>
            </a:pPr>
            <a:endParaRPr b="0" lang="en-US" sz="11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1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D1D6C58-895D-4E54-B7C9-F41D7BAC2A26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  <a:ea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100" spc="-6" strike="noStrike" u="none">
                <a:solidFill>
                  <a:srgbClr val="223366"/>
                </a:solidFill>
                <a:uFillTx/>
                <a:latin typeface="Arial"/>
                <a:ea typeface="Arial"/>
              </a:rPr>
              <a:t>Thank You !!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buNone/>
            </a:pPr>
            <a:endParaRPr b="0" lang="en-US" sz="11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 idx="1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D9C4F6E-64B1-4D27-90CE-3C8F4D77F844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  <a:ea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A0651D0-B8B8-487C-A1FB-32271527BE8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FB5E031-CFD1-478D-BC11-40146C6BAE9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7403E83-A85B-4C60-9BD2-772B5A424E5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59FF13A0-28B7-49C7-B204-2B95C23AC24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8CAC659-B4BB-4E4C-9006-F8FD208049D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BBF502A-0B96-4AC0-9104-F12F1890D7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11D4700-86A0-44DF-A686-58E9C93650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08F88C3-FB2A-4718-A06C-6019BDF71C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D6A564A-B556-414B-944F-6BAB840823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7F1BAE-4069-45A0-B71E-1E95996AAAC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DE813C0-3E3E-4711-BAAD-2E498D54E6B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9A7D8EB-8BDB-41E4-81FF-9EB5589E8F9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3"/>
          <p:cNvSpPr/>
          <p:nvPr/>
        </p:nvSpPr>
        <p:spPr>
          <a:xfrm>
            <a:off x="0" y="122760"/>
            <a:ext cx="9143640" cy="466920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  <a:round/>
          </a:ln>
          <a:effectLst>
            <a:outerShdw algn="ctr" blurRad="50760" dir="5400000" dist="38160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1" name="Rectangle 8"/>
          <p:cNvSpPr/>
          <p:nvPr/>
        </p:nvSpPr>
        <p:spPr>
          <a:xfrm>
            <a:off x="0" y="4935240"/>
            <a:ext cx="9143640" cy="208080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2" name="Rectangle 7"/>
          <p:cNvSpPr/>
          <p:nvPr/>
        </p:nvSpPr>
        <p:spPr>
          <a:xfrm>
            <a:off x="7283520" y="62640"/>
            <a:ext cx="1109160" cy="58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pic>
        <p:nvPicPr>
          <p:cNvPr id="3" name="Google Shape;110;p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7412040" y="235080"/>
            <a:ext cx="852120" cy="284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770948-E2CD-440E-826A-C26A5070D4D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3"/>
          <p:cNvSpPr/>
          <p:nvPr/>
        </p:nvSpPr>
        <p:spPr>
          <a:xfrm>
            <a:off x="0" y="122760"/>
            <a:ext cx="9143640" cy="466920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  <a:round/>
          </a:ln>
          <a:effectLst>
            <a:outerShdw algn="ctr" blurRad="50760" dir="5400000" dist="38160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77" name="Rectangle 8"/>
          <p:cNvSpPr/>
          <p:nvPr/>
        </p:nvSpPr>
        <p:spPr>
          <a:xfrm>
            <a:off x="0" y="4935240"/>
            <a:ext cx="9143640" cy="208080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78" name="Rectangle 7"/>
          <p:cNvSpPr/>
          <p:nvPr/>
        </p:nvSpPr>
        <p:spPr>
          <a:xfrm>
            <a:off x="7283520" y="62640"/>
            <a:ext cx="1109160" cy="58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pic>
        <p:nvPicPr>
          <p:cNvPr id="79" name="Google Shape;110;p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7412040" y="235080"/>
            <a:ext cx="852120" cy="28476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7BCAA8-DA77-4F0C-85C6-7ED4C8724C4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/>
          <p:nvPr/>
        </p:nvSpPr>
        <p:spPr>
          <a:xfrm>
            <a:off x="0" y="122760"/>
            <a:ext cx="9143640" cy="466920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  <a:round/>
          </a:ln>
          <a:effectLst>
            <a:outerShdw algn="ctr" blurRad="50760" dir="5400000" dist="38160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0" y="4935240"/>
            <a:ext cx="9143640" cy="208080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84" name="Rectangle 7"/>
          <p:cNvSpPr/>
          <p:nvPr/>
        </p:nvSpPr>
        <p:spPr>
          <a:xfrm>
            <a:off x="7283520" y="62640"/>
            <a:ext cx="1109160" cy="58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pic>
        <p:nvPicPr>
          <p:cNvPr id="85" name="Google Shape;110;p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7412040" y="235080"/>
            <a:ext cx="852120" cy="28476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7704B5-D617-439C-8555-3B8CE2F3800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3"/>
          <p:cNvSpPr/>
          <p:nvPr/>
        </p:nvSpPr>
        <p:spPr>
          <a:xfrm>
            <a:off x="0" y="122760"/>
            <a:ext cx="9143640" cy="466920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  <a:round/>
          </a:ln>
          <a:effectLst>
            <a:outerShdw algn="ctr" blurRad="50760" dir="5400000" dist="38160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88" name="Rectangle 8"/>
          <p:cNvSpPr/>
          <p:nvPr/>
        </p:nvSpPr>
        <p:spPr>
          <a:xfrm>
            <a:off x="0" y="4935240"/>
            <a:ext cx="9143640" cy="208080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89" name="Rectangle 7"/>
          <p:cNvSpPr/>
          <p:nvPr/>
        </p:nvSpPr>
        <p:spPr>
          <a:xfrm>
            <a:off x="7283520" y="62640"/>
            <a:ext cx="1109160" cy="58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pic>
        <p:nvPicPr>
          <p:cNvPr id="90" name="Google Shape;110;p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7412040" y="235080"/>
            <a:ext cx="852120" cy="28476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/>
        </p:nvSpPr>
        <p:spPr>
          <a:xfrm>
            <a:off x="0" y="122760"/>
            <a:ext cx="9143640" cy="466920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  <a:round/>
          </a:ln>
          <a:effectLst>
            <a:outerShdw algn="ctr" blurRad="50760" dir="5400000" dist="38160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0" y="4935240"/>
            <a:ext cx="9143640" cy="208080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7283520" y="62640"/>
            <a:ext cx="1109160" cy="58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pic>
        <p:nvPicPr>
          <p:cNvPr id="10" name="Google Shape;110;p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7412040" y="235080"/>
            <a:ext cx="852120" cy="28476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43000" y="84132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6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Click to edit Master title style</a:t>
            </a:r>
            <a:endParaRPr b="0" lang="en-US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dt" idx="2"/>
          </p:nvPr>
        </p:nvSpPr>
        <p:spPr>
          <a:xfrm>
            <a:off x="628560" y="4767120"/>
            <a:ext cx="205704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ftr" idx="3"/>
          </p:nvPr>
        </p:nvSpPr>
        <p:spPr>
          <a:xfrm>
            <a:off x="3029040" y="4767120"/>
            <a:ext cx="308592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sldNum" idx="4"/>
          </p:nvPr>
        </p:nvSpPr>
        <p:spPr>
          <a:xfrm>
            <a:off x="6458040" y="4767120"/>
            <a:ext cx="205704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129EACC7-A935-4199-946E-8B25A85C7C05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/>
          <p:nvPr/>
        </p:nvSpPr>
        <p:spPr>
          <a:xfrm>
            <a:off x="0" y="122760"/>
            <a:ext cx="9143640" cy="466920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  <a:round/>
          </a:ln>
          <a:effectLst>
            <a:outerShdw algn="ctr" blurRad="50760" dir="5400000" dist="38160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19" name="Rectangle 8"/>
          <p:cNvSpPr/>
          <p:nvPr/>
        </p:nvSpPr>
        <p:spPr>
          <a:xfrm>
            <a:off x="0" y="4935240"/>
            <a:ext cx="9143640" cy="208080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20" name="Rectangle 7"/>
          <p:cNvSpPr/>
          <p:nvPr/>
        </p:nvSpPr>
        <p:spPr>
          <a:xfrm>
            <a:off x="7283520" y="62640"/>
            <a:ext cx="1109160" cy="58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pic>
        <p:nvPicPr>
          <p:cNvPr id="21" name="Google Shape;110;p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7412040" y="235080"/>
            <a:ext cx="852120" cy="284760"/>
          </a:xfrm>
          <a:prstGeom prst="rect">
            <a:avLst/>
          </a:prstGeom>
          <a:ln w="0">
            <a:noFill/>
          </a:ln>
        </p:spPr>
      </p:pic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FD420D6-A9AE-422A-BDD0-C0B29799F472}" type="slidenum">
              <a:rPr b="0" lang="en-US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3"/>
    <p:sldLayoutId id="2147483654" r:id="rId4"/>
    <p:sldLayoutId id="2147483655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/>
          <p:nvPr/>
        </p:nvSpPr>
        <p:spPr>
          <a:xfrm>
            <a:off x="0" y="122760"/>
            <a:ext cx="9143640" cy="466920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  <a:round/>
          </a:ln>
          <a:effectLst>
            <a:outerShdw algn="ctr" blurRad="50760" dir="5400000" dist="38160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32" name="Rectangle 8"/>
          <p:cNvSpPr/>
          <p:nvPr/>
        </p:nvSpPr>
        <p:spPr>
          <a:xfrm>
            <a:off x="0" y="4935240"/>
            <a:ext cx="9143640" cy="208080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33" name="Rectangle 7"/>
          <p:cNvSpPr/>
          <p:nvPr/>
        </p:nvSpPr>
        <p:spPr>
          <a:xfrm>
            <a:off x="7283520" y="62640"/>
            <a:ext cx="1109160" cy="58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pic>
        <p:nvPicPr>
          <p:cNvPr id="34" name="Google Shape;110;p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7412040" y="235080"/>
            <a:ext cx="852120" cy="284760"/>
          </a:xfrm>
          <a:prstGeom prst="rect">
            <a:avLst/>
          </a:prstGeom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/>
          <p:nvPr/>
        </p:nvSpPr>
        <p:spPr>
          <a:xfrm>
            <a:off x="0" y="122760"/>
            <a:ext cx="9143640" cy="466920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  <a:round/>
          </a:ln>
          <a:effectLst>
            <a:outerShdw algn="ctr" blurRad="50760" dir="5400000" dist="38160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38" name="Rectangle 8"/>
          <p:cNvSpPr/>
          <p:nvPr/>
        </p:nvSpPr>
        <p:spPr>
          <a:xfrm>
            <a:off x="0" y="4935240"/>
            <a:ext cx="9143640" cy="208080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39" name="Rectangle 7"/>
          <p:cNvSpPr/>
          <p:nvPr/>
        </p:nvSpPr>
        <p:spPr>
          <a:xfrm>
            <a:off x="7283520" y="62640"/>
            <a:ext cx="1109160" cy="58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pic>
        <p:nvPicPr>
          <p:cNvPr id="40" name="Google Shape;110;p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7412040" y="235080"/>
            <a:ext cx="852120" cy="28476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80D447-B2A5-442F-8767-1E87686D7D7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"/>
          <p:cNvSpPr/>
          <p:nvPr/>
        </p:nvSpPr>
        <p:spPr>
          <a:xfrm>
            <a:off x="0" y="122760"/>
            <a:ext cx="9143640" cy="466920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  <a:round/>
          </a:ln>
          <a:effectLst>
            <a:outerShdw algn="ctr" blurRad="50760" dir="5400000" dist="38160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45" name="Rectangle 8"/>
          <p:cNvSpPr/>
          <p:nvPr/>
        </p:nvSpPr>
        <p:spPr>
          <a:xfrm>
            <a:off x="0" y="4935240"/>
            <a:ext cx="9143640" cy="208080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46" name="Rectangle 7"/>
          <p:cNvSpPr/>
          <p:nvPr/>
        </p:nvSpPr>
        <p:spPr>
          <a:xfrm>
            <a:off x="7283520" y="62640"/>
            <a:ext cx="1109160" cy="58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pic>
        <p:nvPicPr>
          <p:cNvPr id="47" name="Google Shape;110;p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7412040" y="235080"/>
            <a:ext cx="852120" cy="28476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57EF91-AD8F-4B52-B306-E43B7C82813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/>
          <p:cNvSpPr/>
          <p:nvPr/>
        </p:nvSpPr>
        <p:spPr>
          <a:xfrm>
            <a:off x="0" y="122760"/>
            <a:ext cx="9143640" cy="466920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  <a:round/>
          </a:ln>
          <a:effectLst>
            <a:outerShdw algn="ctr" blurRad="50760" dir="5400000" dist="38160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56" name="Rectangle 8"/>
          <p:cNvSpPr/>
          <p:nvPr/>
        </p:nvSpPr>
        <p:spPr>
          <a:xfrm>
            <a:off x="0" y="4935240"/>
            <a:ext cx="9143640" cy="208080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57" name="Rectangle 7"/>
          <p:cNvSpPr/>
          <p:nvPr/>
        </p:nvSpPr>
        <p:spPr>
          <a:xfrm>
            <a:off x="7283520" y="62640"/>
            <a:ext cx="1109160" cy="58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pic>
        <p:nvPicPr>
          <p:cNvPr id="58" name="Google Shape;110;p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7412040" y="235080"/>
            <a:ext cx="852120" cy="28476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200925-86F8-4E09-B239-4A4B1F5FACE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/>
          <p:nvPr/>
        </p:nvSpPr>
        <p:spPr>
          <a:xfrm>
            <a:off x="0" y="122760"/>
            <a:ext cx="9143640" cy="466920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  <a:round/>
          </a:ln>
          <a:effectLst>
            <a:outerShdw algn="ctr" blurRad="50760" dir="5400000" dist="38160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63" name="Rectangle 8"/>
          <p:cNvSpPr/>
          <p:nvPr/>
        </p:nvSpPr>
        <p:spPr>
          <a:xfrm>
            <a:off x="0" y="4935240"/>
            <a:ext cx="9143640" cy="208080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64" name="Rectangle 7"/>
          <p:cNvSpPr/>
          <p:nvPr/>
        </p:nvSpPr>
        <p:spPr>
          <a:xfrm>
            <a:off x="7283520" y="62640"/>
            <a:ext cx="1109160" cy="58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pic>
        <p:nvPicPr>
          <p:cNvPr id="65" name="Google Shape;110;p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7412040" y="235080"/>
            <a:ext cx="852120" cy="284760"/>
          </a:xfrm>
          <a:prstGeom prst="rect">
            <a:avLst/>
          </a:prstGeom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7CCFB0-A5C0-4797-AAC9-9E5F2057D18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3"/>
          <p:cNvSpPr/>
          <p:nvPr/>
        </p:nvSpPr>
        <p:spPr>
          <a:xfrm>
            <a:off x="0" y="122760"/>
            <a:ext cx="9143640" cy="466920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  <a:round/>
          </a:ln>
          <a:effectLst>
            <a:outerShdw algn="ctr" blurRad="50760" dir="5400000" dist="38160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69" name="Rectangle 8"/>
          <p:cNvSpPr/>
          <p:nvPr/>
        </p:nvSpPr>
        <p:spPr>
          <a:xfrm>
            <a:off x="0" y="4935240"/>
            <a:ext cx="9143640" cy="208080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70" name="Rectangle 7"/>
          <p:cNvSpPr/>
          <p:nvPr/>
        </p:nvSpPr>
        <p:spPr>
          <a:xfrm>
            <a:off x="7283520" y="62640"/>
            <a:ext cx="1109160" cy="58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pic>
        <p:nvPicPr>
          <p:cNvPr id="71" name="Google Shape;110;p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7412040" y="235080"/>
            <a:ext cx="852120" cy="284760"/>
          </a:xfrm>
          <a:prstGeom prst="rect">
            <a:avLst/>
          </a:prstGeom>
          <a:ln w="0">
            <a:noFill/>
          </a:ln>
        </p:spPr>
      </p:pic>
      <p:sp>
        <p:nvSpPr>
          <p:cNvPr id="72" name="Google Shape;36;p32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B1D380-D377-4BBB-A625-9BEB663681D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5" descr="A person sitting at a desk with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01" name="TextBox 16"/>
          <p:cNvSpPr/>
          <p:nvPr/>
        </p:nvSpPr>
        <p:spPr>
          <a:xfrm>
            <a:off x="6017040" y="2231640"/>
            <a:ext cx="2202120" cy="37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n-US" sz="187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Internship Project</a:t>
            </a:r>
            <a:endParaRPr b="0" lang="en-US" sz="18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31040" y="682200"/>
            <a:ext cx="2935800" cy="32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trike="noStrike" u="none">
                <a:solidFill>
                  <a:srgbClr val="213163"/>
                </a:solidFill>
                <a:uFillTx/>
                <a:latin typeface="Arial"/>
                <a:ea typeface="Arial"/>
              </a:rPr>
              <a:t>Conclusion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Google Shape;62;g5fab984687_2_0"/>
          <p:cNvSpPr/>
          <p:nvPr/>
        </p:nvSpPr>
        <p:spPr>
          <a:xfrm>
            <a:off x="128160" y="1059120"/>
            <a:ext cx="5313960" cy="37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446400" y="1452240"/>
            <a:ext cx="5545440" cy="166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125000"/>
              <a:buFont typeface="Wingdings" charset="2"/>
              <a:buChar char="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The machine learning models successfully predict diabetes with high accuracy.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125000"/>
              <a:buFont typeface="Wingdings" charset="2"/>
              <a:buChar char="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This project demonstrates the potential of data-driven solutions in healthcare.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125000"/>
              <a:buFont typeface="Wingdings" charset="2"/>
              <a:buChar char="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Future work could include incorporating additional features and testing with real-world datasets.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504600" y="2334600"/>
            <a:ext cx="2148480" cy="474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000" spc="-6" strike="noStrike" u="none">
                <a:solidFill>
                  <a:srgbClr val="223366"/>
                </a:solidFill>
                <a:uFillTx/>
                <a:latin typeface="Arial MT"/>
                <a:ea typeface="Arial"/>
              </a:rPr>
              <a:t>Thank You!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" descr="A white background with black lines&#10;&#10;Description automatically generated"/>
          <p:cNvPicPr/>
          <p:nvPr/>
        </p:nvPicPr>
        <p:blipFill>
          <a:blip r:embed="rId1">
            <a:alphaModFix amt="13000"/>
          </a:blip>
          <a:srcRect l="1233" t="10897" r="0" b="18028"/>
          <a:stretch/>
        </p:blipFill>
        <p:spPr>
          <a:xfrm>
            <a:off x="110520" y="656640"/>
            <a:ext cx="8935200" cy="4282560"/>
          </a:xfrm>
          <a:prstGeom prst="rect">
            <a:avLst/>
          </a:prstGeom>
          <a:ln w="0">
            <a:noFill/>
          </a:ln>
        </p:spPr>
      </p:pic>
      <p:sp>
        <p:nvSpPr>
          <p:cNvPr id="103" name="Rectangle 2"/>
          <p:cNvSpPr/>
          <p:nvPr/>
        </p:nvSpPr>
        <p:spPr>
          <a:xfrm>
            <a:off x="-7920" y="0"/>
            <a:ext cx="119160" cy="514332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104" name="Rectangle: Top Corners Rounded 3"/>
          <p:cNvSpPr/>
          <p:nvPr/>
        </p:nvSpPr>
        <p:spPr>
          <a:xfrm rot="5400000">
            <a:off x="151200" y="930240"/>
            <a:ext cx="3211200" cy="32907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233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p:sp>
        <p:nvSpPr>
          <p:cNvPr id="105" name="Rectangle: Top Corners Rounded 4"/>
          <p:cNvSpPr/>
          <p:nvPr/>
        </p:nvSpPr>
        <p:spPr>
          <a:xfrm flipH="1" flipV="1" rot="5400000">
            <a:off x="5789520" y="827640"/>
            <a:ext cx="3257280" cy="34498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rgbClr val="c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06" name="Rectangle: Rounded Corners 8"/>
          <p:cNvSpPr/>
          <p:nvPr/>
        </p:nvSpPr>
        <p:spPr>
          <a:xfrm>
            <a:off x="1704960" y="1289880"/>
            <a:ext cx="5733720" cy="2571480"/>
          </a:xfrm>
          <a:prstGeom prst="roundRect">
            <a:avLst>
              <a:gd name="adj" fmla="val 16667"/>
            </a:avLst>
          </a:prstGeom>
          <a:solidFill>
            <a:srgbClr val="223366"/>
          </a:solidFill>
          <a:ln>
            <a:solidFill>
              <a:srgbClr val="223366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Student Name :Abhinandan Kumar Singh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Student ID :STU67188a5add8851729661530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College Name :Bundelkhand University, Jhansi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7" name="Rectangle 11"/>
          <p:cNvSpPr/>
          <p:nvPr/>
        </p:nvSpPr>
        <p:spPr>
          <a:xfrm>
            <a:off x="9048600" y="0"/>
            <a:ext cx="119160" cy="514332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4"/>
          <p:cNvSpPr/>
          <p:nvPr/>
        </p:nvSpPr>
        <p:spPr>
          <a:xfrm>
            <a:off x="0" y="594720"/>
            <a:ext cx="9143640" cy="2259360"/>
          </a:xfrm>
          <a:prstGeom prst="rect">
            <a:avLst/>
          </a:prstGeom>
          <a:solidFill>
            <a:srgbClr val="24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</a:endParaRPr>
          </a:p>
        </p:txBody>
      </p:sp>
      <p:sp>
        <p:nvSpPr>
          <p:cNvPr id="109" name="TextBox 5"/>
          <p:cNvSpPr/>
          <p:nvPr/>
        </p:nvSpPr>
        <p:spPr>
          <a:xfrm>
            <a:off x="1309680" y="1389240"/>
            <a:ext cx="6523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929"/>
              </a:lnSpc>
            </a:pPr>
            <a:r>
              <a:rPr b="1" lang="en-US" sz="2800" strike="noStrike" u="none">
                <a:solidFill>
                  <a:srgbClr val="ffe600"/>
                </a:solidFill>
                <a:uFillTx/>
                <a:latin typeface="Arial"/>
              </a:rPr>
              <a:t>CAPSTONE PROJECT SHOWCASE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TextBox 10"/>
          <p:cNvSpPr/>
          <p:nvPr/>
        </p:nvSpPr>
        <p:spPr>
          <a:xfrm>
            <a:off x="-867600" y="3171600"/>
            <a:ext cx="1087920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996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650" strike="noStrike" u="none">
                <a:solidFill>
                  <a:srgbClr val="0066a1"/>
                </a:solidFill>
                <a:uFillTx/>
                <a:latin typeface="Poppins"/>
              </a:rPr>
              <a:t>Project Title :</a:t>
            </a:r>
            <a:r>
              <a:rPr b="1" lang="en-US" sz="1650" strike="noStrike" u="none">
                <a:solidFill>
                  <a:srgbClr val="0066a1"/>
                </a:solidFill>
                <a:uFillTx/>
                <a:latin typeface="Poppins"/>
              </a:rPr>
              <a:t>    Healthcare Prediction on Diabetic Patients using Python   </a:t>
            </a:r>
            <a:endParaRPr b="0" lang="en-US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TextBox 7"/>
          <p:cNvSpPr/>
          <p:nvPr/>
        </p:nvSpPr>
        <p:spPr>
          <a:xfrm>
            <a:off x="374400" y="4036320"/>
            <a:ext cx="839520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996"/>
              </a:lnSpc>
            </a:pPr>
            <a:r>
              <a:rPr b="0" lang="en-US" sz="1650" strike="noStrike" u="none">
                <a:solidFill>
                  <a:schemeClr val="accent2">
                    <a:lumMod val="75000"/>
                  </a:schemeClr>
                </a:solidFill>
                <a:uFillTx/>
                <a:latin typeface="Poppins"/>
              </a:rPr>
              <a:t>Abstract | Problem Statement | Project Overview |</a:t>
            </a:r>
            <a:r>
              <a:rPr b="0" lang="en-US" sz="1650" strike="noStrike" u="none">
                <a:solidFill>
                  <a:schemeClr val="accent2">
                    <a:lumMod val="75000"/>
                  </a:schemeClr>
                </a:solidFill>
                <a:uFillTx/>
                <a:latin typeface="Poppins"/>
                <a:ea typeface="Arial"/>
              </a:rPr>
              <a:t> Proposed </a:t>
            </a:r>
            <a:r>
              <a:rPr b="0" lang="en-US" sz="1650" strike="noStrike" u="none">
                <a:solidFill>
                  <a:schemeClr val="accent2">
                    <a:lumMod val="75000"/>
                  </a:schemeClr>
                </a:solidFill>
                <a:uFillTx/>
                <a:latin typeface="Poppins"/>
                <a:ea typeface="Arial"/>
              </a:rPr>
              <a:t>Solution | </a:t>
            </a:r>
            <a:r>
              <a:rPr b="0" lang="en-US" sz="1650" strike="noStrike" u="none">
                <a:solidFill>
                  <a:schemeClr val="accent2">
                    <a:lumMod val="75000"/>
                  </a:schemeClr>
                </a:solidFill>
                <a:uFillTx/>
                <a:latin typeface="Poppins"/>
                <a:ea typeface="Arial"/>
              </a:rPr>
              <a:t>Technology Used | Modelling &amp; Results </a:t>
            </a:r>
            <a:r>
              <a:rPr b="0" lang="en-US" sz="1650" strike="noStrike" u="none">
                <a:solidFill>
                  <a:schemeClr val="accent2">
                    <a:lumMod val="75000"/>
                  </a:schemeClr>
                </a:solidFill>
                <a:uFillTx/>
                <a:latin typeface="Poppins"/>
                <a:ea typeface="Arial"/>
              </a:rPr>
              <a:t>| Conclusion | Q&amp;A</a:t>
            </a:r>
            <a:endParaRPr b="0" lang="en-US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31040" y="682200"/>
            <a:ext cx="2935800" cy="32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trike="noStrike" u="none">
                <a:solidFill>
                  <a:srgbClr val="213163"/>
                </a:solidFill>
                <a:uFillTx/>
                <a:latin typeface="Arial"/>
                <a:ea typeface="Arial"/>
              </a:rPr>
              <a:t>Abstract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Google Shape;62;g5fab984687_2_0"/>
          <p:cNvSpPr/>
          <p:nvPr/>
        </p:nvSpPr>
        <p:spPr>
          <a:xfrm>
            <a:off x="128160" y="1059120"/>
            <a:ext cx="5313960" cy="37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717480" y="1428840"/>
            <a:ext cx="5956920" cy="162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125000"/>
              <a:buFont typeface="Wingdings" charset="2"/>
              <a:buChar char="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This project involves predicting diabetes using machine learning models.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125000"/>
              <a:buFont typeface="Wingdings" charset="2"/>
              <a:buChar char="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The dataset includes health-related parameters such as glucose levels, blood pressure, and age.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125000"/>
              <a:buFont typeface="Wingdings" charset="2"/>
              <a:buChar char="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The goal is to accurately classify individuals as diabetic or non-diabetic based on these features.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31040" y="682200"/>
            <a:ext cx="2935800" cy="32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trike="noStrike" u="none">
                <a:solidFill>
                  <a:srgbClr val="213163"/>
                </a:solidFill>
                <a:uFillTx/>
                <a:latin typeface="Arial"/>
                <a:ea typeface="Arial"/>
              </a:rPr>
              <a:t>Problem Statement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Google Shape;62;g5fab984687_2_0"/>
          <p:cNvSpPr/>
          <p:nvPr/>
        </p:nvSpPr>
        <p:spPr>
          <a:xfrm>
            <a:off x="128160" y="1059120"/>
            <a:ext cx="5313960" cy="37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843200" y="1547640"/>
            <a:ext cx="5508000" cy="13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125000"/>
              <a:buFont typeface="Wingdings" charset="2"/>
              <a:buChar char="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Diabetes is a growing health concern worldwide.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125000"/>
              <a:buFont typeface="Wingdings" charset="2"/>
              <a:buChar char="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Early detection can prevent severe complications.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125000"/>
              <a:buFont typeface="Wingdings" charset="2"/>
              <a:buChar char="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This project aims to build an efficient and accurate machine learning model to predict diabetes.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31040" y="682200"/>
            <a:ext cx="2935800" cy="32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trike="noStrike" u="none">
                <a:solidFill>
                  <a:srgbClr val="213163"/>
                </a:solidFill>
                <a:uFillTx/>
                <a:latin typeface="Arial"/>
                <a:ea typeface="Arial"/>
              </a:rPr>
              <a:t>Project Overview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Google Shape;62;g5fab984687_2_0"/>
          <p:cNvSpPr/>
          <p:nvPr/>
        </p:nvSpPr>
        <p:spPr>
          <a:xfrm>
            <a:off x="128160" y="1059120"/>
            <a:ext cx="5313960" cy="37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939960" y="1547280"/>
            <a:ext cx="5562000" cy="251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Load and clean the dataset.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Perform exploratory data analysis to understand feature relationships.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Pre-process data by handling missing values and standardizing features.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Train and evaluate machine learning models, including Logistic Regression and Random Forest.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Optimize models using hyper-parameter tuning.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31040" y="682200"/>
            <a:ext cx="2935800" cy="32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trike="noStrike" u="none">
                <a:solidFill>
                  <a:srgbClr val="213163"/>
                </a:solidFill>
                <a:uFillTx/>
                <a:latin typeface="Arial"/>
                <a:ea typeface="Arial"/>
              </a:rPr>
              <a:t>Proposed Solution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254240" y="1547280"/>
            <a:ext cx="4082400" cy="241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The solution involves using a machine learning pipeline: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Data preprocessing (missing value imputation, feature scaling).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Model training (Logistic Regression, Random Forest, Decision Trees).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Evaluation using metrics like accuracy, precision, and ROC-AUC.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31040" y="682200"/>
            <a:ext cx="2935800" cy="32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trike="noStrike" u="none">
                <a:solidFill>
                  <a:srgbClr val="213163"/>
                </a:solidFill>
                <a:uFillTx/>
                <a:latin typeface="Arial"/>
                <a:ea typeface="Arial"/>
              </a:rPr>
              <a:t>Technology Used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511920" y="1629360"/>
            <a:ext cx="3496680" cy="159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125000"/>
              <a:buFont typeface="Wingdings" charset="2"/>
              <a:buChar char="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Python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125000"/>
              <a:buFont typeface="Wingdings" charset="2"/>
              <a:buChar char="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Libraries: Pandas, NumPy, Matplotlib, Seaborn, Scikit-learn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125000"/>
              <a:buFont typeface="Wingdings" charset="2"/>
              <a:buChar char="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Tools: Jupyter Notebook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31040" y="682200"/>
            <a:ext cx="2935800" cy="32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trike="noStrike" u="none">
                <a:solidFill>
                  <a:srgbClr val="213163"/>
                </a:solidFill>
                <a:uFillTx/>
                <a:latin typeface="Arial"/>
                <a:ea typeface="Arial"/>
              </a:rPr>
              <a:t>Modelling &amp; Results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Google Shape;62;g5fab984687_2_0"/>
          <p:cNvSpPr/>
          <p:nvPr/>
        </p:nvSpPr>
        <p:spPr>
          <a:xfrm>
            <a:off x="128160" y="1059120"/>
            <a:ext cx="5313960" cy="37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467640" y="1559520"/>
            <a:ext cx="4652280" cy="179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125000"/>
              <a:buFont typeface="Wingdings" charset="2"/>
              <a:buChar char="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Logistic Regression achieved an accuracy of 75%.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125000"/>
              <a:buFont typeface="Wingdings" charset="2"/>
              <a:buChar char="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Random Forest achieved an accuracy of 78% after hyper-parameter tuning.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125000"/>
              <a:buFont typeface="Wingdings" charset="2"/>
              <a:buChar char="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Feature importance analysis revealed glucose levels and BMI as key predictors.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125000"/>
              <a:buFont typeface="Wingdings" charset="2"/>
              <a:buChar char=""/>
            </a:pP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Internship</Template>
  <TotalTime>6</TotalTime>
  <Application>LibreOffice/24.8.3.2$Windows_X86_64 LibreOffice_project/48a6bac9e7e268aeb4c3483fcf825c94556d9f92</Application>
  <AppVersion>15.0000</AppVersion>
  <Words>90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 Moinudeen Syed</dc:creator>
  <dc:description/>
  <dc:language>en-US</dc:language>
  <cp:lastModifiedBy/>
  <dcterms:modified xsi:type="dcterms:W3CDTF">2024-11-29T23:50:05Z</dcterms:modified>
  <cp:revision>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otes">
    <vt:i4>11</vt:i4>
  </property>
  <property fmtid="{D5CDD505-2E9C-101B-9397-08002B2CF9AE}" pid="4" name="PresentationFormat">
    <vt:lpwstr>On-screen Show (16:9)</vt:lpwstr>
  </property>
  <property fmtid="{D5CDD505-2E9C-101B-9397-08002B2CF9AE}" pid="5" name="Slides">
    <vt:i4>11</vt:i4>
  </property>
</Properties>
</file>