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70" r:id="rId5"/>
    <p:sldId id="269" r:id="rId6"/>
    <p:sldId id="263" r:id="rId7"/>
    <p:sldId id="264" r:id="rId8"/>
    <p:sldId id="265" r:id="rId9"/>
    <p:sldId id="271" r:id="rId10"/>
    <p:sldId id="266" r:id="rId11"/>
    <p:sldId id="267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jpe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93463" y="2263154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BY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интеграция системы автоматизированного тестирования для веб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BY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ru-RU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09652" y="5578559"/>
            <a:ext cx="4667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BY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бучающийся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Коновалов Тимур Артёмович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dirty="0">
                <a:latin typeface="Arial" panose="020B0604020202020204" pitchFamily="34" charset="0"/>
                <a:cs typeface="Arial" panose="020B0604020202020204" pitchFamily="34" charset="0"/>
              </a:rPr>
              <a:t>РИ-410910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C06153-A709-AD2D-BC36-FAD694203542}"/>
              </a:ext>
            </a:extLst>
          </p:cNvPr>
          <p:cNvSpPr/>
          <p:nvPr/>
        </p:nvSpPr>
        <p:spPr>
          <a:xfrm>
            <a:off x="1309651" y="4174793"/>
            <a:ext cx="57216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BY" sz="2400" dirty="0" err="1">
                <a:latin typeface="Arial" panose="020B0604020202020204" pitchFamily="34" charset="0"/>
                <a:cs typeface="Arial" panose="020B0604020202020204" pitchFamily="34" charset="0"/>
              </a:rPr>
              <a:t>уководитель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b="1" dirty="0">
                <a:latin typeface="Arial" panose="020B0604020202020204" pitchFamily="34" charset="0"/>
                <a:cs typeface="Arial" panose="020B0604020202020204" pitchFamily="34" charset="0"/>
              </a:rPr>
              <a:t>Соловьёва  Наталья Владимировна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dirty="0">
                <a:latin typeface="Arial" panose="020B0604020202020204" pitchFamily="34" charset="0"/>
                <a:cs typeface="Arial" panose="020B0604020202020204" pitchFamily="34" charset="0"/>
              </a:rPr>
              <a:t>к.т.н. доцент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F82C-CD5D-37A1-6CE6-9328D8CC0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213D3E7-0F64-B1B9-D1BE-A1BD5EDD4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7EF750-1EB4-EF81-2492-A465D81088A0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321CCD-7E13-652E-4CBB-470CDE089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Google Shape;154;p19">
            <a:extLst>
              <a:ext uri="{FF2B5EF4-FFF2-40B4-BE49-F238E27FC236}">
                <a16:creationId xmlns:a16="http://schemas.microsoft.com/office/drawing/2014/main" id="{0EE811BC-76FF-4411-DA56-37DB89266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Тестовые сценарии</a:t>
            </a:r>
            <a:endParaRPr dirty="0"/>
          </a:p>
        </p:txBody>
      </p:sp>
      <p:sp>
        <p:nvSpPr>
          <p:cNvPr id="7" name="Google Shape;160;p19">
            <a:extLst>
              <a:ext uri="{FF2B5EF4-FFF2-40B4-BE49-F238E27FC236}">
                <a16:creationId xmlns:a16="http://schemas.microsoft.com/office/drawing/2014/main" id="{42F09337-47EF-A229-B096-CD11DBB468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8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1BC82F4A-D827-EDD3-D6A8-15D328E7B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3329180-B33A-F9F9-CB9D-949D1E85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5920"/>
              </p:ext>
            </p:extLst>
          </p:nvPr>
        </p:nvGraphicFramePr>
        <p:xfrm>
          <a:off x="685800" y="1772669"/>
          <a:ext cx="10515600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737774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31219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5186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Шаг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Действие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Ожидаемый результат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9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Переход во вкладки "Работа" → "Режимы испытаний" → Выбор режима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 нужный режим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3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Выбор элементов для проверки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Элементы успешно выбраны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0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Нажатие "Начать проверку" + подтверждение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Запуск процесса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6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блокировки кнопок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Кнопки "Начать проверку" и "Выход" изменили состояние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9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9-12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Ожидание завершения + проверка протокола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Корректные данные в отчёте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вкладки "Диагностика"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Запись о завершении теста присутствует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594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5EEED353-58CC-493B-13D2-FFADE55F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41672"/>
            <a:ext cx="9865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Проверка сопротивления соединителей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Ожидаемый итог: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Все модули дали ответ, протокол сформирован верно.</a:t>
            </a:r>
          </a:p>
        </p:txBody>
      </p:sp>
    </p:spTree>
    <p:extLst>
      <p:ext uri="{BB962C8B-B14F-4D97-AF65-F5344CB8AC3E}">
        <p14:creationId xmlns:p14="http://schemas.microsoft.com/office/powerpoint/2010/main" val="79561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B9E9B-4789-DA7C-5317-9BB5C7988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9CFC277-DDA8-DB14-F3A9-0F5A96241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4BF827-E523-B0A7-529C-7F0567307019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692843-284B-CBC3-44F1-9069AC3DC9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Google Shape;154;p19">
            <a:extLst>
              <a:ext uri="{FF2B5EF4-FFF2-40B4-BE49-F238E27FC236}">
                <a16:creationId xmlns:a16="http://schemas.microsoft.com/office/drawing/2014/main" id="{1F575C3D-1BBC-4271-A3F4-9B74685EF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Автоматизация тестовых сценариев</a:t>
            </a:r>
            <a:endParaRPr dirty="0"/>
          </a:p>
        </p:txBody>
      </p:sp>
      <p:grpSp>
        <p:nvGrpSpPr>
          <p:cNvPr id="3" name="Google Shape;156;p19">
            <a:extLst>
              <a:ext uri="{FF2B5EF4-FFF2-40B4-BE49-F238E27FC236}">
                <a16:creationId xmlns:a16="http://schemas.microsoft.com/office/drawing/2014/main" id="{E17E4168-8931-26AC-BB9A-7AB731DA6B46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4" name="Google Shape;157;p19">
              <a:extLst>
                <a:ext uri="{FF2B5EF4-FFF2-40B4-BE49-F238E27FC236}">
                  <a16:creationId xmlns:a16="http://schemas.microsoft.com/office/drawing/2014/main" id="{9C71F0FD-1022-7B0F-8E22-9C75C731505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58;p19">
              <a:extLst>
                <a:ext uri="{FF2B5EF4-FFF2-40B4-BE49-F238E27FC236}">
                  <a16:creationId xmlns:a16="http://schemas.microsoft.com/office/drawing/2014/main" id="{238DEFBE-321F-72A3-D0F9-A496134CED78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" name="Google Shape;159;p19">
              <a:extLst>
                <a:ext uri="{FF2B5EF4-FFF2-40B4-BE49-F238E27FC236}">
                  <a16:creationId xmlns:a16="http://schemas.microsoft.com/office/drawing/2014/main" id="{C5795C92-8793-FF00-7A2B-B00CBA7C157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160;p19">
            <a:extLst>
              <a:ext uri="{FF2B5EF4-FFF2-40B4-BE49-F238E27FC236}">
                <a16:creationId xmlns:a16="http://schemas.microsoft.com/office/drawing/2014/main" id="{812CC8CB-16A1-07D9-EDDA-5AB74F609A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8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10FB4024-4704-74CD-5619-70448403A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51A20-81B9-28E3-4FBB-C6C0AF622D5E}"/>
              </a:ext>
            </a:extLst>
          </p:cNvPr>
          <p:cNvSpPr txBox="1"/>
          <p:nvPr/>
        </p:nvSpPr>
        <p:spPr>
          <a:xfrm>
            <a:off x="986118" y="1169201"/>
            <a:ext cx="9740876" cy="5255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Этапы автоматизации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Настройка окружения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Драйверы браузеров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Структура проекта (тесты/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/конфиг</a:t>
            </a:r>
            <a:r>
              <a:rPr lang="ru-BY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урационные</a:t>
            </a:r>
            <a:r>
              <a:rPr lang="ru-BY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файлы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тестов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Трансформация ручных сценариев → код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данными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ru-RU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Локаторы элементов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Ожидания и проверки (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84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1CC7F297-0899-0311-4A68-603ED09B0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51B4193-3247-11CA-37C1-1B39F842B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EA1C5E-81C1-CBF4-828D-551E5DCAA1BD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624178-8F81-223E-30A5-35340ABCA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5" name="Google Shape;154;p19">
            <a:extLst>
              <a:ext uri="{FF2B5EF4-FFF2-40B4-BE49-F238E27FC236}">
                <a16:creationId xmlns:a16="http://schemas.microsoft.com/office/drawing/2014/main" id="{12EC5359-8665-8948-FEFB-C665C9952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660" y="-2390"/>
            <a:ext cx="8846264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3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Разработка</a:t>
            </a:r>
            <a:r>
              <a:rPr lang="ru-BY" sz="33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скрипта для формирования отчётов</a:t>
            </a:r>
            <a:endParaRPr lang="ru-RU" sz="33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Google Shape;156;p19">
            <a:extLst>
              <a:ext uri="{FF2B5EF4-FFF2-40B4-BE49-F238E27FC236}">
                <a16:creationId xmlns:a16="http://schemas.microsoft.com/office/drawing/2014/main" id="{FE3B5E5E-8D60-C106-00C1-44205462B5C7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37" name="Google Shape;157;p19">
              <a:extLst>
                <a:ext uri="{FF2B5EF4-FFF2-40B4-BE49-F238E27FC236}">
                  <a16:creationId xmlns:a16="http://schemas.microsoft.com/office/drawing/2014/main" id="{77E8634C-5AED-0931-C3FD-A5B27392782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58;p19">
              <a:extLst>
                <a:ext uri="{FF2B5EF4-FFF2-40B4-BE49-F238E27FC236}">
                  <a16:creationId xmlns:a16="http://schemas.microsoft.com/office/drawing/2014/main" id="{868CCE19-1388-D1BC-32C6-17CE35CEB526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159;p19">
              <a:extLst>
                <a:ext uri="{FF2B5EF4-FFF2-40B4-BE49-F238E27FC236}">
                  <a16:creationId xmlns:a16="http://schemas.microsoft.com/office/drawing/2014/main" id="{11E46AD5-0BCE-8189-84B7-FAECCCB1AC7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160;p19">
            <a:extLst>
              <a:ext uri="{FF2B5EF4-FFF2-40B4-BE49-F238E27FC236}">
                <a16:creationId xmlns:a16="http://schemas.microsoft.com/office/drawing/2014/main" id="{587987FB-D42C-1E3B-1A46-D90DA44D7B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41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6B8C488C-A216-15F8-4F39-4DB94964A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42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3DCA2303-8589-3AF5-32C5-969650F25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43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1DFABAB0-A52E-9389-B5D2-191C35ADE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5" name="Рисунок 4" descr="Изображение выглядит как текст, снимок экрана, Параллельный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E9856BD-2ADB-873B-8912-3143CD3DD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22" y="899189"/>
            <a:ext cx="6133139" cy="56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311ACB-38BE-9E78-12E3-C0A2681A6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09CFC277-DDA8-DB14-F3A9-0F5A96241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826D76-7787-0A0E-34CE-75FFFBCE66CE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B686FA-9EDD-78CA-1C20-C99EE7CE9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762FAD70-3CFD-DF52-B33A-2C973E5AB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Интеграция </a:t>
            </a:r>
            <a:r>
              <a:rPr lang="en-US" b="1" dirty="0">
                <a:solidFill>
                  <a:srgbClr val="0073B6"/>
                </a:solidFill>
              </a:rPr>
              <a:t>CI/CD</a:t>
            </a:r>
            <a:endParaRPr dirty="0"/>
          </a:p>
        </p:txBody>
      </p:sp>
      <p:grpSp>
        <p:nvGrpSpPr>
          <p:cNvPr id="8" name="Google Shape;156;p19">
            <a:extLst>
              <a:ext uri="{FF2B5EF4-FFF2-40B4-BE49-F238E27FC236}">
                <a16:creationId xmlns:a16="http://schemas.microsoft.com/office/drawing/2014/main" id="{3262227D-AD2E-0B9D-0496-9AEB068747AA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9" name="Google Shape;157;p19">
              <a:extLst>
                <a:ext uri="{FF2B5EF4-FFF2-40B4-BE49-F238E27FC236}">
                  <a16:creationId xmlns:a16="http://schemas.microsoft.com/office/drawing/2014/main" id="{D47B29EE-5425-40F3-3BB2-8A4D38BEE0C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58;p19">
              <a:extLst>
                <a:ext uri="{FF2B5EF4-FFF2-40B4-BE49-F238E27FC236}">
                  <a16:creationId xmlns:a16="http://schemas.microsoft.com/office/drawing/2014/main" id="{1047DC74-6867-6468-FB0A-FD13931F177D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59;p19">
              <a:extLst>
                <a:ext uri="{FF2B5EF4-FFF2-40B4-BE49-F238E27FC236}">
                  <a16:creationId xmlns:a16="http://schemas.microsoft.com/office/drawing/2014/main" id="{76F73F4D-A9BB-BC9F-10AD-FF3B7D7071B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60;p19">
            <a:extLst>
              <a:ext uri="{FF2B5EF4-FFF2-40B4-BE49-F238E27FC236}">
                <a16:creationId xmlns:a16="http://schemas.microsoft.com/office/drawing/2014/main" id="{7EE37B99-C977-2FD3-260B-CF3F28CBCF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1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D69DE62F-3921-B0D2-6A72-174651755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D4B9862-28FF-DAC0-4303-2BB74CCD0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/>
          <a:stretch/>
        </p:blipFill>
        <p:spPr bwMode="auto">
          <a:xfrm>
            <a:off x="468949" y="974434"/>
            <a:ext cx="11254102" cy="53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D7D1B98-50D0-08DC-1994-7DDA4CA72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8311ACB-38BE-9E78-12E3-C0A2681A6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1A4616-E403-E79E-8695-035EB0788822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4A7C51-28B1-0F50-BD6E-379CED058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636F0247-6A7D-93A9-2F41-BCB966651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Заключение</a:t>
            </a:r>
            <a:endParaRPr dirty="0"/>
          </a:p>
        </p:txBody>
      </p:sp>
      <p:grpSp>
        <p:nvGrpSpPr>
          <p:cNvPr id="8" name="Google Shape;156;p19">
            <a:extLst>
              <a:ext uri="{FF2B5EF4-FFF2-40B4-BE49-F238E27FC236}">
                <a16:creationId xmlns:a16="http://schemas.microsoft.com/office/drawing/2014/main" id="{85076550-D238-A2CF-C6BF-C749CF1F97B6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9" name="Google Shape;157;p19">
              <a:extLst>
                <a:ext uri="{FF2B5EF4-FFF2-40B4-BE49-F238E27FC236}">
                  <a16:creationId xmlns:a16="http://schemas.microsoft.com/office/drawing/2014/main" id="{24E68A99-E56C-2DC5-7E72-4650836BFDB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58;p19">
              <a:extLst>
                <a:ext uri="{FF2B5EF4-FFF2-40B4-BE49-F238E27FC236}">
                  <a16:creationId xmlns:a16="http://schemas.microsoft.com/office/drawing/2014/main" id="{E2A79465-AB6E-5E30-0AC5-39B1E63D00BC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59;p19">
              <a:extLst>
                <a:ext uri="{FF2B5EF4-FFF2-40B4-BE49-F238E27FC236}">
                  <a16:creationId xmlns:a16="http://schemas.microsoft.com/office/drawing/2014/main" id="{977C49DE-9193-7FD7-3F98-8304E6E293F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60;p19">
            <a:extLst>
              <a:ext uri="{FF2B5EF4-FFF2-40B4-BE49-F238E27FC236}">
                <a16:creationId xmlns:a16="http://schemas.microsoft.com/office/drawing/2014/main" id="{2ADCC242-FC36-5DFA-715F-9F90EDAF27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1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B2D5ECCF-553C-6636-241D-AB6B99577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10FD4-5B18-2500-F9B5-CC953406E217}"/>
              </a:ext>
            </a:extLst>
          </p:cNvPr>
          <p:cNvSpPr txBox="1"/>
          <p:nvPr/>
        </p:nvSpPr>
        <p:spPr>
          <a:xfrm>
            <a:off x="653795" y="997516"/>
            <a:ext cx="110676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системы: Создана автоматизированная система тестирования, охватывающая полный цикл проверки качества приложения.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Модульные тесты: Реализовано 20 модульных тестов для проверки трех основных режимов, обеспечивающих высокий охват кода и быстрое устранение ошибок.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Функциональные тесты: Создано 15 функциональных тестов, проверяющих взаимодействие компонентов и удовлетворяющих требованиям пользователей.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Отчеты: Разработана программа для автоматического формирования отчетов, объединяющая результаты всех тестов и минимизирующая человеческий фактор.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Интеграция с CI/CD: Система интегрирована в CI/CD процессы с использованием </a:t>
            </a:r>
            <a:r>
              <a:rPr lang="ru-RU" sz="2400" dirty="0" err="1"/>
              <a:t>Gitea</a:t>
            </a:r>
            <a:r>
              <a:rPr lang="ru-RU" sz="2400" dirty="0"/>
              <a:t> </a:t>
            </a:r>
            <a:r>
              <a:rPr lang="ru-RU" sz="2400" dirty="0" err="1"/>
              <a:t>Actions</a:t>
            </a:r>
            <a:r>
              <a:rPr lang="ru-RU" sz="2400" dirty="0"/>
              <a:t>, что обеспечивает автоматический запуск тестов при каждом изменении кода.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Результаты: Гарантируется своевременное обнаружение ошибок, ускорение выпуска обновлений и повышение качества программного продукта.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0435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DF4520-62B9-47FC-918F-235EF9B1E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09CFC277-DDA8-DB14-F3A9-0F5A96241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838BFB-9342-19A4-D63D-7090F2F31313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8A9C87-BC73-93B1-9BC4-A931E9B18C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AD712875-F999-8A86-30D6-5A80908B6391}"/>
              </a:ext>
            </a:extLst>
          </p:cNvPr>
          <p:cNvSpPr txBox="1">
            <a:spLocks/>
          </p:cNvSpPr>
          <p:nvPr/>
        </p:nvSpPr>
        <p:spPr>
          <a:xfrm>
            <a:off x="3138755" y="2891694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Спасибо за внимание!</a:t>
            </a:r>
            <a:endParaRPr lang="ru-RU" dirty="0"/>
          </a:p>
        </p:txBody>
      </p:sp>
      <p:grpSp>
        <p:nvGrpSpPr>
          <p:cNvPr id="8" name="Google Shape;156;p19">
            <a:extLst>
              <a:ext uri="{FF2B5EF4-FFF2-40B4-BE49-F238E27FC236}">
                <a16:creationId xmlns:a16="http://schemas.microsoft.com/office/drawing/2014/main" id="{05C534B3-94AC-E251-A3F8-DF32806535B5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9" name="Google Shape;157;p19">
              <a:extLst>
                <a:ext uri="{FF2B5EF4-FFF2-40B4-BE49-F238E27FC236}">
                  <a16:creationId xmlns:a16="http://schemas.microsoft.com/office/drawing/2014/main" id="{830E9E16-61C2-B511-489C-8169203AE19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58;p19">
              <a:extLst>
                <a:ext uri="{FF2B5EF4-FFF2-40B4-BE49-F238E27FC236}">
                  <a16:creationId xmlns:a16="http://schemas.microsoft.com/office/drawing/2014/main" id="{BA2AB652-ABF2-8F33-5350-1F5CAD74A678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59;p19">
              <a:extLst>
                <a:ext uri="{FF2B5EF4-FFF2-40B4-BE49-F238E27FC236}">
                  <a16:creationId xmlns:a16="http://schemas.microsoft.com/office/drawing/2014/main" id="{168A1631-E8DC-C6CE-ED6F-2BDE9801365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60;p19">
            <a:extLst>
              <a:ext uri="{FF2B5EF4-FFF2-40B4-BE49-F238E27FC236}">
                <a16:creationId xmlns:a16="http://schemas.microsoft.com/office/drawing/2014/main" id="{7DD96A93-528E-16BC-C289-BE097A0DD4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1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C0E26CE4-B74F-AC26-5B19-D59B315D37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85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1;p34">
            <a:extLst>
              <a:ext uri="{FF2B5EF4-FFF2-40B4-BE49-F238E27FC236}">
                <a16:creationId xmlns:a16="http://schemas.microsoft.com/office/drawing/2014/main" id="{C39EFD42-1EF9-7452-CE8A-D83666069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87090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Актуальность</a:t>
            </a:r>
            <a:endParaRPr b="1" dirty="0">
              <a:solidFill>
                <a:srgbClr val="0073B6"/>
              </a:solidFill>
            </a:endParaRPr>
          </a:p>
        </p:txBody>
      </p:sp>
      <p:sp>
        <p:nvSpPr>
          <p:cNvPr id="5" name="Google Shape;312;p34">
            <a:extLst>
              <a:ext uri="{FF2B5EF4-FFF2-40B4-BE49-F238E27FC236}">
                <a16:creationId xmlns:a16="http://schemas.microsoft.com/office/drawing/2014/main" id="{7FCB3E1C-3573-07FE-F7F8-D1B6F49328E2}"/>
              </a:ext>
            </a:extLst>
          </p:cNvPr>
          <p:cNvSpPr txBox="1">
            <a:spLocks/>
          </p:cNvSpPr>
          <p:nvPr/>
        </p:nvSpPr>
        <p:spPr>
          <a:xfrm>
            <a:off x="653795" y="986319"/>
            <a:ext cx="10700005" cy="53733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Стремительное развитие веб-технологий и рост числа веб-приложений.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Высокие требования к качеству, стабильности и скорости разработки.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Ограничения ручного тестирования: высокая трудоёмкость, риск ошибок, замедление </a:t>
            </a:r>
            <a:r>
              <a:rPr lang="ru-BY"/>
              <a:t>цикла разработки</a:t>
            </a:r>
            <a:r>
              <a:rPr lang="ru-RU"/>
              <a:t>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Автоматизация тестирования — оптимизация процессов и сокращение ошибок.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Необходимость интеграции в жизненный цикл разработки.</a:t>
            </a:r>
            <a:endParaRPr lang="ru-BY" dirty="0"/>
          </a:p>
        </p:txBody>
      </p:sp>
      <p:grpSp>
        <p:nvGrpSpPr>
          <p:cNvPr id="6" name="Google Shape;313;p34">
            <a:extLst>
              <a:ext uri="{FF2B5EF4-FFF2-40B4-BE49-F238E27FC236}">
                <a16:creationId xmlns:a16="http://schemas.microsoft.com/office/drawing/2014/main" id="{40A99374-2C8D-E2B6-06D3-91B215617A5F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7" name="Google Shape;314;p34">
              <a:extLst>
                <a:ext uri="{FF2B5EF4-FFF2-40B4-BE49-F238E27FC236}">
                  <a16:creationId xmlns:a16="http://schemas.microsoft.com/office/drawing/2014/main" id="{0EA5B9B1-B28F-6010-FEAE-5D5F50EB73D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15;p34">
              <a:extLst>
                <a:ext uri="{FF2B5EF4-FFF2-40B4-BE49-F238E27FC236}">
                  <a16:creationId xmlns:a16="http://schemas.microsoft.com/office/drawing/2014/main" id="{3CBBB4AB-36C1-C861-46A0-B6AAD9EB8789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316;p34">
              <a:extLst>
                <a:ext uri="{FF2B5EF4-FFF2-40B4-BE49-F238E27FC236}">
                  <a16:creationId xmlns:a16="http://schemas.microsoft.com/office/drawing/2014/main" id="{B5A4FF4B-F4E7-CC3C-9DD1-6F30C330C9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317;p34">
            <a:extLst>
              <a:ext uri="{FF2B5EF4-FFF2-40B4-BE49-F238E27FC236}">
                <a16:creationId xmlns:a16="http://schemas.microsoft.com/office/drawing/2014/main" id="{1FC9F132-0A13-ED2A-39B5-8FFCDFF5FF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8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11" name="Google Shape;120;p16">
            <a:extLst>
              <a:ext uri="{FF2B5EF4-FFF2-40B4-BE49-F238E27FC236}">
                <a16:creationId xmlns:a16="http://schemas.microsoft.com/office/drawing/2014/main" id="{29BAEFFD-F869-F5AF-A9AA-9A6335FE2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55" y="81380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Цель и ожидаемый результат</a:t>
            </a:r>
            <a:endParaRPr dirty="0"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1FB311EC-C0A0-A5B2-7708-243E371911BE}"/>
              </a:ext>
            </a:extLst>
          </p:cNvPr>
          <p:cNvSpPr txBox="1">
            <a:spLocks/>
          </p:cNvSpPr>
          <p:nvPr/>
        </p:nvSpPr>
        <p:spPr>
          <a:xfrm>
            <a:off x="740664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ru-RU" u="sng" dirty="0"/>
              <a:t>Цель работы</a:t>
            </a:r>
            <a:r>
              <a:rPr lang="ru-BY" u="sng" dirty="0"/>
              <a:t> </a:t>
            </a:r>
            <a:r>
              <a:rPr lang="ru-BY" dirty="0"/>
              <a:t>разработать и интегрировать систему автоматического тестирования для веб-приложения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RU" u="sng" dirty="0"/>
              <a:t>О</a:t>
            </a:r>
            <a:r>
              <a:rPr lang="ru-BY" u="sng" dirty="0" err="1"/>
              <a:t>жидаемый</a:t>
            </a:r>
            <a:r>
              <a:rPr lang="ru-BY" u="sng" dirty="0"/>
              <a:t> результат</a:t>
            </a:r>
            <a:r>
              <a:rPr lang="en-US" u="sng" dirty="0"/>
              <a:t>:</a:t>
            </a:r>
            <a:r>
              <a:rPr lang="ru-BY" u="sng" dirty="0"/>
              <a:t> </a:t>
            </a:r>
            <a:r>
              <a:rPr lang="ru-RU" dirty="0"/>
              <a:t>система автоматизированного </a:t>
            </a:r>
            <a:r>
              <a:rPr lang="ru-BY" dirty="0"/>
              <a:t>функционального</a:t>
            </a:r>
            <a:r>
              <a:rPr lang="ru-RU" dirty="0"/>
              <a:t> тестирования, которая запускается после</a:t>
            </a:r>
            <a:r>
              <a:rPr lang="ru-BY" dirty="0"/>
              <a:t> каждого</a:t>
            </a:r>
            <a:r>
              <a:rPr lang="ru-RU" dirty="0"/>
              <a:t> коммита, проверяет функциональность приложения и автоматически формирует отчеты, что позволит быстро выявлять ошибки и поддерживать стабильность приложения.</a:t>
            </a:r>
            <a:endParaRPr lang="ru-BY" dirty="0"/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endParaRPr lang="ru-BY" u="sng" dirty="0"/>
          </a:p>
        </p:txBody>
      </p:sp>
      <p:grpSp>
        <p:nvGrpSpPr>
          <p:cNvPr id="14" name="Google Shape;122;p16">
            <a:extLst>
              <a:ext uri="{FF2B5EF4-FFF2-40B4-BE49-F238E27FC236}">
                <a16:creationId xmlns:a16="http://schemas.microsoft.com/office/drawing/2014/main" id="{7940D695-3C67-CD19-275F-62FBD16234A2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" name="Google Shape;123;p16">
              <a:extLst>
                <a:ext uri="{FF2B5EF4-FFF2-40B4-BE49-F238E27FC236}">
                  <a16:creationId xmlns:a16="http://schemas.microsoft.com/office/drawing/2014/main" id="{6DB8B811-6BD7-8260-1626-0FBCCF34F06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24;p16">
              <a:extLst>
                <a:ext uri="{FF2B5EF4-FFF2-40B4-BE49-F238E27FC236}">
                  <a16:creationId xmlns:a16="http://schemas.microsoft.com/office/drawing/2014/main" id="{191C4C28-8AF8-C915-FAE4-E19D6C0BE8F1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25;p16">
              <a:extLst>
                <a:ext uri="{FF2B5EF4-FFF2-40B4-BE49-F238E27FC236}">
                  <a16:creationId xmlns:a16="http://schemas.microsoft.com/office/drawing/2014/main" id="{FB128A80-1901-276D-5D8A-B18C02FD984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E0FB1B35-9010-3780-906B-990FA2393D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7EB0D5E-9632-8972-E32D-C1B38E60D2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6" name="Google Shape;109;p15">
            <a:extLst>
              <a:ext uri="{FF2B5EF4-FFF2-40B4-BE49-F238E27FC236}">
                <a16:creationId xmlns:a16="http://schemas.microsoft.com/office/drawing/2014/main" id="{ED24807F-AB7C-6661-0AA7-8236284D5F8D}"/>
              </a:ext>
            </a:extLst>
          </p:cNvPr>
          <p:cNvSpPr txBox="1">
            <a:spLocks/>
          </p:cNvSpPr>
          <p:nvPr/>
        </p:nvSpPr>
        <p:spPr>
          <a:xfrm>
            <a:off x="1966645" y="335977"/>
            <a:ext cx="8475603" cy="61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3B6"/>
              </a:buClr>
              <a:buSzPts val="4400"/>
            </a:pPr>
            <a:r>
              <a:rPr lang="ru-RU" b="1" dirty="0">
                <a:solidFill>
                  <a:srgbClr val="0073B6"/>
                </a:solidFill>
              </a:rPr>
              <a:t>План реализации </a:t>
            </a:r>
            <a:endParaRPr lang="ru-RU" dirty="0"/>
          </a:p>
        </p:txBody>
      </p:sp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D668D838-2E5C-DB1C-FC1E-8F7664182595}"/>
              </a:ext>
            </a:extLst>
          </p:cNvPr>
          <p:cNvSpPr txBox="1">
            <a:spLocks/>
          </p:cNvSpPr>
          <p:nvPr/>
        </p:nvSpPr>
        <p:spPr>
          <a:xfrm>
            <a:off x="806194" y="1031543"/>
            <a:ext cx="11197191" cy="575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1. Изучение решений и подходов для автоматизации тестирования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2. Проектирование сценариев для тестирования пользовательского графического интерфейса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3. Автоматизация тестовых сценариев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4. Написание модульных тестов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5. Разработка программы для проверки работоспособности приложения с формированием отчета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6. Настройка и развертывание системы автоматизированного тестирования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7.  Применение системы автоматизированного тестирования для тестирования веб-приложения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ru-RU" sz="3600" dirty="0"/>
          </a:p>
        </p:txBody>
      </p:sp>
      <p:grpSp>
        <p:nvGrpSpPr>
          <p:cNvPr id="8" name="Google Shape;111;p15">
            <a:extLst>
              <a:ext uri="{FF2B5EF4-FFF2-40B4-BE49-F238E27FC236}">
                <a16:creationId xmlns:a16="http://schemas.microsoft.com/office/drawing/2014/main" id="{9A41D36E-DF53-0EC0-61C2-B40127354BCC}"/>
              </a:ext>
            </a:extLst>
          </p:cNvPr>
          <p:cNvGrpSpPr/>
          <p:nvPr/>
        </p:nvGrpSpPr>
        <p:grpSpPr>
          <a:xfrm>
            <a:off x="806195" y="368659"/>
            <a:ext cx="10918788" cy="561962"/>
            <a:chOff x="653795" y="216259"/>
            <a:chExt cx="10918788" cy="561962"/>
          </a:xfrm>
        </p:grpSpPr>
        <p:pic>
          <p:nvPicPr>
            <p:cNvPr id="9" name="Google Shape;112;p15">
              <a:extLst>
                <a:ext uri="{FF2B5EF4-FFF2-40B4-BE49-F238E27FC236}">
                  <a16:creationId xmlns:a16="http://schemas.microsoft.com/office/drawing/2014/main" id="{5E7C5F33-E56B-AFE5-D957-F28520521FD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13;p15">
              <a:extLst>
                <a:ext uri="{FF2B5EF4-FFF2-40B4-BE49-F238E27FC236}">
                  <a16:creationId xmlns:a16="http://schemas.microsoft.com/office/drawing/2014/main" id="{71505424-56D9-6C97-678E-947332FD676E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14;p15">
              <a:extLst>
                <a:ext uri="{FF2B5EF4-FFF2-40B4-BE49-F238E27FC236}">
                  <a16:creationId xmlns:a16="http://schemas.microsoft.com/office/drawing/2014/main" id="{F3BAE15D-351A-8000-1E26-34B491BA111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15;p15">
            <a:extLst>
              <a:ext uri="{FF2B5EF4-FFF2-40B4-BE49-F238E27FC236}">
                <a16:creationId xmlns:a16="http://schemas.microsoft.com/office/drawing/2014/main" id="{80C7F2E4-12D6-2F6E-8FFF-1CB540E44BD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4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2EA91-F4C1-DBB4-B738-F3624E549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5DFEDB1-05C6-A416-2A80-FE6F5D469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0B3015-4FF6-86A8-12F9-A9A9AEEFBFD2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7D2EA4-560F-BDF7-5765-94601454C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DC82C42-4A2C-654B-1E96-C1014739F16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EBE786A-83A9-5B66-83EA-9C1DE584C6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19" name="Google Shape;120;p16">
            <a:extLst>
              <a:ext uri="{FF2B5EF4-FFF2-40B4-BE49-F238E27FC236}">
                <a16:creationId xmlns:a16="http://schemas.microsoft.com/office/drawing/2014/main" id="{5C0137A5-61C9-1021-47B1-7D493B323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55" y="81380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Виды тестирования</a:t>
            </a:r>
            <a:endParaRPr dirty="0"/>
          </a:p>
        </p:txBody>
      </p:sp>
      <p:sp>
        <p:nvSpPr>
          <p:cNvPr id="20" name="Google Shape;121;p16">
            <a:extLst>
              <a:ext uri="{FF2B5EF4-FFF2-40B4-BE49-F238E27FC236}">
                <a16:creationId xmlns:a16="http://schemas.microsoft.com/office/drawing/2014/main" id="{AE531B85-C0F5-3173-13DE-36871647A153}"/>
              </a:ext>
            </a:extLst>
          </p:cNvPr>
          <p:cNvSpPr txBox="1">
            <a:spLocks/>
          </p:cNvSpPr>
          <p:nvPr/>
        </p:nvSpPr>
        <p:spPr>
          <a:xfrm>
            <a:off x="669747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sz="2400" u="sng" dirty="0"/>
              <a:t>Функциональное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модульное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интеграционное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системное тестирование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sz="2400" u="sng" dirty="0"/>
              <a:t>Нефункциональное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тестирование производительности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тестирование безопасности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тестирование стабильности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кроссплатформенное тестирование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sz="2400" u="sng" dirty="0"/>
              <a:t>Регрессионное тестирование</a:t>
            </a:r>
          </a:p>
        </p:txBody>
      </p:sp>
      <p:sp>
        <p:nvSpPr>
          <p:cNvPr id="25" name="Google Shape;126;p16">
            <a:extLst>
              <a:ext uri="{FF2B5EF4-FFF2-40B4-BE49-F238E27FC236}">
                <a16:creationId xmlns:a16="http://schemas.microsoft.com/office/drawing/2014/main" id="{3754CA0D-2690-6625-3BAC-8E4662DB89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03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E37E-71FF-51C8-F171-C2936696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A47DCB4-3F87-C1B9-938A-FD6FD5AE4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3CD928-8D29-A6CE-9C85-61958BC9523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52BCC3-6EDE-F2D4-563A-0AACC07604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62E540-F2A4-3F93-F216-C985AD5059E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003F95-CA5E-F7FB-6C4D-ACD457AF2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6FDF83-C78E-90ED-1CF4-F4FF67E88BE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460D21-E5FA-43E6-B0F1-AD58D3095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8" name="Google Shape;120;p16">
            <a:extLst>
              <a:ext uri="{FF2B5EF4-FFF2-40B4-BE49-F238E27FC236}">
                <a16:creationId xmlns:a16="http://schemas.microsoft.com/office/drawing/2014/main" id="{ABD056C1-69D2-5826-63D1-C33A770DD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400" b="1" dirty="0">
                <a:solidFill>
                  <a:srgbClr val="0073B6"/>
                </a:solidFill>
              </a:rPr>
              <a:t>Инструменты системного тестирования</a:t>
            </a:r>
            <a:endParaRPr lang="ru-RU" sz="3400" dirty="0"/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48370540-81B5-E379-18AB-AC51B0A023F9}"/>
              </a:ext>
            </a:extLst>
          </p:cNvPr>
          <p:cNvSpPr txBox="1">
            <a:spLocks/>
          </p:cNvSpPr>
          <p:nvPr/>
        </p:nvSpPr>
        <p:spPr>
          <a:xfrm>
            <a:off x="669747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13" name="Google Shape;126;p16">
            <a:extLst>
              <a:ext uri="{FF2B5EF4-FFF2-40B4-BE49-F238E27FC236}">
                <a16:creationId xmlns:a16="http://schemas.microsoft.com/office/drawing/2014/main" id="{92B0D78A-64F7-7043-6163-3AA3879AE8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14" name="Picture 2" descr="Python (programming language) - Wikipedia">
            <a:extLst>
              <a:ext uri="{FF2B5EF4-FFF2-40B4-BE49-F238E27FC236}">
                <a16:creationId xmlns:a16="http://schemas.microsoft.com/office/drawing/2014/main" id="{24DD4405-6C9C-D313-E36D-E56728A7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" y="1341381"/>
            <a:ext cx="3312800" cy="36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778B3-3758-5A62-21B6-2D8242AF1FE4}"/>
              </a:ext>
            </a:extLst>
          </p:cNvPr>
          <p:cNvSpPr txBox="1"/>
          <p:nvPr/>
        </p:nvSpPr>
        <p:spPr>
          <a:xfrm>
            <a:off x="1571517" y="4979839"/>
            <a:ext cx="20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Python3</a:t>
            </a:r>
            <a:endParaRPr lang="ru-BY" sz="2800" dirty="0"/>
          </a:p>
        </p:txBody>
      </p:sp>
      <p:sp>
        <p:nvSpPr>
          <p:cNvPr id="16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F73670DA-8B21-5119-B6D8-CD15F9E28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7" name="Picture 6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40A9E469-8491-493C-60C7-74BDD318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99" y="1227011"/>
            <a:ext cx="3312801" cy="34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619B84-EC6C-6559-613C-A3D50BECB43D}"/>
              </a:ext>
            </a:extLst>
          </p:cNvPr>
          <p:cNvSpPr txBox="1"/>
          <p:nvPr/>
        </p:nvSpPr>
        <p:spPr>
          <a:xfrm>
            <a:off x="5081767" y="494906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Selenium</a:t>
            </a:r>
            <a:endParaRPr lang="ru-BY" sz="3200" dirty="0"/>
          </a:p>
        </p:txBody>
      </p:sp>
      <p:sp>
        <p:nvSpPr>
          <p:cNvPr id="19" name="AutoShape 2" descr="pytest - Wikipedia">
            <a:extLst>
              <a:ext uri="{FF2B5EF4-FFF2-40B4-BE49-F238E27FC236}">
                <a16:creationId xmlns:a16="http://schemas.microsoft.com/office/drawing/2014/main" id="{A0F954D9-A0ED-37B0-428D-3EB892653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0" name="AutoShape 4" descr="pytest - Wikipedia">
            <a:extLst>
              <a:ext uri="{FF2B5EF4-FFF2-40B4-BE49-F238E27FC236}">
                <a16:creationId xmlns:a16="http://schemas.microsoft.com/office/drawing/2014/main" id="{2A3ADB11-17D9-B4C5-627B-2D83CE94D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729525-005F-2784-DA36-0DA07CCB0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601" y="1545673"/>
            <a:ext cx="3461853" cy="34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7E414-21EE-FA5F-82F4-2BEE3CBF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DB3A432-592B-6584-928F-CC3CEFB80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F14C9BE-D6E1-9F04-D176-6896021CAE3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041E6B-9A11-BF4B-A2D2-BA58D3C98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B26148-0328-50BD-EFF0-8B35DB5C4CD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694E84-9809-E002-C44F-0820DCD86A30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E13656-3829-DB22-FC9B-76BEBA938899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Google Shape;120;p16">
            <a:extLst>
              <a:ext uri="{FF2B5EF4-FFF2-40B4-BE49-F238E27FC236}">
                <a16:creationId xmlns:a16="http://schemas.microsoft.com/office/drawing/2014/main" id="{F3EEE8AA-4B1C-C990-C7BB-A2015D7BF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400" b="1" dirty="0">
                <a:solidFill>
                  <a:srgbClr val="0073B6"/>
                </a:solidFill>
              </a:rPr>
              <a:t>Инструменты модульного тестирования</a:t>
            </a:r>
            <a:endParaRPr lang="ru-RU" sz="3400" dirty="0"/>
          </a:p>
        </p:txBody>
      </p:sp>
      <p:sp>
        <p:nvSpPr>
          <p:cNvPr id="15" name="Google Shape;121;p16">
            <a:extLst>
              <a:ext uri="{FF2B5EF4-FFF2-40B4-BE49-F238E27FC236}">
                <a16:creationId xmlns:a16="http://schemas.microsoft.com/office/drawing/2014/main" id="{B0D197B5-C71F-7821-6713-8ADE5EC5DC33}"/>
              </a:ext>
            </a:extLst>
          </p:cNvPr>
          <p:cNvSpPr txBox="1">
            <a:spLocks/>
          </p:cNvSpPr>
          <p:nvPr/>
        </p:nvSpPr>
        <p:spPr>
          <a:xfrm>
            <a:off x="669747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16" name="Google Shape;126;p16">
            <a:extLst>
              <a:ext uri="{FF2B5EF4-FFF2-40B4-BE49-F238E27FC236}">
                <a16:creationId xmlns:a16="http://schemas.microsoft.com/office/drawing/2014/main" id="{75B30DAD-FE68-4FD5-5939-C57F6A57D0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25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655EEF1E-0807-0972-51AE-3F30E7D24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6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9ABA3ADB-38BE-1A9B-3B58-C8E208635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7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291AE14D-916E-5ADF-710C-85D7F51ECF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DF10B14-B495-9757-50E4-FDC73B33D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680" y="1239407"/>
            <a:ext cx="3062217" cy="3062217"/>
          </a:xfrm>
          <a:prstGeom prst="rect">
            <a:avLst/>
          </a:prstGeom>
        </p:spPr>
      </p:pic>
      <p:pic>
        <p:nvPicPr>
          <p:cNvPr id="29" name="Picture 6" descr="CMake — Википедия">
            <a:extLst>
              <a:ext uri="{FF2B5EF4-FFF2-40B4-BE49-F238E27FC236}">
                <a16:creationId xmlns:a16="http://schemas.microsoft.com/office/drawing/2014/main" id="{26F48229-4B85-6AB3-59F3-CF24E28B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54" y="1101405"/>
            <a:ext cx="3235891" cy="32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65034D-2C6D-8330-2101-28BB0CB03ED2}"/>
              </a:ext>
            </a:extLst>
          </p:cNvPr>
          <p:cNvSpPr txBox="1"/>
          <p:nvPr/>
        </p:nvSpPr>
        <p:spPr>
          <a:xfrm>
            <a:off x="1112656" y="4318588"/>
            <a:ext cx="34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Test</a:t>
            </a:r>
            <a:endParaRPr lang="ru-BY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9FEB88-FEEF-3E83-BBE7-5D3D8E73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43" y="1282972"/>
            <a:ext cx="3086298" cy="30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415349-CF3E-0673-519A-8E173412A830}"/>
              </a:ext>
            </a:extLst>
          </p:cNvPr>
          <p:cNvSpPr txBox="1"/>
          <p:nvPr/>
        </p:nvSpPr>
        <p:spPr>
          <a:xfrm>
            <a:off x="5689819" y="4370040"/>
            <a:ext cx="2599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CMake</a:t>
            </a:r>
            <a:endParaRPr lang="ru-BY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205C1-D146-C515-FB2F-B76115E3887A}"/>
              </a:ext>
            </a:extLst>
          </p:cNvPr>
          <p:cNvSpPr txBox="1"/>
          <p:nvPr/>
        </p:nvSpPr>
        <p:spPr>
          <a:xfrm>
            <a:off x="9688590" y="4333197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FakeIt</a:t>
            </a:r>
            <a:endParaRPr lang="ru-BY" sz="4000" dirty="0"/>
          </a:p>
        </p:txBody>
      </p:sp>
    </p:spTree>
    <p:extLst>
      <p:ext uri="{BB962C8B-B14F-4D97-AF65-F5344CB8AC3E}">
        <p14:creationId xmlns:p14="http://schemas.microsoft.com/office/powerpoint/2010/main" val="102610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B28E-ABFB-BE69-2B97-0010F63D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F4925EC-E1E1-DC76-DC15-4782F7EFF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F95191-7586-FB2A-017C-8DF1C055FE98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DC3921-0444-D456-36E9-1BDFEF06B9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745B91-0146-7CFE-D77E-098A1559247F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6A6244-76D6-6709-989A-6AF85972C7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D30038-309D-4979-833A-1F0E1C75FA96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4CC2871-FD07-2DBA-0A36-D9CE6BDC040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CF86B7-1615-5AD0-B0A9-30D40BB2BA2C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7" name="Google Shape;120;p16">
            <a:extLst>
              <a:ext uri="{FF2B5EF4-FFF2-40B4-BE49-F238E27FC236}">
                <a16:creationId xmlns:a16="http://schemas.microsoft.com/office/drawing/2014/main" id="{B5603768-2AEB-73CA-1D29-917AEA1D8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sz="3400" b="1" dirty="0">
                <a:solidFill>
                  <a:srgbClr val="0073B6"/>
                </a:solidFill>
              </a:rPr>
              <a:t>Инструментарий</a:t>
            </a:r>
            <a:endParaRPr lang="ru-RU" sz="3400" dirty="0"/>
          </a:p>
        </p:txBody>
      </p:sp>
      <p:sp>
        <p:nvSpPr>
          <p:cNvPr id="18" name="Google Shape;121;p16">
            <a:extLst>
              <a:ext uri="{FF2B5EF4-FFF2-40B4-BE49-F238E27FC236}">
                <a16:creationId xmlns:a16="http://schemas.microsoft.com/office/drawing/2014/main" id="{6B65B19E-0743-85CA-0DD4-26ADEEDB86FD}"/>
              </a:ext>
            </a:extLst>
          </p:cNvPr>
          <p:cNvSpPr txBox="1">
            <a:spLocks/>
          </p:cNvSpPr>
          <p:nvPr/>
        </p:nvSpPr>
        <p:spPr>
          <a:xfrm>
            <a:off x="5349125" y="1081439"/>
            <a:ext cx="5090276" cy="27988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19" name="Google Shape;126;p16">
            <a:extLst>
              <a:ext uri="{FF2B5EF4-FFF2-40B4-BE49-F238E27FC236}">
                <a16:creationId xmlns:a16="http://schemas.microsoft.com/office/drawing/2014/main" id="{F52E5033-497E-EFAA-1F6D-E779D2EDEC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30" name="Google Shape;160;p19">
            <a:extLst>
              <a:ext uri="{FF2B5EF4-FFF2-40B4-BE49-F238E27FC236}">
                <a16:creationId xmlns:a16="http://schemas.microsoft.com/office/drawing/2014/main" id="{E4AB01D9-BA26-81D3-5AF3-AB5A779BC265}"/>
              </a:ext>
            </a:extLst>
          </p:cNvPr>
          <p:cNvSpPr txBox="1">
            <a:spLocks/>
          </p:cNvSpPr>
          <p:nvPr/>
        </p:nvSpPr>
        <p:spPr>
          <a:xfrm>
            <a:off x="1231447" y="58892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1" name="Picture 8" descr="Gitea - Wikipedia">
            <a:extLst>
              <a:ext uri="{FF2B5EF4-FFF2-40B4-BE49-F238E27FC236}">
                <a16:creationId xmlns:a16="http://schemas.microsoft.com/office/drawing/2014/main" id="{73430F1A-9309-0006-EFBB-331A2366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3" y="1433624"/>
            <a:ext cx="3967259" cy="2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1752BC-25CE-0C40-8DF2-6867E48DD12D}"/>
              </a:ext>
            </a:extLst>
          </p:cNvPr>
          <p:cNvSpPr txBox="1"/>
          <p:nvPr/>
        </p:nvSpPr>
        <p:spPr>
          <a:xfrm>
            <a:off x="1459374" y="4299952"/>
            <a:ext cx="260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Gitea</a:t>
            </a:r>
            <a:r>
              <a:rPr lang="en-US" sz="3200" dirty="0"/>
              <a:t> Actions</a:t>
            </a:r>
            <a:endParaRPr lang="ru-BY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4A9602-7FB3-1137-6E9A-354B9CA4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69" y="1046094"/>
            <a:ext cx="3266015" cy="32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A2E82C-E355-4198-ED6A-3B780D438752}"/>
              </a:ext>
            </a:extLst>
          </p:cNvPr>
          <p:cNvSpPr txBox="1"/>
          <p:nvPr/>
        </p:nvSpPr>
        <p:spPr>
          <a:xfrm>
            <a:off x="5349125" y="4347454"/>
            <a:ext cx="272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Python-Docx</a:t>
            </a:r>
            <a:endParaRPr lang="ru-BY" sz="3200" dirty="0"/>
          </a:p>
        </p:txBody>
      </p:sp>
      <p:pic>
        <p:nvPicPr>
          <p:cNvPr id="10244" name="Picture 4" descr="Что такое XML? | Я ИТ специалист или Жизнь ИТшника">
            <a:extLst>
              <a:ext uri="{FF2B5EF4-FFF2-40B4-BE49-F238E27FC236}">
                <a16:creationId xmlns:a16="http://schemas.microsoft.com/office/drawing/2014/main" id="{9B107ABA-AEE5-097D-0304-B1E184DD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40" y="1105270"/>
            <a:ext cx="3493408" cy="32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207DA9C-7170-6A96-ABBD-68044BAF9B87}"/>
              </a:ext>
            </a:extLst>
          </p:cNvPr>
          <p:cNvSpPr txBox="1"/>
          <p:nvPr/>
        </p:nvSpPr>
        <p:spPr>
          <a:xfrm>
            <a:off x="9561161" y="4457067"/>
            <a:ext cx="1889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Xml-</a:t>
            </a:r>
            <a:r>
              <a:rPr lang="en-US" sz="3200" dirty="0" err="1"/>
              <a:t>Etree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28501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C9519997-A946-CEA4-8489-FB03A68CF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F4925EC-E1E1-DC76-DC15-4782F7EFF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0321279-7F0F-FF9E-3A20-761206E1D05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1CB125F-0E17-0860-E79C-8021E728FD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2FF8288-B582-CECA-054E-7849AFFC308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1F3107-65E7-8A48-81BA-299D1D1473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528E38-3870-7DE5-F740-9178F840AAA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EDE60ED-276F-F107-A4CD-0550DAA3E1E3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22303F1-5B76-F42B-9DD6-33EECD8F18C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0" name="Google Shape;120;p16">
            <a:extLst>
              <a:ext uri="{FF2B5EF4-FFF2-40B4-BE49-F238E27FC236}">
                <a16:creationId xmlns:a16="http://schemas.microsoft.com/office/drawing/2014/main" id="{627AD6BB-704F-3A8E-7C20-60FDA2669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sz="3400" b="1" dirty="0">
                <a:solidFill>
                  <a:srgbClr val="0073B6"/>
                </a:solidFill>
              </a:rPr>
              <a:t>Сравнение с аналогами</a:t>
            </a:r>
            <a:endParaRPr lang="ru-RU" sz="3400" dirty="0"/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93A50089-6C5B-E567-F53D-EBEDEA34FA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3BC8FFE-0B5F-EB48-5831-FBD4119A4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948"/>
              </p:ext>
            </p:extLst>
          </p:nvPr>
        </p:nvGraphicFramePr>
        <p:xfrm>
          <a:off x="1118120" y="926846"/>
          <a:ext cx="10235680" cy="5640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368">
                  <a:extLst>
                    <a:ext uri="{9D8B030D-6E8A-4147-A177-3AD203B41FA5}">
                      <a16:colId xmlns:a16="http://schemas.microsoft.com/office/drawing/2014/main" val="3056441726"/>
                    </a:ext>
                  </a:extLst>
                </a:gridCol>
                <a:gridCol w="2564104">
                  <a:extLst>
                    <a:ext uri="{9D8B030D-6E8A-4147-A177-3AD203B41FA5}">
                      <a16:colId xmlns:a16="http://schemas.microsoft.com/office/drawing/2014/main" val="227199332"/>
                    </a:ext>
                  </a:extLst>
                </a:gridCol>
                <a:gridCol w="2564104">
                  <a:extLst>
                    <a:ext uri="{9D8B030D-6E8A-4147-A177-3AD203B41FA5}">
                      <a16:colId xmlns:a16="http://schemas.microsoft.com/office/drawing/2014/main" val="3961202097"/>
                    </a:ext>
                  </a:extLst>
                </a:gridCol>
                <a:gridCol w="2564104">
                  <a:extLst>
                    <a:ext uri="{9D8B030D-6E8A-4147-A177-3AD203B41FA5}">
                      <a16:colId xmlns:a16="http://schemas.microsoft.com/office/drawing/2014/main" val="2469015068"/>
                    </a:ext>
                  </a:extLst>
                </a:gridCol>
              </a:tblGrid>
              <a:tr h="794674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Критерии</a:t>
                      </a:r>
                      <a:endParaRPr lang="ru-RU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Tricentis Tosca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solidFill>
                            <a:schemeClr val="tx1"/>
                          </a:solidFill>
                          <a:effectLst/>
                        </a:rPr>
                        <a:t>Mabl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Собственное решение</a:t>
                      </a:r>
                      <a:endParaRPr lang="ru-RU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78055"/>
                  </a:ext>
                </a:extLst>
              </a:tr>
              <a:tr h="794674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Стоимость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Высокая; лицензирование на основе количества пользователей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Подписка на SaaS; стоимость зависит от количества тестов и пользователей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BY" dirty="0">
                          <a:solidFill>
                            <a:schemeClr val="tx1"/>
                          </a:solidFill>
                          <a:effectLst/>
                        </a:rPr>
                        <a:t>Бесплатно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402343"/>
                  </a:ext>
                </a:extLst>
              </a:tr>
              <a:tr h="794674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Необходимость подключения к интернету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BY" dirty="0">
                          <a:solidFill>
                            <a:schemeClr val="tx1"/>
                          </a:solidFill>
                          <a:effectLst/>
                        </a:rPr>
                        <a:t>Требуется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BY" dirty="0">
                          <a:solidFill>
                            <a:schemeClr val="tx1"/>
                          </a:solidFill>
                          <a:effectLst/>
                        </a:rPr>
                        <a:t>Требуется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Не требуется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0013"/>
                  </a:ext>
                </a:extLst>
              </a:tr>
              <a:tr h="794674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chemeClr val="tx1"/>
                          </a:solidFill>
                          <a:effectLst/>
                        </a:rPr>
                        <a:t>Гибкость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Высокая, поддержка различных технологий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Ограниченная; зависит от возможностей SaaS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Высокая; полностью адаптируемая под специфические нужды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166671"/>
                  </a:ext>
                </a:extLst>
              </a:tr>
              <a:tr h="794674">
                <a:tc>
                  <a:txBody>
                    <a:bodyPr/>
                    <a:lstStyle/>
                    <a:p>
                      <a:pPr algn="l" fontAlgn="ctr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Комплексность настройки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Сложная; требует времени на внедрение и обучение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Простая; быстрая настройка через 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Средняя; зависит от сложности создаваемого решения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72540"/>
                  </a:ext>
                </a:extLst>
              </a:tr>
              <a:tr h="794674">
                <a:tc>
                  <a:txBody>
                    <a:bodyPr/>
                    <a:lstStyle/>
                    <a:p>
                      <a:pPr algn="l" fontAlgn="ctr"/>
                      <a:r>
                        <a:rPr lang="ru-RU" b="1">
                          <a:solidFill>
                            <a:schemeClr val="tx1"/>
                          </a:solidFill>
                          <a:effectLst/>
                        </a:rPr>
                        <a:t>Поддержка различных тестов</a:t>
                      </a:r>
                      <a:endParaRPr lang="ru-RU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Модульные, функциональные и нагрузочные тесты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Функциональные и регрессионные тесты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Все виды тестов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</TotalTime>
  <Words>601</Words>
  <Application>Microsoft Office PowerPoint</Application>
  <PresentationFormat>Широкоэкранный</PresentationFormat>
  <Paragraphs>132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CorelDRAW</vt:lpstr>
      <vt:lpstr>Презентация PowerPoint</vt:lpstr>
      <vt:lpstr>Актуальность</vt:lpstr>
      <vt:lpstr>Цель и ожидаемый результат</vt:lpstr>
      <vt:lpstr>Презентация PowerPoint</vt:lpstr>
      <vt:lpstr>Виды тестирования</vt:lpstr>
      <vt:lpstr>Инструменты системного тестирования</vt:lpstr>
      <vt:lpstr>Инструменты модульного тестирования</vt:lpstr>
      <vt:lpstr>Инструментарий</vt:lpstr>
      <vt:lpstr>Сравнение с аналогами</vt:lpstr>
      <vt:lpstr>Тестовые сценарии</vt:lpstr>
      <vt:lpstr>Автоматизация тестовых сценариев</vt:lpstr>
      <vt:lpstr>Разработка скрипта для формирования отчётов</vt:lpstr>
      <vt:lpstr>Интеграция CI/CD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Тимур Коновалов</cp:lastModifiedBy>
  <cp:revision>118</cp:revision>
  <dcterms:created xsi:type="dcterms:W3CDTF">2019-05-31T06:38:44Z</dcterms:created>
  <dcterms:modified xsi:type="dcterms:W3CDTF">2025-06-03T17:47:24Z</dcterms:modified>
</cp:coreProperties>
</file>