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1" r:id="rId4"/>
    <p:sldId id="270" r:id="rId5"/>
    <p:sldId id="269" r:id="rId6"/>
    <p:sldId id="263" r:id="rId7"/>
    <p:sldId id="264" r:id="rId8"/>
    <p:sldId id="265" r:id="rId9"/>
    <p:sldId id="271" r:id="rId10"/>
    <p:sldId id="266" r:id="rId11"/>
    <p:sldId id="267" r:id="rId12"/>
    <p:sldId id="272" r:id="rId13"/>
    <p:sldId id="273" r:id="rId14"/>
    <p:sldId id="274" r:id="rId15"/>
    <p:sldId id="27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964F"/>
    <a:srgbClr val="4D0397"/>
    <a:srgbClr val="5603A9"/>
    <a:srgbClr val="6F04DA"/>
    <a:srgbClr val="00A4DE"/>
    <a:srgbClr val="009218"/>
    <a:srgbClr val="701800"/>
    <a:srgbClr val="681600"/>
    <a:srgbClr val="EA8B00"/>
    <a:srgbClr val="FB8A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4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75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782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766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201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91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430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18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073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59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688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788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34F5-BDE2-4375-B83B-F49841317258}" type="datetimeFigureOut">
              <a:rPr lang="ru-RU" smtClean="0"/>
              <a:t>30.05.2025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AC15E-FCD1-4167-800F-1DB8497ABFC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833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emf"/><Relationship Id="rId7" Type="http://schemas.openxmlformats.org/officeDocument/2006/relationships/image" Target="../media/image19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1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3.jpe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" y="0"/>
            <a:ext cx="12147899" cy="68580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4" t="12302" r="3901" b="12632"/>
          <a:stretch/>
        </p:blipFill>
        <p:spPr>
          <a:xfrm>
            <a:off x="777904" y="610624"/>
            <a:ext cx="2229493" cy="1301015"/>
          </a:xfrm>
          <a:prstGeom prst="rect">
            <a:avLst/>
          </a:prstGeom>
        </p:spPr>
      </p:pic>
      <p:graphicFrame>
        <p:nvGraphicFramePr>
          <p:cNvPr id="18" name="Объект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5394335"/>
              </p:ext>
            </p:extLst>
          </p:nvPr>
        </p:nvGraphicFramePr>
        <p:xfrm>
          <a:off x="8309657" y="656695"/>
          <a:ext cx="1145277" cy="502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4" imgW="3084412" imgH="1354813" progId="CorelDraw.Graphic.22">
                  <p:embed/>
                </p:oleObj>
              </mc:Choice>
              <mc:Fallback>
                <p:oleObj name="CorelDRAW" r:id="rId4" imgW="3084412" imgH="1354813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09657" y="656695"/>
                        <a:ext cx="1145277" cy="502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Заголовок 1"/>
          <p:cNvSpPr txBox="1">
            <a:spLocks/>
          </p:cNvSpPr>
          <p:nvPr/>
        </p:nvSpPr>
        <p:spPr>
          <a:xfrm>
            <a:off x="1393463" y="2263154"/>
            <a:ext cx="7488832" cy="2331692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BY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и интеграция автоматизированной системы тестирования для </a:t>
            </a:r>
            <a:r>
              <a:rPr lang="en-US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</a:t>
            </a:r>
            <a:r>
              <a:rPr lang="ru-BY" altLang="ru-RU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приложения</a:t>
            </a:r>
            <a:endParaRPr lang="ru-RU" altLang="ru-RU" sz="3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09652" y="5578559"/>
            <a:ext cx="466756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О</a:t>
            </a:r>
            <a:r>
              <a:rPr lang="ru-BY" sz="2400" dirty="0" err="1">
                <a:latin typeface="Arial" panose="020B0604020202020204" pitchFamily="34" charset="0"/>
                <a:cs typeface="Arial" panose="020B0604020202020204" pitchFamily="34" charset="0"/>
              </a:rPr>
              <a:t>бучающийся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BY" sz="2400" b="1" dirty="0">
                <a:latin typeface="Arial" panose="020B0604020202020204" pitchFamily="34" charset="0"/>
                <a:cs typeface="Arial" panose="020B0604020202020204" pitchFamily="34" charset="0"/>
              </a:rPr>
              <a:t>Коновалов Тимур Артёмович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BY" sz="2400" dirty="0">
                <a:latin typeface="Arial" panose="020B0604020202020204" pitchFamily="34" charset="0"/>
                <a:cs typeface="Arial" panose="020B0604020202020204" pitchFamily="34" charset="0"/>
              </a:rPr>
              <a:t>РИ-410910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8C06153-A709-AD2D-BC36-FAD694203542}"/>
              </a:ext>
            </a:extLst>
          </p:cNvPr>
          <p:cNvSpPr/>
          <p:nvPr/>
        </p:nvSpPr>
        <p:spPr>
          <a:xfrm>
            <a:off x="1309651" y="4174793"/>
            <a:ext cx="5721695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dirty="0"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BY" sz="2400" dirty="0" err="1">
                <a:latin typeface="Arial" panose="020B0604020202020204" pitchFamily="34" charset="0"/>
                <a:cs typeface="Arial" panose="020B0604020202020204" pitchFamily="34" charset="0"/>
              </a:rPr>
              <a:t>уководитель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BY" sz="2400" b="1" dirty="0">
                <a:latin typeface="Arial" panose="020B0604020202020204" pitchFamily="34" charset="0"/>
                <a:cs typeface="Arial" panose="020B0604020202020204" pitchFamily="34" charset="0"/>
              </a:rPr>
              <a:t>Соловьёва  Наталья Владимировна</a:t>
            </a:r>
            <a:endParaRPr lang="ru-RU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BY" sz="2400" dirty="0">
                <a:latin typeface="Arial" panose="020B0604020202020204" pitchFamily="34" charset="0"/>
                <a:cs typeface="Arial" panose="020B0604020202020204" pitchFamily="34" charset="0"/>
              </a:rPr>
              <a:t>к.т.н. доцент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5F82C-CD5D-37A1-6CE6-9328D8CC0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213D3E7-0F64-B1B9-D1BE-A1BD5EDD43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C67EF750-1EB4-EF81-2492-A465D81088A0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C321CCD-7E13-652E-4CBB-470CDE089A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Google Shape;154;p19">
            <a:extLst>
              <a:ext uri="{FF2B5EF4-FFF2-40B4-BE49-F238E27FC236}">
                <a16:creationId xmlns:a16="http://schemas.microsoft.com/office/drawing/2014/main" id="{0EE811BC-76FF-4411-DA56-37DB89266F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Тестовые сценарии</a:t>
            </a:r>
            <a:endParaRPr dirty="0"/>
          </a:p>
        </p:txBody>
      </p:sp>
      <p:sp>
        <p:nvSpPr>
          <p:cNvPr id="7" name="Google Shape;160;p19">
            <a:extLst>
              <a:ext uri="{FF2B5EF4-FFF2-40B4-BE49-F238E27FC236}">
                <a16:creationId xmlns:a16="http://schemas.microsoft.com/office/drawing/2014/main" id="{42F09337-47EF-A229-B096-CD11DBB4686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  <p:sp>
        <p:nvSpPr>
          <p:cNvPr id="8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1BC82F4A-D827-EDD3-D6A8-15D328E7B1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3329180-B33A-F9F9-CB9D-949D1E8579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3925920"/>
              </p:ext>
            </p:extLst>
          </p:nvPr>
        </p:nvGraphicFramePr>
        <p:xfrm>
          <a:off x="685800" y="1772669"/>
          <a:ext cx="10515600" cy="42062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17377748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2312194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4518697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ru-RU" sz="1800" b="1" dirty="0">
                          <a:effectLst/>
                        </a:rPr>
                        <a:t>Шаг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effectLst/>
                        </a:rPr>
                        <a:t>Действие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>
                          <a:effectLst/>
                        </a:rPr>
                        <a:t>Ожидаемый результат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64923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 dirty="0">
                          <a:effectLst/>
                        </a:rPr>
                        <a:t>1-3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Переход во вкладки "Работа" → "Режимы испытаний" → Выбор режима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Открыт нужный режим тестирования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9631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Выбор элементов для проверки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Элементы успешно выбраны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5005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5-6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Нажатие "Начать проверку" + подтверждение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Запуск процесса тестирования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96623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7-8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Проверка блокировки кнопок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Кнопки "Начать проверку" и "Выход" изменили состояние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498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9-12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Ожидание завершения + проверка протокола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Корректные данные в отчёте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652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BY" sz="1800">
                          <a:effectLst/>
                        </a:rPr>
                        <a:t>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Проверка вкладки "Диагностика"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Запись о завершении теста присутствует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4690594"/>
                  </a:ext>
                </a:extLst>
              </a:tr>
            </a:tbl>
          </a:graphicData>
        </a:graphic>
      </p:graphicFrame>
      <p:sp>
        <p:nvSpPr>
          <p:cNvPr id="13" name="Rectangle 2">
            <a:extLst>
              <a:ext uri="{FF2B5EF4-FFF2-40B4-BE49-F238E27FC236}">
                <a16:creationId xmlns:a16="http://schemas.microsoft.com/office/drawing/2014/main" id="{5EEED353-58CC-493B-13D2-FFADE55F8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941672"/>
            <a:ext cx="986520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Функция: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Проверка сопротивления соединителей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BY" altLang="ru-BY" sz="24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Ожидаемый итог:</a:t>
            </a:r>
            <a:r>
              <a:rPr kumimoji="0" lang="ru-BY" altLang="ru-BY" sz="2400" b="0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Все модули дали ответ, протокол сформирован верно.</a:t>
            </a:r>
          </a:p>
        </p:txBody>
      </p:sp>
    </p:spTree>
    <p:extLst>
      <p:ext uri="{BB962C8B-B14F-4D97-AF65-F5344CB8AC3E}">
        <p14:creationId xmlns:p14="http://schemas.microsoft.com/office/powerpoint/2010/main" val="795614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B9E9B-4789-DA7C-5317-9BB5C7988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09CFC277-DDA8-DB14-F3A9-0F5A962414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E4BF827-E523-B0A7-529C-7F0567307019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F692843-284B-CBC3-44F1-9069AC3DC96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" name="Google Shape;154;p19">
            <a:extLst>
              <a:ext uri="{FF2B5EF4-FFF2-40B4-BE49-F238E27FC236}">
                <a16:creationId xmlns:a16="http://schemas.microsoft.com/office/drawing/2014/main" id="{1F575C3D-1BBC-4271-A3F4-9B74685EFB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Автоматизация тестовых сценариев</a:t>
            </a:r>
            <a:endParaRPr dirty="0"/>
          </a:p>
        </p:txBody>
      </p:sp>
      <p:grpSp>
        <p:nvGrpSpPr>
          <p:cNvPr id="3" name="Google Shape;156;p19">
            <a:extLst>
              <a:ext uri="{FF2B5EF4-FFF2-40B4-BE49-F238E27FC236}">
                <a16:creationId xmlns:a16="http://schemas.microsoft.com/office/drawing/2014/main" id="{E17E4168-8931-26AC-BB9A-7AB731DA6B46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4" name="Google Shape;157;p19">
              <a:extLst>
                <a:ext uri="{FF2B5EF4-FFF2-40B4-BE49-F238E27FC236}">
                  <a16:creationId xmlns:a16="http://schemas.microsoft.com/office/drawing/2014/main" id="{9C71F0FD-1022-7B0F-8E22-9C75C731505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Google Shape;158;p19">
              <a:extLst>
                <a:ext uri="{FF2B5EF4-FFF2-40B4-BE49-F238E27FC236}">
                  <a16:creationId xmlns:a16="http://schemas.microsoft.com/office/drawing/2014/main" id="{238DEFBE-321F-72A3-D0F9-A496134CED78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" name="Google Shape;159;p19">
              <a:extLst>
                <a:ext uri="{FF2B5EF4-FFF2-40B4-BE49-F238E27FC236}">
                  <a16:creationId xmlns:a16="http://schemas.microsoft.com/office/drawing/2014/main" id="{C5795C92-8793-FF00-7A2B-B00CBA7C157F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" name="Google Shape;160;p19">
            <a:extLst>
              <a:ext uri="{FF2B5EF4-FFF2-40B4-BE49-F238E27FC236}">
                <a16:creationId xmlns:a16="http://schemas.microsoft.com/office/drawing/2014/main" id="{812CC8CB-16A1-07D9-EDDA-5AB74F609A0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  <p:sp>
        <p:nvSpPr>
          <p:cNvPr id="8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10FB4024-4704-74CD-5619-70448403A6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351A20-81B9-28E3-4FBB-C6C0AF622D5E}"/>
              </a:ext>
            </a:extLst>
          </p:cNvPr>
          <p:cNvSpPr txBox="1"/>
          <p:nvPr/>
        </p:nvSpPr>
        <p:spPr>
          <a:xfrm>
            <a:off x="986118" y="1169201"/>
            <a:ext cx="9740876" cy="48243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Этапы автоматизации</a:t>
            </a:r>
          </a:p>
          <a:p>
            <a:pPr algn="l"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Настройка окружения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Драйверы браузеров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Структура проекта (тесты/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фикстуры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/конфиги)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Разработка тестов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Трансформация ручных сценариев → код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Фикстуры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для управления данными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ru-RU" sz="2800" b="1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Работа с </a:t>
            </a:r>
            <a:r>
              <a:rPr lang="ru-RU" sz="2800" b="1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Selenium</a:t>
            </a:r>
            <a:endParaRPr lang="ru-RU" sz="2800" b="0" i="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Локаторы элементов</a:t>
            </a:r>
          </a:p>
          <a:p>
            <a:pPr marL="742950" lvl="1" indent="-285750" algn="l">
              <a:spcBef>
                <a:spcPts val="300"/>
              </a:spcBef>
              <a:buFont typeface="+mj-lt"/>
              <a:buAutoNum type="arabicPeriod"/>
            </a:pP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Ожидания и проверки (</a:t>
            </a:r>
            <a:r>
              <a:rPr lang="ru-RU" sz="2800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assert</a:t>
            </a:r>
            <a:r>
              <a:rPr lang="ru-RU" sz="2800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94843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" name="Объект 31">
            <a:extLst>
              <a:ext uri="{FF2B5EF4-FFF2-40B4-BE49-F238E27FC236}">
                <a16:creationId xmlns:a16="http://schemas.microsoft.com/office/drawing/2014/main" id="{1CC7F297-0899-0311-4A68-603ED09B0A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851B4193-3247-11CA-37C1-1B39F842BA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7FEA1C5E-81C1-CBF4-828D-551E5DCAA1BD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4A624178-8F81-223E-30A5-35340ABCA8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5" name="Google Shape;154;p19">
            <a:extLst>
              <a:ext uri="{FF2B5EF4-FFF2-40B4-BE49-F238E27FC236}">
                <a16:creationId xmlns:a16="http://schemas.microsoft.com/office/drawing/2014/main" id="{12EC5359-8665-8948-FEFB-C665C9952A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7660" y="-2390"/>
            <a:ext cx="8846264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RU" sz="33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Разработка</a:t>
            </a:r>
            <a:r>
              <a:rPr lang="ru-BY" sz="3300" dirty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 скрипта для формирования отчётов</a:t>
            </a:r>
            <a:endParaRPr lang="ru-RU" sz="33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6" name="Google Shape;156;p19">
            <a:extLst>
              <a:ext uri="{FF2B5EF4-FFF2-40B4-BE49-F238E27FC236}">
                <a16:creationId xmlns:a16="http://schemas.microsoft.com/office/drawing/2014/main" id="{FE3B5E5E-8D60-C106-00C1-44205462B5C7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37" name="Google Shape;157;p19">
              <a:extLst>
                <a:ext uri="{FF2B5EF4-FFF2-40B4-BE49-F238E27FC236}">
                  <a16:creationId xmlns:a16="http://schemas.microsoft.com/office/drawing/2014/main" id="{77E8634C-5AED-0931-C3FD-A5B273927822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" name="Google Shape;158;p19">
              <a:extLst>
                <a:ext uri="{FF2B5EF4-FFF2-40B4-BE49-F238E27FC236}">
                  <a16:creationId xmlns:a16="http://schemas.microsoft.com/office/drawing/2014/main" id="{868CCE19-1388-D1BC-32C6-17CE35CEB526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39" name="Google Shape;159;p19">
              <a:extLst>
                <a:ext uri="{FF2B5EF4-FFF2-40B4-BE49-F238E27FC236}">
                  <a16:creationId xmlns:a16="http://schemas.microsoft.com/office/drawing/2014/main" id="{11E46AD5-0BCE-8189-84B7-FAECCCB1AC73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" name="Google Shape;160;p19">
            <a:extLst>
              <a:ext uri="{FF2B5EF4-FFF2-40B4-BE49-F238E27FC236}">
                <a16:creationId xmlns:a16="http://schemas.microsoft.com/office/drawing/2014/main" id="{587987FB-D42C-1E3B-1A46-D90DA44D7B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12</a:t>
            </a:fld>
            <a:endParaRPr/>
          </a:p>
        </p:txBody>
      </p:sp>
      <p:sp>
        <p:nvSpPr>
          <p:cNvPr id="41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6B8C488C-A216-15F8-4F39-4DB94964A30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2715" y="2065235"/>
            <a:ext cx="548137" cy="5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42" name="AutoShape 2" descr="GitHub - boostorg/boost: Super-project for modularized Boost">
            <a:extLst>
              <a:ext uri="{FF2B5EF4-FFF2-40B4-BE49-F238E27FC236}">
                <a16:creationId xmlns:a16="http://schemas.microsoft.com/office/drawing/2014/main" id="{3DCA2303-8589-3AF5-32C5-969650F258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661652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43" name="AutoShape 4" descr="GitHub - boostorg/boost: Super-project for modularized Boost">
            <a:extLst>
              <a:ext uri="{FF2B5EF4-FFF2-40B4-BE49-F238E27FC236}">
                <a16:creationId xmlns:a16="http://schemas.microsoft.com/office/drawing/2014/main" id="{1DFABAB0-A52E-9389-B5D2-191C35ADE46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44" name="Image1">
            <a:extLst>
              <a:ext uri="{FF2B5EF4-FFF2-40B4-BE49-F238E27FC236}">
                <a16:creationId xmlns:a16="http://schemas.microsoft.com/office/drawing/2014/main" id="{1F094BAC-44F0-4595-3DFD-FC7E458E75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 bwMode="auto">
          <a:xfrm>
            <a:off x="385343" y="1329188"/>
            <a:ext cx="5894007" cy="3068286"/>
          </a:xfrm>
          <a:prstGeom prst="rect">
            <a:avLst/>
          </a:prstGeom>
        </p:spPr>
      </p:pic>
      <p:pic>
        <p:nvPicPr>
          <p:cNvPr id="45" name="Image2">
            <a:extLst>
              <a:ext uri="{FF2B5EF4-FFF2-40B4-BE49-F238E27FC236}">
                <a16:creationId xmlns:a16="http://schemas.microsoft.com/office/drawing/2014/main" id="{ED41AED8-4503-2162-11A9-8BAF35E4AF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753678" y="1398797"/>
            <a:ext cx="5234072" cy="3389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27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8311ACB-38BE-9E78-12E3-C0A2681A6E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09CFC277-DDA8-DB14-F3A9-0F5A96241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9826D76-7787-0A0E-34CE-75FFFBCE66CE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3B686FA-9EDD-78CA-1C20-C99EE7CE9F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Google Shape;154;p19">
            <a:extLst>
              <a:ext uri="{FF2B5EF4-FFF2-40B4-BE49-F238E27FC236}">
                <a16:creationId xmlns:a16="http://schemas.microsoft.com/office/drawing/2014/main" id="{762FAD70-3CFD-DF52-B33A-2C973E5ABC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Интеграция </a:t>
            </a:r>
            <a:r>
              <a:rPr lang="en-US" b="1" dirty="0">
                <a:solidFill>
                  <a:srgbClr val="0073B6"/>
                </a:solidFill>
              </a:rPr>
              <a:t>CI/CD</a:t>
            </a:r>
            <a:endParaRPr dirty="0"/>
          </a:p>
        </p:txBody>
      </p:sp>
      <p:grpSp>
        <p:nvGrpSpPr>
          <p:cNvPr id="8" name="Google Shape;156;p19">
            <a:extLst>
              <a:ext uri="{FF2B5EF4-FFF2-40B4-BE49-F238E27FC236}">
                <a16:creationId xmlns:a16="http://schemas.microsoft.com/office/drawing/2014/main" id="{3262227D-AD2E-0B9D-0496-9AEB068747AA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9" name="Google Shape;157;p19">
              <a:extLst>
                <a:ext uri="{FF2B5EF4-FFF2-40B4-BE49-F238E27FC236}">
                  <a16:creationId xmlns:a16="http://schemas.microsoft.com/office/drawing/2014/main" id="{D47B29EE-5425-40F3-3BB2-8A4D38BEE0C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58;p19">
              <a:extLst>
                <a:ext uri="{FF2B5EF4-FFF2-40B4-BE49-F238E27FC236}">
                  <a16:creationId xmlns:a16="http://schemas.microsoft.com/office/drawing/2014/main" id="{1047DC74-6867-6468-FB0A-FD13931F177D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59;p19">
              <a:extLst>
                <a:ext uri="{FF2B5EF4-FFF2-40B4-BE49-F238E27FC236}">
                  <a16:creationId xmlns:a16="http://schemas.microsoft.com/office/drawing/2014/main" id="{76F73F4D-A9BB-BC9F-10AD-FF3B7D7071BE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60;p19">
            <a:extLst>
              <a:ext uri="{FF2B5EF4-FFF2-40B4-BE49-F238E27FC236}">
                <a16:creationId xmlns:a16="http://schemas.microsoft.com/office/drawing/2014/main" id="{7EE37B99-C977-2FD3-260B-CF3F28CBCF2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13</a:t>
            </a:fld>
            <a:endParaRPr/>
          </a:p>
        </p:txBody>
      </p:sp>
      <p:sp>
        <p:nvSpPr>
          <p:cNvPr id="1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D69DE62F-3921-B0D2-6A72-1746517551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DD4B9862-28FF-DAC0-4303-2BB74CCD00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52"/>
          <a:stretch/>
        </p:blipFill>
        <p:spPr bwMode="auto">
          <a:xfrm>
            <a:off x="2047948" y="1794294"/>
            <a:ext cx="8400904" cy="397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973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0D7D1B98-50D0-08DC-1994-7DDA4CA726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4" name="Объект 3">
                        <a:extLst>
                          <a:ext uri="{FF2B5EF4-FFF2-40B4-BE49-F238E27FC236}">
                            <a16:creationId xmlns:a16="http://schemas.microsoft.com/office/drawing/2014/main" id="{38311ACB-38BE-9E78-12E3-C0A2681A6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AC1A4616-E403-E79E-8695-035EB0788822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4A7C51-28B1-0F50-BD6E-379CED0584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Google Shape;154;p19">
            <a:extLst>
              <a:ext uri="{FF2B5EF4-FFF2-40B4-BE49-F238E27FC236}">
                <a16:creationId xmlns:a16="http://schemas.microsoft.com/office/drawing/2014/main" id="{636F0247-6A7D-93A9-2F41-BCB9666510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78381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Заключение</a:t>
            </a:r>
            <a:endParaRPr dirty="0"/>
          </a:p>
        </p:txBody>
      </p:sp>
      <p:grpSp>
        <p:nvGrpSpPr>
          <p:cNvPr id="8" name="Google Shape;156;p19">
            <a:extLst>
              <a:ext uri="{FF2B5EF4-FFF2-40B4-BE49-F238E27FC236}">
                <a16:creationId xmlns:a16="http://schemas.microsoft.com/office/drawing/2014/main" id="{85076550-D238-A2CF-C6BF-C749CF1F97B6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9" name="Google Shape;157;p19">
              <a:extLst>
                <a:ext uri="{FF2B5EF4-FFF2-40B4-BE49-F238E27FC236}">
                  <a16:creationId xmlns:a16="http://schemas.microsoft.com/office/drawing/2014/main" id="{24E68A99-E56C-2DC5-7E72-4650836BFDB4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58;p19">
              <a:extLst>
                <a:ext uri="{FF2B5EF4-FFF2-40B4-BE49-F238E27FC236}">
                  <a16:creationId xmlns:a16="http://schemas.microsoft.com/office/drawing/2014/main" id="{E2A79465-AB6E-5E30-0AC5-39B1E63D00BC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59;p19">
              <a:extLst>
                <a:ext uri="{FF2B5EF4-FFF2-40B4-BE49-F238E27FC236}">
                  <a16:creationId xmlns:a16="http://schemas.microsoft.com/office/drawing/2014/main" id="{977C49DE-9193-7FD7-3F98-8304E6E293FD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60;p19">
            <a:extLst>
              <a:ext uri="{FF2B5EF4-FFF2-40B4-BE49-F238E27FC236}">
                <a16:creationId xmlns:a16="http://schemas.microsoft.com/office/drawing/2014/main" id="{2ADCC242-FC36-5DFA-715F-9F90EDAF27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14</a:t>
            </a:fld>
            <a:endParaRPr/>
          </a:p>
        </p:txBody>
      </p:sp>
      <p:sp>
        <p:nvSpPr>
          <p:cNvPr id="1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B2D5ECCF-553C-6636-241D-AB6B995778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10FD4-5B18-2500-F9B5-CC953406E217}"/>
              </a:ext>
            </a:extLst>
          </p:cNvPr>
          <p:cNvSpPr txBox="1"/>
          <p:nvPr/>
        </p:nvSpPr>
        <p:spPr>
          <a:xfrm>
            <a:off x="653795" y="997516"/>
            <a:ext cx="110676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Разработка системы: Создана автоматизированная система тестирования, охватывающая полный цикл проверки качества приложения.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Модульные тесты: Реализовано 20 модульных тестов для проверки трех основных режимов, обеспечивающих высокий охват кода и быстрое устранение ошибок.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Функциональные тесты: Создано 15 функциональных тестов, проверяющих взаимодействие компонентов и удовлетворяющих требованиям пользователей.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Отчеты: Разработана программа для автоматического формирования отчетов, объединяющая результаты всех тестов и минимизирующая человеческий фактор.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Интеграция с CI/CD: Система интегрирована в CI/CD процессы с использованием </a:t>
            </a:r>
            <a:r>
              <a:rPr lang="ru-RU" sz="2400" dirty="0" err="1"/>
              <a:t>Gitea</a:t>
            </a:r>
            <a:r>
              <a:rPr lang="ru-RU" sz="2400" dirty="0"/>
              <a:t> </a:t>
            </a:r>
            <a:r>
              <a:rPr lang="ru-RU" sz="2400" dirty="0" err="1"/>
              <a:t>Actions</a:t>
            </a:r>
            <a:r>
              <a:rPr lang="ru-RU" sz="2400" dirty="0"/>
              <a:t>, что обеспечивает автоматический запуск тестов при каждом изменении кода.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400" dirty="0"/>
              <a:t>Результаты: Гарантируется своевременное обнаружение ошибок, ускорение выпуска обновлений и повышение качества программного продукта.</a:t>
            </a:r>
            <a:endParaRPr lang="ru-BY" sz="2400" dirty="0"/>
          </a:p>
        </p:txBody>
      </p:sp>
    </p:spTree>
    <p:extLst>
      <p:ext uri="{BB962C8B-B14F-4D97-AF65-F5344CB8AC3E}">
        <p14:creationId xmlns:p14="http://schemas.microsoft.com/office/powerpoint/2010/main" val="304350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C4DF4520-62B9-47FC-918F-235EF9B1E8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09CFC277-DDA8-DB14-F3A9-0F5A962414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6838BFB-9342-19A4-D63D-7090F2F31313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28A9C87-BC73-93B1-9BC4-A931E9B18CA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7" name="Google Shape;154;p19">
            <a:extLst>
              <a:ext uri="{FF2B5EF4-FFF2-40B4-BE49-F238E27FC236}">
                <a16:creationId xmlns:a16="http://schemas.microsoft.com/office/drawing/2014/main" id="{AD712875-F999-8A86-30D6-5A80908B6391}"/>
              </a:ext>
            </a:extLst>
          </p:cNvPr>
          <p:cNvSpPr txBox="1">
            <a:spLocks/>
          </p:cNvSpPr>
          <p:nvPr/>
        </p:nvSpPr>
        <p:spPr>
          <a:xfrm>
            <a:off x="3138755" y="2891694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Спасибо за внимание!</a:t>
            </a:r>
            <a:endParaRPr lang="ru-RU" dirty="0"/>
          </a:p>
        </p:txBody>
      </p:sp>
      <p:grpSp>
        <p:nvGrpSpPr>
          <p:cNvPr id="8" name="Google Shape;156;p19">
            <a:extLst>
              <a:ext uri="{FF2B5EF4-FFF2-40B4-BE49-F238E27FC236}">
                <a16:creationId xmlns:a16="http://schemas.microsoft.com/office/drawing/2014/main" id="{05C534B3-94AC-E251-A3F8-DF32806535B5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9" name="Google Shape;157;p19">
              <a:extLst>
                <a:ext uri="{FF2B5EF4-FFF2-40B4-BE49-F238E27FC236}">
                  <a16:creationId xmlns:a16="http://schemas.microsoft.com/office/drawing/2014/main" id="{830E9E16-61C2-B511-489C-8169203AE19D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58;p19">
              <a:extLst>
                <a:ext uri="{FF2B5EF4-FFF2-40B4-BE49-F238E27FC236}">
                  <a16:creationId xmlns:a16="http://schemas.microsoft.com/office/drawing/2014/main" id="{BA2AB652-ABF2-8F33-5350-1F5CAD74A678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59;p19">
              <a:extLst>
                <a:ext uri="{FF2B5EF4-FFF2-40B4-BE49-F238E27FC236}">
                  <a16:creationId xmlns:a16="http://schemas.microsoft.com/office/drawing/2014/main" id="{168A1631-E8DC-C6CE-ED6F-2BDE98013656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60;p19">
            <a:extLst>
              <a:ext uri="{FF2B5EF4-FFF2-40B4-BE49-F238E27FC236}">
                <a16:creationId xmlns:a16="http://schemas.microsoft.com/office/drawing/2014/main" id="{7DD96A93-528E-16BC-C289-BE097A0DD45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15</a:t>
            </a:fld>
            <a:endParaRPr/>
          </a:p>
        </p:txBody>
      </p:sp>
      <p:sp>
        <p:nvSpPr>
          <p:cNvPr id="13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C0E26CE4-B74F-AC26-5B19-D59B315D37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</p:spTree>
    <p:extLst>
      <p:ext uri="{BB962C8B-B14F-4D97-AF65-F5344CB8AC3E}">
        <p14:creationId xmlns:p14="http://schemas.microsoft.com/office/powerpoint/2010/main" val="134857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11;p34">
            <a:extLst>
              <a:ext uri="{FF2B5EF4-FFF2-40B4-BE49-F238E27FC236}">
                <a16:creationId xmlns:a16="http://schemas.microsoft.com/office/drawing/2014/main" id="{C39EFD42-1EF9-7452-CE8A-D836660699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7155" y="87090"/>
            <a:ext cx="8522693" cy="769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Актуальность</a:t>
            </a:r>
            <a:endParaRPr b="1" dirty="0">
              <a:solidFill>
                <a:srgbClr val="0073B6"/>
              </a:solidFill>
            </a:endParaRPr>
          </a:p>
        </p:txBody>
      </p:sp>
      <p:sp>
        <p:nvSpPr>
          <p:cNvPr id="5" name="Google Shape;312;p34">
            <a:extLst>
              <a:ext uri="{FF2B5EF4-FFF2-40B4-BE49-F238E27FC236}">
                <a16:creationId xmlns:a16="http://schemas.microsoft.com/office/drawing/2014/main" id="{7FCB3E1C-3573-07FE-F7F8-D1B6F49328E2}"/>
              </a:ext>
            </a:extLst>
          </p:cNvPr>
          <p:cNvSpPr txBox="1">
            <a:spLocks/>
          </p:cNvSpPr>
          <p:nvPr/>
        </p:nvSpPr>
        <p:spPr>
          <a:xfrm>
            <a:off x="653795" y="986319"/>
            <a:ext cx="10700005" cy="537338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5000" indent="-457200">
              <a:lnSpc>
                <a:spcPct val="100000"/>
              </a:lnSpc>
              <a:buSzPts val="2800"/>
            </a:pPr>
            <a:r>
              <a:rPr lang="ru-RU"/>
              <a:t>Стремительное развитие веб-технологий и рост числа веб-приложений.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/>
              <a:t>Высокие требования к качеству, стабильности и скорости разработки.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/>
              <a:t>Ограничения ручного тестирования: высокая трудоёмкость, риск ошибок, замедление </a:t>
            </a:r>
            <a:r>
              <a:rPr lang="ru-BY"/>
              <a:t>цикла разработки</a:t>
            </a:r>
            <a:r>
              <a:rPr lang="ru-RU"/>
              <a:t>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/>
              <a:t>Автоматизация тестирования — оптимизация процессов и сокращение ошибок.</a:t>
            </a:r>
          </a:p>
          <a:p>
            <a:pPr marL="635000" indent="-457200">
              <a:lnSpc>
                <a:spcPct val="100000"/>
              </a:lnSpc>
              <a:buSzPts val="2800"/>
            </a:pPr>
            <a:r>
              <a:rPr lang="ru-RU"/>
              <a:t>Необходимость интеграции в жизненный цикл разработки.</a:t>
            </a:r>
            <a:endParaRPr lang="ru-BY" dirty="0"/>
          </a:p>
        </p:txBody>
      </p:sp>
      <p:grpSp>
        <p:nvGrpSpPr>
          <p:cNvPr id="6" name="Google Shape;313;p34">
            <a:extLst>
              <a:ext uri="{FF2B5EF4-FFF2-40B4-BE49-F238E27FC236}">
                <a16:creationId xmlns:a16="http://schemas.microsoft.com/office/drawing/2014/main" id="{40A99374-2C8D-E2B6-06D3-91B215617A5F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7" name="Google Shape;314;p34">
              <a:extLst>
                <a:ext uri="{FF2B5EF4-FFF2-40B4-BE49-F238E27FC236}">
                  <a16:creationId xmlns:a16="http://schemas.microsoft.com/office/drawing/2014/main" id="{0EA5B9B1-B28F-6010-FEAE-5D5F50EB73D7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315;p34">
              <a:extLst>
                <a:ext uri="{FF2B5EF4-FFF2-40B4-BE49-F238E27FC236}">
                  <a16:creationId xmlns:a16="http://schemas.microsoft.com/office/drawing/2014/main" id="{3CBBB4AB-36C1-C861-46A0-B6AAD9EB8789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" name="Google Shape;316;p34">
              <a:extLst>
                <a:ext uri="{FF2B5EF4-FFF2-40B4-BE49-F238E27FC236}">
                  <a16:creationId xmlns:a16="http://schemas.microsoft.com/office/drawing/2014/main" id="{B5A4FF4B-F4E7-CC3C-9DD1-6F30C330C900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Google Shape;317;p34">
            <a:extLst>
              <a:ext uri="{FF2B5EF4-FFF2-40B4-BE49-F238E27FC236}">
                <a16:creationId xmlns:a16="http://schemas.microsoft.com/office/drawing/2014/main" id="{1FC9F132-0A13-ED2A-39B5-8FFCDFF5FF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689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1305449"/>
              </p:ext>
            </p:extLst>
          </p:nvPr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11" name="Google Shape;120;p16">
            <a:extLst>
              <a:ext uri="{FF2B5EF4-FFF2-40B4-BE49-F238E27FC236}">
                <a16:creationId xmlns:a16="http://schemas.microsoft.com/office/drawing/2014/main" id="{29BAEFFD-F869-F5AF-A9AA-9A6335FE2E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4955" y="81380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Цель и ожидаемый результат</a:t>
            </a:r>
            <a:endParaRPr dirty="0"/>
          </a:p>
        </p:txBody>
      </p:sp>
      <p:sp>
        <p:nvSpPr>
          <p:cNvPr id="13" name="Google Shape;121;p16">
            <a:extLst>
              <a:ext uri="{FF2B5EF4-FFF2-40B4-BE49-F238E27FC236}">
                <a16:creationId xmlns:a16="http://schemas.microsoft.com/office/drawing/2014/main" id="{1FB311EC-C0A0-A5B2-7708-243E371911BE}"/>
              </a:ext>
            </a:extLst>
          </p:cNvPr>
          <p:cNvSpPr txBox="1">
            <a:spLocks/>
          </p:cNvSpPr>
          <p:nvPr/>
        </p:nvSpPr>
        <p:spPr>
          <a:xfrm>
            <a:off x="740664" y="986325"/>
            <a:ext cx="10902836" cy="51150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ru-RU" u="sng" dirty="0"/>
              <a:t>Цель работы</a:t>
            </a:r>
            <a:r>
              <a:rPr lang="ru-BY" u="sng" dirty="0"/>
              <a:t> </a:t>
            </a:r>
            <a:r>
              <a:rPr lang="ru-BY" dirty="0"/>
              <a:t>разработать и интегрировать систему автоматического тестирования для веб-приложения</a:t>
            </a:r>
            <a:r>
              <a:rPr lang="ru-RU" dirty="0"/>
              <a:t>.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RU" u="sng" dirty="0"/>
              <a:t>О</a:t>
            </a:r>
            <a:r>
              <a:rPr lang="ru-BY" u="sng" dirty="0" err="1"/>
              <a:t>жидаемый</a:t>
            </a:r>
            <a:r>
              <a:rPr lang="ru-BY" u="sng" dirty="0"/>
              <a:t> результат</a:t>
            </a:r>
            <a:r>
              <a:rPr lang="en-US" u="sng" dirty="0"/>
              <a:t>:</a:t>
            </a:r>
            <a:r>
              <a:rPr lang="ru-BY" u="sng" dirty="0"/>
              <a:t> </a:t>
            </a:r>
            <a:r>
              <a:rPr lang="ru-RU" dirty="0"/>
              <a:t>система автоматизированного </a:t>
            </a:r>
            <a:r>
              <a:rPr lang="ru-BY" dirty="0"/>
              <a:t>функционального</a:t>
            </a:r>
            <a:r>
              <a:rPr lang="ru-RU" dirty="0"/>
              <a:t> тестирования, которая запускается после</a:t>
            </a:r>
            <a:r>
              <a:rPr lang="ru-BY" dirty="0"/>
              <a:t> каждого</a:t>
            </a:r>
            <a:r>
              <a:rPr lang="ru-RU" dirty="0"/>
              <a:t> коммита, проверяет функциональность приложения и автоматически формирует отчеты, что позволит быстро выявлять ошибки и поддерживать стабильность приложения.</a:t>
            </a:r>
            <a:endParaRPr lang="ru-BY" dirty="0"/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endParaRPr lang="ru-BY" u="sng" dirty="0"/>
          </a:p>
        </p:txBody>
      </p:sp>
      <p:grpSp>
        <p:nvGrpSpPr>
          <p:cNvPr id="14" name="Google Shape;122;p16">
            <a:extLst>
              <a:ext uri="{FF2B5EF4-FFF2-40B4-BE49-F238E27FC236}">
                <a16:creationId xmlns:a16="http://schemas.microsoft.com/office/drawing/2014/main" id="{7940D695-3C67-CD19-275F-62FBD16234A2}"/>
              </a:ext>
            </a:extLst>
          </p:cNvPr>
          <p:cNvGrpSpPr/>
          <p:nvPr/>
        </p:nvGrpSpPr>
        <p:grpSpPr>
          <a:xfrm>
            <a:off x="653795" y="216259"/>
            <a:ext cx="10918788" cy="561962"/>
            <a:chOff x="653795" y="216259"/>
            <a:chExt cx="10918788" cy="561962"/>
          </a:xfrm>
        </p:grpSpPr>
        <p:pic>
          <p:nvPicPr>
            <p:cNvPr id="15" name="Google Shape;123;p16">
              <a:extLst>
                <a:ext uri="{FF2B5EF4-FFF2-40B4-BE49-F238E27FC236}">
                  <a16:creationId xmlns:a16="http://schemas.microsoft.com/office/drawing/2014/main" id="{6DB8B811-6BD7-8260-1626-0FBCCF34F06F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Google Shape;124;p16">
              <a:extLst>
                <a:ext uri="{FF2B5EF4-FFF2-40B4-BE49-F238E27FC236}">
                  <a16:creationId xmlns:a16="http://schemas.microsoft.com/office/drawing/2014/main" id="{191C4C28-8AF8-C915-FAE4-E19D6C0BE8F1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7" name="Google Shape;125;p16">
              <a:extLst>
                <a:ext uri="{FF2B5EF4-FFF2-40B4-BE49-F238E27FC236}">
                  <a16:creationId xmlns:a16="http://schemas.microsoft.com/office/drawing/2014/main" id="{FB128A80-1901-276D-5D8A-B18C02FD984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26;p16">
            <a:extLst>
              <a:ext uri="{FF2B5EF4-FFF2-40B4-BE49-F238E27FC236}">
                <a16:creationId xmlns:a16="http://schemas.microsoft.com/office/drawing/2014/main" id="{E0FB1B35-9010-3780-906B-990FA2393D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2448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3">
            <a:extLst>
              <a:ext uri="{FF2B5EF4-FFF2-40B4-BE49-F238E27FC236}">
                <a16:creationId xmlns:a16="http://schemas.microsoft.com/office/drawing/2014/main" id="{A7EB0D5E-9632-8972-E32D-C1B38E60D2D8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4</a:t>
            </a:fld>
            <a:endParaRPr lang="ru-RU"/>
          </a:p>
        </p:txBody>
      </p:sp>
      <p:sp>
        <p:nvSpPr>
          <p:cNvPr id="6" name="Google Shape;109;p15">
            <a:extLst>
              <a:ext uri="{FF2B5EF4-FFF2-40B4-BE49-F238E27FC236}">
                <a16:creationId xmlns:a16="http://schemas.microsoft.com/office/drawing/2014/main" id="{ED24807F-AB7C-6661-0AA7-8236284D5F8D}"/>
              </a:ext>
            </a:extLst>
          </p:cNvPr>
          <p:cNvSpPr txBox="1">
            <a:spLocks/>
          </p:cNvSpPr>
          <p:nvPr/>
        </p:nvSpPr>
        <p:spPr>
          <a:xfrm>
            <a:off x="1966645" y="335977"/>
            <a:ext cx="8475603" cy="612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Clr>
                <a:srgbClr val="0073B6"/>
              </a:buClr>
              <a:buSzPts val="4400"/>
            </a:pPr>
            <a:r>
              <a:rPr lang="ru-RU" b="1" dirty="0">
                <a:solidFill>
                  <a:srgbClr val="0073B6"/>
                </a:solidFill>
              </a:rPr>
              <a:t>План реализации </a:t>
            </a:r>
            <a:endParaRPr lang="ru-RU" dirty="0"/>
          </a:p>
        </p:txBody>
      </p:sp>
      <p:sp>
        <p:nvSpPr>
          <p:cNvPr id="7" name="Google Shape;110;p15">
            <a:extLst>
              <a:ext uri="{FF2B5EF4-FFF2-40B4-BE49-F238E27FC236}">
                <a16:creationId xmlns:a16="http://schemas.microsoft.com/office/drawing/2014/main" id="{D668D838-2E5C-DB1C-FC1E-8F7664182595}"/>
              </a:ext>
            </a:extLst>
          </p:cNvPr>
          <p:cNvSpPr txBox="1">
            <a:spLocks/>
          </p:cNvSpPr>
          <p:nvPr/>
        </p:nvSpPr>
        <p:spPr>
          <a:xfrm>
            <a:off x="806194" y="1031543"/>
            <a:ext cx="11197191" cy="575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1. Изучение решений и подходов для автоматизации тестирования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2. Проектирование сценариев для тестирования пользовательского графического интерфейса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3. Автоматизация тестовых сценариев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4. Написание модульных тестов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5. Разработка программы для проверки работоспособности приложения с формированием отчета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6. Настройка и развертывание системы автоматизированного тестирования</a:t>
            </a:r>
          </a:p>
          <a:p>
            <a:pPr marL="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 sz="3200" dirty="0"/>
              <a:t>7.  Применение системы автоматизированного тестирования для тестирования веб-приложения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ru-RU" sz="3600" dirty="0"/>
          </a:p>
        </p:txBody>
      </p:sp>
      <p:grpSp>
        <p:nvGrpSpPr>
          <p:cNvPr id="8" name="Google Shape;111;p15">
            <a:extLst>
              <a:ext uri="{FF2B5EF4-FFF2-40B4-BE49-F238E27FC236}">
                <a16:creationId xmlns:a16="http://schemas.microsoft.com/office/drawing/2014/main" id="{9A41D36E-DF53-0EC0-61C2-B40127354BCC}"/>
              </a:ext>
            </a:extLst>
          </p:cNvPr>
          <p:cNvGrpSpPr/>
          <p:nvPr/>
        </p:nvGrpSpPr>
        <p:grpSpPr>
          <a:xfrm>
            <a:off x="806195" y="368659"/>
            <a:ext cx="10918788" cy="561962"/>
            <a:chOff x="653795" y="216259"/>
            <a:chExt cx="10918788" cy="561962"/>
          </a:xfrm>
        </p:grpSpPr>
        <p:pic>
          <p:nvPicPr>
            <p:cNvPr id="9" name="Google Shape;112;p15">
              <a:extLst>
                <a:ext uri="{FF2B5EF4-FFF2-40B4-BE49-F238E27FC236}">
                  <a16:creationId xmlns:a16="http://schemas.microsoft.com/office/drawing/2014/main" id="{5E7C5F33-E56B-AFE5-D957-F28520521FDC}"/>
                </a:ext>
              </a:extLst>
            </p:cNvPr>
            <p:cNvPicPr preferRelativeResize="0"/>
            <p:nvPr/>
          </p:nvPicPr>
          <p:blipFill rotWithShape="1">
            <a:blip r:embed="rId2">
              <a:alphaModFix/>
            </a:blip>
            <a:srcRect/>
            <a:stretch/>
          </p:blipFill>
          <p:spPr>
            <a:xfrm>
              <a:off x="10289848" y="216259"/>
              <a:ext cx="1282735" cy="44661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Google Shape;113;p15">
              <a:extLst>
                <a:ext uri="{FF2B5EF4-FFF2-40B4-BE49-F238E27FC236}">
                  <a16:creationId xmlns:a16="http://schemas.microsoft.com/office/drawing/2014/main" id="{71505424-56D9-6C97-678E-947332FD676E}"/>
                </a:ext>
              </a:extLst>
            </p:cNvPr>
            <p:cNvSpPr/>
            <p:nvPr/>
          </p:nvSpPr>
          <p:spPr>
            <a:xfrm>
              <a:off x="986118" y="756621"/>
              <a:ext cx="10586465" cy="2160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" name="Google Shape;114;p15">
              <a:extLst>
                <a:ext uri="{FF2B5EF4-FFF2-40B4-BE49-F238E27FC236}">
                  <a16:creationId xmlns:a16="http://schemas.microsoft.com/office/drawing/2014/main" id="{F3BAE15D-351A-8000-1E26-34B491BA111F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3795" y="228173"/>
              <a:ext cx="917722" cy="43496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15;p15">
            <a:extLst>
              <a:ext uri="{FF2B5EF4-FFF2-40B4-BE49-F238E27FC236}">
                <a16:creationId xmlns:a16="http://schemas.microsoft.com/office/drawing/2014/main" id="{80C7F2E4-12D6-2F6E-8FFF-1CB540E44BD8}"/>
              </a:ext>
            </a:extLst>
          </p:cNvPr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7426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2EA91-F4C1-DBB4-B738-F3624E549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25DFEDB1-05C6-A416-2A80-FE6F5D4698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C0B3015-4FF6-86A8-12F9-A9A9AEEFBFD2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F7D2EA4-560F-BDF7-5765-94601454C4D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DC82C42-4A2C-654B-1E96-C1014739F16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EBE786A-83A9-5B66-83EA-9C1DE584C6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19" name="Google Shape;120;p16">
            <a:extLst>
              <a:ext uri="{FF2B5EF4-FFF2-40B4-BE49-F238E27FC236}">
                <a16:creationId xmlns:a16="http://schemas.microsoft.com/office/drawing/2014/main" id="{5C0137A5-61C9-1021-47B1-7D493B3236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94955" y="81380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b="1" dirty="0">
                <a:solidFill>
                  <a:srgbClr val="0073B6"/>
                </a:solidFill>
              </a:rPr>
              <a:t>Виды тестирования</a:t>
            </a:r>
            <a:endParaRPr dirty="0"/>
          </a:p>
        </p:txBody>
      </p:sp>
      <p:sp>
        <p:nvSpPr>
          <p:cNvPr id="20" name="Google Shape;121;p16">
            <a:extLst>
              <a:ext uri="{FF2B5EF4-FFF2-40B4-BE49-F238E27FC236}">
                <a16:creationId xmlns:a16="http://schemas.microsoft.com/office/drawing/2014/main" id="{AE531B85-C0F5-3173-13DE-36871647A153}"/>
              </a:ext>
            </a:extLst>
          </p:cNvPr>
          <p:cNvSpPr txBox="1">
            <a:spLocks/>
          </p:cNvSpPr>
          <p:nvPr/>
        </p:nvSpPr>
        <p:spPr>
          <a:xfrm>
            <a:off x="669747" y="986325"/>
            <a:ext cx="10902836" cy="51150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sz="2400" u="sng" dirty="0"/>
              <a:t>Функциональное тестирование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модульное тестирование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интеграционное тестирование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системное тестирование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sz="2400" u="sng" dirty="0"/>
              <a:t>Нефункциональное тестирование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тестирование производительности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тестирование безопасности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тестирование стабильности</a:t>
            </a:r>
          </a:p>
          <a:p>
            <a:pPr lvl="1"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dirty="0"/>
              <a:t>кроссплатформенное тестирование</a:t>
            </a:r>
          </a:p>
          <a:p>
            <a:pPr>
              <a:lnSpc>
                <a:spcPct val="100000"/>
              </a:lnSpc>
              <a:buClr>
                <a:schemeClr val="dk1"/>
              </a:buClr>
              <a:buSzPts val="2800"/>
            </a:pPr>
            <a:r>
              <a:rPr lang="ru-BY" sz="2400" u="sng" dirty="0"/>
              <a:t>Регрессионное тестирование</a:t>
            </a:r>
          </a:p>
        </p:txBody>
      </p:sp>
      <p:sp>
        <p:nvSpPr>
          <p:cNvPr id="25" name="Google Shape;126;p16">
            <a:extLst>
              <a:ext uri="{FF2B5EF4-FFF2-40B4-BE49-F238E27FC236}">
                <a16:creationId xmlns:a16="http://schemas.microsoft.com/office/drawing/2014/main" id="{3754CA0D-2690-6625-3BAC-8E4662DB89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73031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7E37E-71FF-51C8-F171-C2936696C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BA47DCB4-3F87-C1B9-938A-FD6FD5AE46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F3CD928-8D29-A6CE-9C85-61958BC9523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352BCC3-6EDE-F2D4-563A-0AACC07604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962E540-F2A4-3F93-F216-C985AD5059EA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B003F95-CA5E-F7FB-6C4D-ACD457AF2F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86FDF83-C78E-90ED-1CF4-F4FF67E88BE1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E460D21-E5FA-43E6-B0F1-AD58D3095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8" name="Google Shape;120;p16">
            <a:extLst>
              <a:ext uri="{FF2B5EF4-FFF2-40B4-BE49-F238E27FC236}">
                <a16:creationId xmlns:a16="http://schemas.microsoft.com/office/drawing/2014/main" id="{ABD056C1-69D2-5826-63D1-C33A770DD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246" y="136525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RU" sz="3400" b="1" dirty="0">
                <a:solidFill>
                  <a:srgbClr val="0073B6"/>
                </a:solidFill>
              </a:rPr>
              <a:t>Инструменты системного тестирования</a:t>
            </a:r>
            <a:endParaRPr lang="ru-RU" sz="3400" dirty="0"/>
          </a:p>
        </p:txBody>
      </p:sp>
      <p:sp>
        <p:nvSpPr>
          <p:cNvPr id="11" name="Google Shape;121;p16">
            <a:extLst>
              <a:ext uri="{FF2B5EF4-FFF2-40B4-BE49-F238E27FC236}">
                <a16:creationId xmlns:a16="http://schemas.microsoft.com/office/drawing/2014/main" id="{48370540-81B5-E379-18AB-AC51B0A023F9}"/>
              </a:ext>
            </a:extLst>
          </p:cNvPr>
          <p:cNvSpPr txBox="1">
            <a:spLocks/>
          </p:cNvSpPr>
          <p:nvPr/>
        </p:nvSpPr>
        <p:spPr>
          <a:xfrm>
            <a:off x="669747" y="986325"/>
            <a:ext cx="10902836" cy="51150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endParaRPr lang="ru-BY" sz="2400" u="sng" dirty="0"/>
          </a:p>
        </p:txBody>
      </p:sp>
      <p:sp>
        <p:nvSpPr>
          <p:cNvPr id="13" name="Google Shape;126;p16">
            <a:extLst>
              <a:ext uri="{FF2B5EF4-FFF2-40B4-BE49-F238E27FC236}">
                <a16:creationId xmlns:a16="http://schemas.microsoft.com/office/drawing/2014/main" id="{92B0D78A-64F7-7043-6163-3AA3879AE84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  <p:pic>
        <p:nvPicPr>
          <p:cNvPr id="14" name="Picture 2" descr="Python (programming language) - Wikipedia">
            <a:extLst>
              <a:ext uri="{FF2B5EF4-FFF2-40B4-BE49-F238E27FC236}">
                <a16:creationId xmlns:a16="http://schemas.microsoft.com/office/drawing/2014/main" id="{24DD4405-6C9C-D313-E36D-E56728A75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758" y="1341381"/>
            <a:ext cx="3312800" cy="363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7B778B3-3758-5A62-21B6-2D8242AF1FE4}"/>
              </a:ext>
            </a:extLst>
          </p:cNvPr>
          <p:cNvSpPr txBox="1"/>
          <p:nvPr/>
        </p:nvSpPr>
        <p:spPr>
          <a:xfrm>
            <a:off x="1571517" y="4979839"/>
            <a:ext cx="20633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Python3</a:t>
            </a:r>
            <a:endParaRPr lang="ru-BY" sz="2800" dirty="0"/>
          </a:p>
        </p:txBody>
      </p:sp>
      <p:sp>
        <p:nvSpPr>
          <p:cNvPr id="16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F73670DA-8B21-5119-B6D8-CD15F9E28D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17" name="Picture 6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40A9E469-8491-493C-60C7-74BDD31843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199" y="1227011"/>
            <a:ext cx="3312801" cy="346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619B84-EC6C-6559-613C-A3D50BECB43D}"/>
              </a:ext>
            </a:extLst>
          </p:cNvPr>
          <p:cNvSpPr txBox="1"/>
          <p:nvPr/>
        </p:nvSpPr>
        <p:spPr>
          <a:xfrm>
            <a:off x="5081767" y="4949061"/>
            <a:ext cx="18934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Selenium</a:t>
            </a:r>
            <a:endParaRPr lang="ru-BY" sz="3200" dirty="0"/>
          </a:p>
        </p:txBody>
      </p:sp>
      <p:sp>
        <p:nvSpPr>
          <p:cNvPr id="19" name="AutoShape 2" descr="pytest - Wikipedia">
            <a:extLst>
              <a:ext uri="{FF2B5EF4-FFF2-40B4-BE49-F238E27FC236}">
                <a16:creationId xmlns:a16="http://schemas.microsoft.com/office/drawing/2014/main" id="{A0F954D9-A0ED-37B0-428D-3EB89265330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20" name="AutoShape 4" descr="pytest - Wikipedia">
            <a:extLst>
              <a:ext uri="{FF2B5EF4-FFF2-40B4-BE49-F238E27FC236}">
                <a16:creationId xmlns:a16="http://schemas.microsoft.com/office/drawing/2014/main" id="{2A3ADB11-17D9-B4C5-627B-2D83CE94D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C729525-005F-2784-DA36-0DA07CCB0B5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09601" y="1545673"/>
            <a:ext cx="3461853" cy="34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60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7E414-21EE-FA5F-82F4-2BEE3CBF7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CDB3A432-592B-6584-928F-CC3CEFB80F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F14C9BE-D6E1-9F04-D176-6896021CAE31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8041E6B-9A11-BF4B-A2D2-BA58D3C988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76B26148-0328-50BD-EFF0-8B35DB5C4CDA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D5694E84-9809-E002-C44F-0820DCD86A30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E13656-3829-DB22-FC9B-76BEBA938899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4" name="Google Shape;120;p16">
            <a:extLst>
              <a:ext uri="{FF2B5EF4-FFF2-40B4-BE49-F238E27FC236}">
                <a16:creationId xmlns:a16="http://schemas.microsoft.com/office/drawing/2014/main" id="{F3EEE8AA-4B1C-C990-C7BB-A2015D7BFD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246" y="136525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RU" sz="3400" b="1" dirty="0">
                <a:solidFill>
                  <a:srgbClr val="0073B6"/>
                </a:solidFill>
              </a:rPr>
              <a:t>Инструменты модульного тестирования</a:t>
            </a:r>
            <a:endParaRPr lang="ru-RU" sz="3400" dirty="0"/>
          </a:p>
        </p:txBody>
      </p:sp>
      <p:sp>
        <p:nvSpPr>
          <p:cNvPr id="15" name="Google Shape;121;p16">
            <a:extLst>
              <a:ext uri="{FF2B5EF4-FFF2-40B4-BE49-F238E27FC236}">
                <a16:creationId xmlns:a16="http://schemas.microsoft.com/office/drawing/2014/main" id="{B0D197B5-C71F-7821-6713-8ADE5EC5DC33}"/>
              </a:ext>
            </a:extLst>
          </p:cNvPr>
          <p:cNvSpPr txBox="1">
            <a:spLocks/>
          </p:cNvSpPr>
          <p:nvPr/>
        </p:nvSpPr>
        <p:spPr>
          <a:xfrm>
            <a:off x="669747" y="986325"/>
            <a:ext cx="10902836" cy="511505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endParaRPr lang="ru-BY" sz="2400" u="sng" dirty="0"/>
          </a:p>
        </p:txBody>
      </p:sp>
      <p:sp>
        <p:nvSpPr>
          <p:cNvPr id="16" name="Google Shape;126;p16">
            <a:extLst>
              <a:ext uri="{FF2B5EF4-FFF2-40B4-BE49-F238E27FC236}">
                <a16:creationId xmlns:a16="http://schemas.microsoft.com/office/drawing/2014/main" id="{75B30DAD-FE68-4FD5-5939-C57F6A57D0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  <p:sp>
        <p:nvSpPr>
          <p:cNvPr id="25" name="AutoShape 4" descr="Selenium for Security Engineers. What is Selenium? | by Arnav Tripathy |  Medium">
            <a:extLst>
              <a:ext uri="{FF2B5EF4-FFF2-40B4-BE49-F238E27FC236}">
                <a16:creationId xmlns:a16="http://schemas.microsoft.com/office/drawing/2014/main" id="{655EEF1E-0807-0972-51AE-3F30E7D2460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602715" y="2065235"/>
            <a:ext cx="548137" cy="548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26" name="AutoShape 2" descr="GitHub - boostorg/boost: Super-project for modularized Boost">
            <a:extLst>
              <a:ext uri="{FF2B5EF4-FFF2-40B4-BE49-F238E27FC236}">
                <a16:creationId xmlns:a16="http://schemas.microsoft.com/office/drawing/2014/main" id="{9ABA3ADB-38BE-1A9B-3B58-C8E2086359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1661652" cy="166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sp>
        <p:nvSpPr>
          <p:cNvPr id="27" name="AutoShape 4" descr="GitHub - boostorg/boost: Super-project for modularized Boost">
            <a:extLst>
              <a:ext uri="{FF2B5EF4-FFF2-40B4-BE49-F238E27FC236}">
                <a16:creationId xmlns:a16="http://schemas.microsoft.com/office/drawing/2014/main" id="{291AE14D-916E-5ADF-710C-85D7F51ECF8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BY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6DF10B14-B495-9757-50E4-FDC73B33D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680" y="1239407"/>
            <a:ext cx="3062217" cy="3062217"/>
          </a:xfrm>
          <a:prstGeom prst="rect">
            <a:avLst/>
          </a:prstGeom>
        </p:spPr>
      </p:pic>
      <p:pic>
        <p:nvPicPr>
          <p:cNvPr id="29" name="Picture 6" descr="CMake — Википедия">
            <a:extLst>
              <a:ext uri="{FF2B5EF4-FFF2-40B4-BE49-F238E27FC236}">
                <a16:creationId xmlns:a16="http://schemas.microsoft.com/office/drawing/2014/main" id="{26F48229-4B85-6AB3-59F3-CF24E28B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854" y="1101405"/>
            <a:ext cx="3235891" cy="3235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B65034D-2C6D-8330-2101-28BB0CB03ED2}"/>
              </a:ext>
            </a:extLst>
          </p:cNvPr>
          <p:cNvSpPr txBox="1"/>
          <p:nvPr/>
        </p:nvSpPr>
        <p:spPr>
          <a:xfrm>
            <a:off x="1112656" y="4318588"/>
            <a:ext cx="34952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Boost Test</a:t>
            </a:r>
            <a:endParaRPr lang="ru-BY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299FEB88-FEEF-3E83-BBE7-5D3D8E73F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4243" y="1282972"/>
            <a:ext cx="3086298" cy="308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5415349-CF3E-0673-519A-8E173412A830}"/>
              </a:ext>
            </a:extLst>
          </p:cNvPr>
          <p:cNvSpPr txBox="1"/>
          <p:nvPr/>
        </p:nvSpPr>
        <p:spPr>
          <a:xfrm>
            <a:off x="5689819" y="4370040"/>
            <a:ext cx="25990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CMake</a:t>
            </a:r>
            <a:endParaRPr lang="ru-BY" sz="40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9205C1-D146-C515-FB2F-B76115E3887A}"/>
              </a:ext>
            </a:extLst>
          </p:cNvPr>
          <p:cNvSpPr txBox="1"/>
          <p:nvPr/>
        </p:nvSpPr>
        <p:spPr>
          <a:xfrm>
            <a:off x="9688590" y="4333197"/>
            <a:ext cx="2209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err="1"/>
              <a:t>FakeIt</a:t>
            </a:r>
            <a:endParaRPr lang="ru-BY" sz="4000" dirty="0"/>
          </a:p>
        </p:txBody>
      </p:sp>
    </p:spTree>
    <p:extLst>
      <p:ext uri="{BB962C8B-B14F-4D97-AF65-F5344CB8AC3E}">
        <p14:creationId xmlns:p14="http://schemas.microsoft.com/office/powerpoint/2010/main" val="1026108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3B28E-ABFB-BE69-2B97-0010F63D2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Объект 11">
            <a:extLst>
              <a:ext uri="{FF2B5EF4-FFF2-40B4-BE49-F238E27FC236}">
                <a16:creationId xmlns:a16="http://schemas.microsoft.com/office/drawing/2014/main" id="{9F4925EC-E1E1-DC76-DC15-4782F7EFF5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3F95191-7586-FB2A-017C-8DF1C055FE98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3DC3921-0444-D456-36E9-1BDFEF06B9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2745B91-0146-7CFE-D77E-098A1559247F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E6A6244-76D6-6709-989A-6AF85972C7D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BD30038-309D-4979-833A-1F0E1C75FA96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A4CC2871-FD07-2DBA-0A36-D9CE6BDC040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1DCF86B7-1615-5AD0-B0A9-30D40BB2BA2C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17" name="Google Shape;120;p16">
            <a:extLst>
              <a:ext uri="{FF2B5EF4-FFF2-40B4-BE49-F238E27FC236}">
                <a16:creationId xmlns:a16="http://schemas.microsoft.com/office/drawing/2014/main" id="{B5603768-2AEB-73CA-1D29-917AEA1D8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246" y="136525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sz="3400" b="1" dirty="0">
                <a:solidFill>
                  <a:srgbClr val="0073B6"/>
                </a:solidFill>
              </a:rPr>
              <a:t>Инструментарий</a:t>
            </a:r>
            <a:endParaRPr lang="ru-RU" sz="3400" dirty="0"/>
          </a:p>
        </p:txBody>
      </p:sp>
      <p:sp>
        <p:nvSpPr>
          <p:cNvPr id="18" name="Google Shape;121;p16">
            <a:extLst>
              <a:ext uri="{FF2B5EF4-FFF2-40B4-BE49-F238E27FC236}">
                <a16:creationId xmlns:a16="http://schemas.microsoft.com/office/drawing/2014/main" id="{6B65B19E-0743-85CA-0DD4-26ADEEDB86FD}"/>
              </a:ext>
            </a:extLst>
          </p:cNvPr>
          <p:cNvSpPr txBox="1">
            <a:spLocks/>
          </p:cNvSpPr>
          <p:nvPr/>
        </p:nvSpPr>
        <p:spPr>
          <a:xfrm>
            <a:off x="5349125" y="1081439"/>
            <a:ext cx="5090276" cy="27988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endParaRPr lang="ru-BY" sz="2400" u="sng" dirty="0"/>
          </a:p>
        </p:txBody>
      </p:sp>
      <p:sp>
        <p:nvSpPr>
          <p:cNvPr id="19" name="Google Shape;126;p16">
            <a:extLst>
              <a:ext uri="{FF2B5EF4-FFF2-40B4-BE49-F238E27FC236}">
                <a16:creationId xmlns:a16="http://schemas.microsoft.com/office/drawing/2014/main" id="{F52E5033-497E-EFAA-1F6D-E779D2EDEC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  <p:sp>
        <p:nvSpPr>
          <p:cNvPr id="30" name="Google Shape;160;p19">
            <a:extLst>
              <a:ext uri="{FF2B5EF4-FFF2-40B4-BE49-F238E27FC236}">
                <a16:creationId xmlns:a16="http://schemas.microsoft.com/office/drawing/2014/main" id="{E4AB01D9-BA26-81D3-5AF3-AB5A779BC265}"/>
              </a:ext>
            </a:extLst>
          </p:cNvPr>
          <p:cNvSpPr txBox="1">
            <a:spLocks/>
          </p:cNvSpPr>
          <p:nvPr/>
        </p:nvSpPr>
        <p:spPr>
          <a:xfrm>
            <a:off x="1231447" y="58892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-RU" smtClean="0"/>
              <a:pPr/>
              <a:t>8</a:t>
            </a:fld>
            <a:endParaRPr lang="ru-RU"/>
          </a:p>
        </p:txBody>
      </p:sp>
      <p:pic>
        <p:nvPicPr>
          <p:cNvPr id="31" name="Picture 8" descr="Gitea - Wikipedia">
            <a:extLst>
              <a:ext uri="{FF2B5EF4-FFF2-40B4-BE49-F238E27FC236}">
                <a16:creationId xmlns:a16="http://schemas.microsoft.com/office/drawing/2014/main" id="{73430F1A-9309-0006-EFBB-331A23660F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823" y="1433624"/>
            <a:ext cx="3967259" cy="244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491752BC-25CE-0C40-8DF2-6867E48DD12D}"/>
              </a:ext>
            </a:extLst>
          </p:cNvPr>
          <p:cNvSpPr txBox="1"/>
          <p:nvPr/>
        </p:nvSpPr>
        <p:spPr>
          <a:xfrm>
            <a:off x="1459374" y="4299952"/>
            <a:ext cx="2606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Gitea</a:t>
            </a:r>
            <a:r>
              <a:rPr lang="en-US" sz="3200" dirty="0"/>
              <a:t> Actions</a:t>
            </a:r>
            <a:endParaRPr lang="ru-BY" sz="32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914A9602-7FB3-1137-6E9A-354B9CA4B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7169" y="1046094"/>
            <a:ext cx="3266015" cy="3266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FA2E82C-E355-4198-ED6A-3B780D438752}"/>
              </a:ext>
            </a:extLst>
          </p:cNvPr>
          <p:cNvSpPr txBox="1"/>
          <p:nvPr/>
        </p:nvSpPr>
        <p:spPr>
          <a:xfrm>
            <a:off x="5349125" y="4347454"/>
            <a:ext cx="27273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Python-Docx</a:t>
            </a:r>
            <a:endParaRPr lang="ru-BY" sz="3200" dirty="0"/>
          </a:p>
        </p:txBody>
      </p:sp>
      <p:pic>
        <p:nvPicPr>
          <p:cNvPr id="10244" name="Picture 4" descr="Что такое XML? | Я ИТ специалист или Жизнь ИТшника">
            <a:extLst>
              <a:ext uri="{FF2B5EF4-FFF2-40B4-BE49-F238E27FC236}">
                <a16:creationId xmlns:a16="http://schemas.microsoft.com/office/drawing/2014/main" id="{9B107ABA-AEE5-097D-0304-B1E184DD3B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940" y="1105270"/>
            <a:ext cx="3493408" cy="3206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6207DA9C-7170-6A96-ABBD-68044BAF9B87}"/>
              </a:ext>
            </a:extLst>
          </p:cNvPr>
          <p:cNvSpPr txBox="1"/>
          <p:nvPr/>
        </p:nvSpPr>
        <p:spPr>
          <a:xfrm>
            <a:off x="9561161" y="4457067"/>
            <a:ext cx="18891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Xml-</a:t>
            </a:r>
            <a:r>
              <a:rPr lang="en-US" sz="3200" dirty="0" err="1"/>
              <a:t>Etree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285015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Объект 21">
            <a:extLst>
              <a:ext uri="{FF2B5EF4-FFF2-40B4-BE49-F238E27FC236}">
                <a16:creationId xmlns:a16="http://schemas.microsoft.com/office/drawing/2014/main" id="{C9519997-A946-CEA4-8489-FB03A68CFC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289848" y="216259"/>
          <a:ext cx="1282735" cy="446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2" imgW="2566457" imgH="894201" progId="CorelDraw.Graphic.22">
                  <p:embed/>
                </p:oleObj>
              </mc:Choice>
              <mc:Fallback>
                <p:oleObj name="CorelDRAW" r:id="rId2" imgW="2566457" imgH="894201" progId="CorelDraw.Graphic.22">
                  <p:embed/>
                  <p:pic>
                    <p:nvPicPr>
                      <p:cNvPr id="12" name="Объект 11">
                        <a:extLst>
                          <a:ext uri="{FF2B5EF4-FFF2-40B4-BE49-F238E27FC236}">
                            <a16:creationId xmlns:a16="http://schemas.microsoft.com/office/drawing/2014/main" id="{9F4925EC-E1E1-DC76-DC15-4782F7EFF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89848" y="216259"/>
                        <a:ext cx="1282735" cy="446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40321279-7F0F-FF9E-3A20-761206E1D05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1CB125F-0E17-0860-E79C-8021E728FD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2FF8288-B582-CECA-054E-7849AFFC308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1F3107-65E7-8A48-81BA-299D1D1473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5" y="228173"/>
            <a:ext cx="917722" cy="434968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49528E38-3870-7DE5-F740-9178F840AAA1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DEDE60ED-276F-F107-A4CD-0550DAA3E1E3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322303F1-5B76-F42B-9DD6-33EECD8F18CB}"/>
              </a:ext>
            </a:extLst>
          </p:cNvPr>
          <p:cNvSpPr/>
          <p:nvPr/>
        </p:nvSpPr>
        <p:spPr>
          <a:xfrm>
            <a:off x="986118" y="756621"/>
            <a:ext cx="10586465" cy="216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7030A0"/>
              </a:solidFill>
            </a:endParaRPr>
          </a:p>
        </p:txBody>
      </p:sp>
      <p:sp>
        <p:nvSpPr>
          <p:cNvPr id="30" name="Google Shape;120;p16">
            <a:extLst>
              <a:ext uri="{FF2B5EF4-FFF2-40B4-BE49-F238E27FC236}">
                <a16:creationId xmlns:a16="http://schemas.microsoft.com/office/drawing/2014/main" id="{627AD6BB-704F-3A8E-7C20-60FDA2669A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246" y="136525"/>
            <a:ext cx="8819508" cy="696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3B6"/>
              </a:buClr>
              <a:buSzPts val="4400"/>
              <a:buFont typeface="Calibri"/>
              <a:buNone/>
            </a:pPr>
            <a:r>
              <a:rPr lang="ru-BY" sz="3400" b="1" dirty="0">
                <a:solidFill>
                  <a:srgbClr val="0073B6"/>
                </a:solidFill>
              </a:rPr>
              <a:t>Сравнение с аналогами</a:t>
            </a:r>
            <a:endParaRPr lang="ru-RU" sz="3400" dirty="0"/>
          </a:p>
        </p:txBody>
      </p:sp>
      <p:sp>
        <p:nvSpPr>
          <p:cNvPr id="31" name="Google Shape;121;p16">
            <a:extLst>
              <a:ext uri="{FF2B5EF4-FFF2-40B4-BE49-F238E27FC236}">
                <a16:creationId xmlns:a16="http://schemas.microsoft.com/office/drawing/2014/main" id="{56364973-DD1B-EBCD-803B-2476A44E662B}"/>
              </a:ext>
            </a:extLst>
          </p:cNvPr>
          <p:cNvSpPr txBox="1">
            <a:spLocks/>
          </p:cNvSpPr>
          <p:nvPr/>
        </p:nvSpPr>
        <p:spPr>
          <a:xfrm>
            <a:off x="5349125" y="1081439"/>
            <a:ext cx="5090276" cy="2798803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dk1"/>
              </a:buClr>
              <a:buSzPts val="2800"/>
              <a:buNone/>
            </a:pPr>
            <a:endParaRPr lang="ru-BY" sz="2400" u="sng" dirty="0"/>
          </a:p>
        </p:txBody>
      </p:sp>
      <p:sp>
        <p:nvSpPr>
          <p:cNvPr id="32" name="Google Shape;126;p16">
            <a:extLst>
              <a:ext uri="{FF2B5EF4-FFF2-40B4-BE49-F238E27FC236}">
                <a16:creationId xmlns:a16="http://schemas.microsoft.com/office/drawing/2014/main" id="{93A50089-6C5B-E567-F53D-EBEDEA34FAB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  <p:sp>
        <p:nvSpPr>
          <p:cNvPr id="33" name="Google Shape;160;p19">
            <a:extLst>
              <a:ext uri="{FF2B5EF4-FFF2-40B4-BE49-F238E27FC236}">
                <a16:creationId xmlns:a16="http://schemas.microsoft.com/office/drawing/2014/main" id="{7281C1C8-2574-6706-FFF9-D03161BA9A6D}"/>
              </a:ext>
            </a:extLst>
          </p:cNvPr>
          <p:cNvSpPr txBox="1">
            <a:spLocks/>
          </p:cNvSpPr>
          <p:nvPr/>
        </p:nvSpPr>
        <p:spPr>
          <a:xfrm>
            <a:off x="1231447" y="5889213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ru-RU" smtClean="0"/>
              <a:pPr/>
              <a:t>9</a:t>
            </a:fld>
            <a:endParaRPr lang="ru-RU"/>
          </a:p>
        </p:txBody>
      </p:sp>
      <p:pic>
        <p:nvPicPr>
          <p:cNvPr id="13314" name="Picture 2" descr="Microsoft Azure Marketplace">
            <a:extLst>
              <a:ext uri="{FF2B5EF4-FFF2-40B4-BE49-F238E27FC236}">
                <a16:creationId xmlns:a16="http://schemas.microsoft.com/office/drawing/2014/main" id="{4E3AA94F-2D82-3E83-29BD-6BAE8B2B7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447" y="1483654"/>
            <a:ext cx="3524609" cy="3524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37ECA69-BB26-0C97-F5E4-324513A93414}"/>
              </a:ext>
            </a:extLst>
          </p:cNvPr>
          <p:cNvSpPr txBox="1"/>
          <p:nvPr/>
        </p:nvSpPr>
        <p:spPr>
          <a:xfrm>
            <a:off x="1552134" y="5081958"/>
            <a:ext cx="3306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Triscentis</a:t>
            </a:r>
            <a:r>
              <a:rPr lang="en-US" sz="3200" dirty="0"/>
              <a:t> Tosca</a:t>
            </a:r>
            <a:endParaRPr lang="ru-BY" sz="3200" dirty="0"/>
          </a:p>
        </p:txBody>
      </p:sp>
      <p:pic>
        <p:nvPicPr>
          <p:cNvPr id="13316" name="Picture 4" descr="Нейросеть Mabl – Обзор, параметры и отзывы и альтернативы">
            <a:extLst>
              <a:ext uri="{FF2B5EF4-FFF2-40B4-BE49-F238E27FC236}">
                <a16:creationId xmlns:a16="http://schemas.microsoft.com/office/drawing/2014/main" id="{E7304DBE-1F9D-ECC5-6697-3FD32DCE7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120" y="1282972"/>
            <a:ext cx="3399281" cy="339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0E84853D-8766-802E-A7CD-9E1C80000587}"/>
              </a:ext>
            </a:extLst>
          </p:cNvPr>
          <p:cNvSpPr txBox="1"/>
          <p:nvPr/>
        </p:nvSpPr>
        <p:spPr>
          <a:xfrm>
            <a:off x="8422878" y="4934526"/>
            <a:ext cx="22169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Mabl</a:t>
            </a:r>
            <a:endParaRPr lang="ru-BY" sz="3200" dirty="0"/>
          </a:p>
        </p:txBody>
      </p:sp>
    </p:spTree>
    <p:extLst>
      <p:ext uri="{BB962C8B-B14F-4D97-AF65-F5344CB8AC3E}">
        <p14:creationId xmlns:p14="http://schemas.microsoft.com/office/powerpoint/2010/main" val="3490701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2211</TotalTime>
  <Words>510</Words>
  <Application>Microsoft Office PowerPoint</Application>
  <PresentationFormat>Широкоэкранный</PresentationFormat>
  <Paragraphs>111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CorelDRAW</vt:lpstr>
      <vt:lpstr>Презентация PowerPoint</vt:lpstr>
      <vt:lpstr>Актуальность</vt:lpstr>
      <vt:lpstr>Цель и ожидаемый результат</vt:lpstr>
      <vt:lpstr>Презентация PowerPoint</vt:lpstr>
      <vt:lpstr>Виды тестирования</vt:lpstr>
      <vt:lpstr>Инструменты системного тестирования</vt:lpstr>
      <vt:lpstr>Инструменты модульного тестирования</vt:lpstr>
      <vt:lpstr>Инструментарий</vt:lpstr>
      <vt:lpstr>Сравнение с аналогами</vt:lpstr>
      <vt:lpstr>Тестовые сценарии</vt:lpstr>
      <vt:lpstr>Автоматизация тестовых сценариев</vt:lpstr>
      <vt:lpstr>Разработка скрипта для формирования отчётов</vt:lpstr>
      <vt:lpstr>Интеграция CI/CD</vt:lpstr>
      <vt:lpstr>Заключение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Design</dc:creator>
  <cp:lastModifiedBy>Тимур Коновалов</cp:lastModifiedBy>
  <cp:revision>115</cp:revision>
  <dcterms:created xsi:type="dcterms:W3CDTF">2019-05-31T06:38:44Z</dcterms:created>
  <dcterms:modified xsi:type="dcterms:W3CDTF">2025-05-30T15:17:25Z</dcterms:modified>
</cp:coreProperties>
</file>