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82" r:id="rId3"/>
    <p:sldId id="259" r:id="rId4"/>
    <p:sldId id="262" r:id="rId5"/>
    <p:sldId id="283" r:id="rId6"/>
    <p:sldId id="284" r:id="rId7"/>
    <p:sldId id="287" r:id="rId8"/>
    <p:sldId id="285" r:id="rId9"/>
    <p:sldId id="289" r:id="rId10"/>
    <p:sldId id="257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>
          <a:extLst>
            <a:ext uri="{FF2B5EF4-FFF2-40B4-BE49-F238E27FC236}">
              <a16:creationId xmlns:a16="http://schemas.microsoft.com/office/drawing/2014/main" id="{D31A1A71-F66B-EB19-3FF8-51F39860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9:notes">
            <a:extLst>
              <a:ext uri="{FF2B5EF4-FFF2-40B4-BE49-F238E27FC236}">
                <a16:creationId xmlns:a16="http://schemas.microsoft.com/office/drawing/2014/main" id="{D439D99A-E7A3-C550-D618-9742E6B17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19:notes">
            <a:extLst>
              <a:ext uri="{FF2B5EF4-FFF2-40B4-BE49-F238E27FC236}">
                <a16:creationId xmlns:a16="http://schemas.microsoft.com/office/drawing/2014/main" id="{B21B8AB6-8F19-918A-85AC-F8F4E50FE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606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428EF001-9ECA-7636-8D13-D0B02093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0E628714-13CE-F0CB-13FF-F1DA06704F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294937F3-9DFE-873A-CE24-B7EBE8E28D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4299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CD26B465-91A2-B612-BE0A-C7C44AB2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F2BE7EF5-EC79-779F-41A0-45D71B9E2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E6EBFB97-E848-2E09-1B49-12B491FC1C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41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6E58B90B-B283-3AFA-A61B-D49B2153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7A3FE282-D341-E34F-610B-60C713D9CF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A1727CE5-537E-DCF4-7B9F-CBF64806BF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032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C28F5B1A-E9BB-0AA5-79FD-A193973FF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FF408F48-A1CB-D37A-8EA2-11A85429B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15720D3E-8CB5-230C-6DA3-036780CBA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863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85D011C2-C43A-749A-0110-8BD15883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>
            <a:extLst>
              <a:ext uri="{FF2B5EF4-FFF2-40B4-BE49-F238E27FC236}">
                <a16:creationId xmlns:a16="http://schemas.microsoft.com/office/drawing/2014/main" id="{353D73F0-7F60-E619-930D-CE3596516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:notes">
            <a:extLst>
              <a:ext uri="{FF2B5EF4-FFF2-40B4-BE49-F238E27FC236}">
                <a16:creationId xmlns:a16="http://schemas.microsoft.com/office/drawing/2014/main" id="{6ED72F8D-378A-7FC1-7419-79E6F1809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86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101" y="0"/>
            <a:ext cx="1214789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l="9883" t="12301" r="3901" b="12631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09657" y="656695"/>
            <a:ext cx="1145277" cy="50279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581595" y="2299500"/>
            <a:ext cx="8300700" cy="15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800"/>
              <a:buFont typeface="Arial"/>
              <a:buNone/>
            </a:pPr>
            <a:r>
              <a:rPr lang="ru-RU" sz="3200" b="1" dirty="0"/>
              <a:t>Разработка и интеграция автоматизированной системы тестирования  для веб-приложения</a:t>
            </a:r>
          </a:p>
        </p:txBody>
      </p:sp>
      <p:sp>
        <p:nvSpPr>
          <p:cNvPr id="92" name="Google Shape;92;p13"/>
          <p:cNvSpPr/>
          <p:nvPr/>
        </p:nvSpPr>
        <p:spPr>
          <a:xfrm>
            <a:off x="1243174" y="3897600"/>
            <a:ext cx="4554122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Докладчик</a:t>
            </a:r>
            <a:endParaRPr sz="26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Коновалов Тимур Артёмович</a:t>
            </a:r>
            <a:endParaRPr lang="ru-RU" sz="26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Руководитель: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Соловьёва Наталья Владимировна</a:t>
            </a:r>
            <a:r>
              <a:rPr lang="ru-RU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BY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доцент, </a:t>
            </a:r>
            <a:r>
              <a:rPr lang="ru-BY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к.т.н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1814245" y="146998"/>
            <a:ext cx="8475603" cy="61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b="1">
                <a:solidFill>
                  <a:srgbClr val="0073B6"/>
                </a:solidFill>
              </a:rPr>
              <a:t>СОДЕРЖАНИЕ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794246" y="2996558"/>
            <a:ext cx="10515600" cy="5373384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00" b="1" i="1" u="sng" dirty="0" err="1">
                <a:latin typeface="Arial"/>
                <a:ea typeface="Arial"/>
                <a:cs typeface="Arial"/>
                <a:sym typeface="Arial"/>
              </a:rPr>
              <a:t>Спасибо</a:t>
            </a:r>
            <a:r>
              <a:rPr sz="4400" b="1" i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4400" b="1" i="1" u="sng" dirty="0" err="1">
                <a:latin typeface="Arial"/>
                <a:ea typeface="Arial"/>
                <a:cs typeface="Arial"/>
                <a:sym typeface="Arial"/>
              </a:rPr>
              <a:t>за</a:t>
            </a:r>
            <a:r>
              <a:rPr sz="4400" b="1" i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sz="4400" b="1" i="1" u="sng" dirty="0" err="1">
                <a:latin typeface="Arial"/>
                <a:ea typeface="Arial"/>
                <a:cs typeface="Arial"/>
                <a:sym typeface="Arial"/>
              </a:rPr>
              <a:t>внимание</a:t>
            </a:r>
            <a:r>
              <a:rPr sz="4400" b="1" i="1" u="sng" dirty="0">
                <a:latin typeface="Arial"/>
                <a:ea typeface="Arial"/>
                <a:cs typeface="Arial"/>
                <a:sym typeface="Arial"/>
              </a:rPr>
              <a:t>!</a:t>
            </a:r>
          </a:p>
        </p:txBody>
      </p:sp>
      <p:grpSp>
        <p:nvGrpSpPr>
          <p:cNvPr id="99" name="Google Shape;99;p14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00" name="Google Shape;100;p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" name="Google Shape;101;p14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2" name="Google Shape;102;p1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>
          <a:extLst>
            <a:ext uri="{FF2B5EF4-FFF2-40B4-BE49-F238E27FC236}">
              <a16:creationId xmlns:a16="http://schemas.microsoft.com/office/drawing/2014/main" id="{FA69FBD0-E1BC-DFA8-0BEF-806D4BCF2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>
            <a:extLst>
              <a:ext uri="{FF2B5EF4-FFF2-40B4-BE49-F238E27FC236}">
                <a16:creationId xmlns:a16="http://schemas.microsoft.com/office/drawing/2014/main" id="{F88E7C6B-C0CA-8FD5-C2A4-703F5EEDE7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87090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Актуальность</a:t>
            </a:r>
            <a:endParaRPr b="1" dirty="0">
              <a:solidFill>
                <a:srgbClr val="0073B6"/>
              </a:solidFill>
            </a:endParaRPr>
          </a:p>
        </p:txBody>
      </p:sp>
      <p:sp>
        <p:nvSpPr>
          <p:cNvPr id="312" name="Google Shape;312;p34">
            <a:extLst>
              <a:ext uri="{FF2B5EF4-FFF2-40B4-BE49-F238E27FC236}">
                <a16:creationId xmlns:a16="http://schemas.microsoft.com/office/drawing/2014/main" id="{6D746CC7-07F5-15D1-A467-EBED5C3DB2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3795" y="986319"/>
            <a:ext cx="10700005" cy="5373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Стремительное развитие веб-технологий и рост числа веб-приложений.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Высокие требования к качеству, стабильности и скорости разработки.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Ограничения ручного тестирования: высокая трудоёмкость, риск ошибок, замедление </a:t>
            </a:r>
            <a:r>
              <a:rPr lang="ru-BY" dirty="0"/>
              <a:t>цикла разработки</a:t>
            </a:r>
            <a:r>
              <a:rPr lang="ru-RU" dirty="0"/>
              <a:t>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Автоматизация тестирования — оптимизация процессов и сокращение ошибок.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 dirty="0"/>
              <a:t>Необходимость интеграции в жизненный цикл разработки.</a:t>
            </a:r>
            <a:endParaRPr lang="ru-BY" dirty="0"/>
          </a:p>
        </p:txBody>
      </p:sp>
      <p:grpSp>
        <p:nvGrpSpPr>
          <p:cNvPr id="313" name="Google Shape;313;p34">
            <a:extLst>
              <a:ext uri="{FF2B5EF4-FFF2-40B4-BE49-F238E27FC236}">
                <a16:creationId xmlns:a16="http://schemas.microsoft.com/office/drawing/2014/main" id="{E7468E6E-B192-C8C3-8397-ACA635672072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314" name="Google Shape;314;p34">
              <a:extLst>
                <a:ext uri="{FF2B5EF4-FFF2-40B4-BE49-F238E27FC236}">
                  <a16:creationId xmlns:a16="http://schemas.microsoft.com/office/drawing/2014/main" id="{56BF9537-7C16-CC4D-AEB3-0D832C530A3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5" name="Google Shape;315;p34">
              <a:extLst>
                <a:ext uri="{FF2B5EF4-FFF2-40B4-BE49-F238E27FC236}">
                  <a16:creationId xmlns:a16="http://schemas.microsoft.com/office/drawing/2014/main" id="{20958796-EF4C-8E18-D91C-FE1B877E0F40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16" name="Google Shape;316;p34">
              <a:extLst>
                <a:ext uri="{FF2B5EF4-FFF2-40B4-BE49-F238E27FC236}">
                  <a16:creationId xmlns:a16="http://schemas.microsoft.com/office/drawing/2014/main" id="{95F9D5C5-738D-C828-E64D-C061BCFE6D16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7" name="Google Shape;317;p34">
            <a:extLst>
              <a:ext uri="{FF2B5EF4-FFF2-40B4-BE49-F238E27FC236}">
                <a16:creationId xmlns:a16="http://schemas.microsoft.com/office/drawing/2014/main" id="{9ADCDB2C-0996-1C5B-614B-91648DE161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62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694955" y="81380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Цель и ожидаемый результат</a:t>
            </a:r>
            <a:endParaRPr dirty="0"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740664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 dirty="0"/>
              <a:t>Цель работы</a:t>
            </a:r>
            <a:r>
              <a:rPr lang="ru-BY" u="sng" dirty="0"/>
              <a:t> </a:t>
            </a:r>
            <a:r>
              <a:rPr lang="ru-BY" dirty="0"/>
              <a:t>разработать и интегрировать систему автоматического тестирования для веб-приложения</a:t>
            </a:r>
            <a:r>
              <a:rPr lang="ru-RU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u="sng" dirty="0"/>
              <a:t>О</a:t>
            </a:r>
            <a:r>
              <a:rPr lang="ru-BY" u="sng" dirty="0" err="1"/>
              <a:t>жидаемый</a:t>
            </a:r>
            <a:r>
              <a:rPr lang="ru-BY" u="sng" dirty="0"/>
              <a:t> результат</a:t>
            </a:r>
            <a:r>
              <a:rPr lang="en-US" u="sng" dirty="0"/>
              <a:t>:</a:t>
            </a:r>
            <a:r>
              <a:rPr lang="ru-BY" u="sng" dirty="0"/>
              <a:t> </a:t>
            </a:r>
            <a:r>
              <a:rPr lang="ru-RU" dirty="0"/>
              <a:t>система автоматизированного </a:t>
            </a:r>
            <a:r>
              <a:rPr lang="ru-BY" dirty="0"/>
              <a:t>функционального</a:t>
            </a:r>
            <a:r>
              <a:rPr lang="ru-RU" dirty="0"/>
              <a:t> тестирования, которая запускается после</a:t>
            </a:r>
            <a:r>
              <a:rPr lang="ru-BY" dirty="0"/>
              <a:t> каждого</a:t>
            </a:r>
            <a:r>
              <a:rPr lang="ru-RU" dirty="0"/>
              <a:t> коммита, проверяет функциональность приложения и автоматически формирует отчеты, что позволит быстро выявлять ошибки и поддерживать стабильность приложения.</a:t>
            </a:r>
            <a:endParaRPr lang="ru-BY" dirty="0"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ru-BY" u="sng" dirty="0"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23" name="Google Shape;123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6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Инструментарий</a:t>
            </a:r>
            <a:endParaRPr dirty="0"/>
          </a:p>
        </p:txBody>
      </p:sp>
      <p:grpSp>
        <p:nvGrpSpPr>
          <p:cNvPr id="156" name="Google Shape;156;p19"/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/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  <p:pic>
        <p:nvPicPr>
          <p:cNvPr id="1026" name="Picture 2" descr="Python (programming language) - Wikipedia">
            <a:extLst>
              <a:ext uri="{FF2B5EF4-FFF2-40B4-BE49-F238E27FC236}">
                <a16:creationId xmlns:a16="http://schemas.microsoft.com/office/drawing/2014/main" id="{7CE04366-D770-A39D-21EF-10BEBBBDC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" y="1341381"/>
            <a:ext cx="3312800" cy="36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1C4FAF-AB06-45AB-1068-8959E4F27B84}"/>
              </a:ext>
            </a:extLst>
          </p:cNvPr>
          <p:cNvSpPr txBox="1"/>
          <p:nvPr/>
        </p:nvSpPr>
        <p:spPr>
          <a:xfrm>
            <a:off x="1571517" y="4979839"/>
            <a:ext cx="20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Python3</a:t>
            </a:r>
            <a:endParaRPr lang="ru-BY" sz="2800" dirty="0"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0358BA1B-EB6E-1ED1-9C30-A00F560F03F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030" name="Picture 6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36BB6A82-F0E7-6514-5957-6E7D1911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99" y="1227011"/>
            <a:ext cx="3312801" cy="34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ea - Wikipedia">
            <a:extLst>
              <a:ext uri="{FF2B5EF4-FFF2-40B4-BE49-F238E27FC236}">
                <a16:creationId xmlns:a16="http://schemas.microsoft.com/office/drawing/2014/main" id="{6467B617-A539-541E-53C8-8CB1279E4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8570" y="1936072"/>
            <a:ext cx="3967259" cy="2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B3BDD-0CC3-FE31-17AB-1BA00D49F910}"/>
              </a:ext>
            </a:extLst>
          </p:cNvPr>
          <p:cNvSpPr txBox="1"/>
          <p:nvPr/>
        </p:nvSpPr>
        <p:spPr>
          <a:xfrm>
            <a:off x="5081767" y="494906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Selenium</a:t>
            </a:r>
            <a:endParaRPr lang="ru-BY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B1C8FC-0CED-0C6F-C346-62C5E7716E41}"/>
              </a:ext>
            </a:extLst>
          </p:cNvPr>
          <p:cNvSpPr txBox="1"/>
          <p:nvPr/>
        </p:nvSpPr>
        <p:spPr>
          <a:xfrm>
            <a:off x="9107424" y="4885795"/>
            <a:ext cx="260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Gitea</a:t>
            </a:r>
            <a:r>
              <a:rPr lang="en-US" sz="3200" dirty="0"/>
              <a:t> Actions</a:t>
            </a:r>
            <a:endParaRPr lang="ru-BY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57E4A3A1-7148-6CED-F412-749836562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990DE68D-21AF-D363-A7A8-D31899AAAA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Тестовые сценарии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D14F86D8-17D3-6F23-6C7F-FF421D063EEB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BB9ADB02-B3FC-C1A6-C05C-1663DA3950D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99A1B3EB-5EAA-400D-EBE3-6554F2610100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CB853265-A58B-CF52-EAA6-F3F50418A09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489B99CE-5FA3-E3A4-F1DD-A17436FDD6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858D161C-9B5B-B4FD-6B92-A6B38C120D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8275774A-661E-292B-F4C5-7087A6F95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616278"/>
              </p:ext>
            </p:extLst>
          </p:nvPr>
        </p:nvGraphicFramePr>
        <p:xfrm>
          <a:off x="685800" y="1772669"/>
          <a:ext cx="10515600" cy="44805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737774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31219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5186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Шаг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Действие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Ожидаемый результат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9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Переход во вкладки "Работа" → "Режимы испытаний" → Выбор режима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 нужный режим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3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Выбор элементов для проверки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Элементы успешно выбраны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0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Нажатие "Начать проверку" + подтверждение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Запуск процесса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6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блокировки кнопок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Кнопки "Начать проверку" и "Выход" изменили состояние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9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9-12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Ожидание завершения + проверка протокола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Корректные данные в отчёте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вкладки "Диагностика"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Запись о завершении теста присутствует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594"/>
                  </a:ext>
                </a:extLst>
              </a:tr>
            </a:tbl>
          </a:graphicData>
        </a:graphic>
      </p:graphicFrame>
      <p:sp>
        <p:nvSpPr>
          <p:cNvPr id="9" name="Rectangle 2">
            <a:extLst>
              <a:ext uri="{FF2B5EF4-FFF2-40B4-BE49-F238E27FC236}">
                <a16:creationId xmlns:a16="http://schemas.microsoft.com/office/drawing/2014/main" id="{841467FE-4E20-FC82-8C40-504DF367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41672"/>
            <a:ext cx="9865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Проверка сопротивления соединителей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Ожидаемый итог: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Все модули дали ответ, протокол сформирован верно.</a:t>
            </a:r>
          </a:p>
        </p:txBody>
      </p:sp>
    </p:spTree>
    <p:extLst>
      <p:ext uri="{BB962C8B-B14F-4D97-AF65-F5344CB8AC3E}">
        <p14:creationId xmlns:p14="http://schemas.microsoft.com/office/powerpoint/2010/main" val="313710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F42DE7B8-FE96-6805-C469-AE595766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BA14F1FE-1878-9BDA-E29C-1B7134DB3C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Автоматизация тестовых сценариев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E526858D-221B-A08C-CA04-2224CD5822B7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1437C397-780B-F4E6-B4C5-CE327A690A4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23075049-A102-EEFA-8B74-756286B6CA85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02D81608-0ECC-D49E-0667-32037E9B9B87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8CF9C89C-1A12-CC40-F76A-324D4B37A01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9379CF40-1B7B-69E7-72C0-C80111768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910417-CBBA-D38B-6B3F-F48DD1CFCEF5}"/>
              </a:ext>
            </a:extLst>
          </p:cNvPr>
          <p:cNvSpPr txBox="1"/>
          <p:nvPr/>
        </p:nvSpPr>
        <p:spPr>
          <a:xfrm>
            <a:off x="986119" y="1191639"/>
            <a:ext cx="9740876" cy="4824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Этапы автоматизации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Настройка окружения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Драйверы браузеров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Структура проекта (тесты/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/конфиги)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тестов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Трансформация ручных сценариев → код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данными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ru-RU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Локаторы элементов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Ожидания и проверки (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0234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A4526BDC-EE1A-44F6-CB0C-5986A65AD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B613A167-B2DE-C06A-67A3-3F74EF275B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Модульные тесты 	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6E8673F6-6AAC-FE57-9BBA-0DC486BD02C8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A5E953AF-5827-6E42-6057-6486F5A1E79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887C9559-865E-CEE1-5638-07B7347E1C0D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1A3D3741-2C72-7124-E6A6-FBA958AA429D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41B28AB2-E020-3F32-D94F-46F6E05548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1D8A0251-0A60-12EF-67D7-5DE7B65D6C8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1DC05BE8-8559-A9B9-FE48-0A0C0625A1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8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27E391CA-7CF6-AF50-AFAE-06D0B5F6D0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2CAB51-BB5A-7208-C65F-41F5D366B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5987" y="1358766"/>
            <a:ext cx="3726273" cy="3726273"/>
          </a:xfrm>
          <a:prstGeom prst="rect">
            <a:avLst/>
          </a:prstGeom>
        </p:spPr>
      </p:pic>
      <p:pic>
        <p:nvPicPr>
          <p:cNvPr id="2054" name="Picture 6" descr="CMake — Википедия">
            <a:extLst>
              <a:ext uri="{FF2B5EF4-FFF2-40B4-BE49-F238E27FC236}">
                <a16:creationId xmlns:a16="http://schemas.microsoft.com/office/drawing/2014/main" id="{73CF18D8-7A28-6DF7-5C31-71932A5D9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094141"/>
            <a:ext cx="3854091" cy="3854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79A7BB-9EFF-37C6-BD79-21E96B9402B7}"/>
              </a:ext>
            </a:extLst>
          </p:cNvPr>
          <p:cNvSpPr txBox="1"/>
          <p:nvPr/>
        </p:nvSpPr>
        <p:spPr>
          <a:xfrm>
            <a:off x="1876317" y="5085039"/>
            <a:ext cx="34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Test</a:t>
            </a:r>
            <a:endParaRPr lang="ru-BY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D049D-6E2F-DF00-A6FB-88174A48E8CC}"/>
              </a:ext>
            </a:extLst>
          </p:cNvPr>
          <p:cNvSpPr txBox="1"/>
          <p:nvPr/>
        </p:nvSpPr>
        <p:spPr>
          <a:xfrm>
            <a:off x="7436001" y="4944405"/>
            <a:ext cx="34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CMake</a:t>
            </a:r>
            <a:endParaRPr lang="ru-BY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71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040B25F2-BC5A-5114-6CB2-CB2D45B4E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07102DF2-FA71-9700-5A79-3B0298D35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198" y="465897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6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Разработка автоматической системы для запуска тестов и формирования отчетов</a:t>
            </a:r>
            <a:endParaRPr lang="ru-RU" sz="3600" dirty="0">
              <a:solidFill>
                <a:schemeClr val="accent1"/>
              </a:solidFill>
            </a:endParaRPr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6502C25B-5871-24E2-38EB-858B1ABF8898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88D22AC7-DC3D-C383-0715-97171DED704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91B3740B-3C20-DAEF-8E17-81F66ED768A0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49E07DEF-3878-EFF9-D7AA-314D9BE914A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10E21311-EAAC-5CEF-B1B9-30D41AD8AB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886F6F5B-3519-0F9B-9337-C38A4AB40E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0708F327-0219-2362-2E86-E22FFC3CB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8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525472C4-3144-437D-B4BB-5CAE6EFF37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2" name="Image1">
            <a:extLst>
              <a:ext uri="{FF2B5EF4-FFF2-40B4-BE49-F238E27FC236}">
                <a16:creationId xmlns:a16="http://schemas.microsoft.com/office/drawing/2014/main" id="{250F755B-F313-C493-C177-71DF52637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385343" y="1329188"/>
            <a:ext cx="5894007" cy="3068286"/>
          </a:xfrm>
          <a:prstGeom prst="rect">
            <a:avLst/>
          </a:prstGeom>
        </p:spPr>
      </p:pic>
      <p:pic>
        <p:nvPicPr>
          <p:cNvPr id="13" name="Image2">
            <a:extLst>
              <a:ext uri="{FF2B5EF4-FFF2-40B4-BE49-F238E27FC236}">
                <a16:creationId xmlns:a16="http://schemas.microsoft.com/office/drawing/2014/main" id="{D702F1E5-0198-FC99-EE5A-C75C163F0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5753678" y="1398797"/>
            <a:ext cx="5234072" cy="33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02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9655AF69-7A56-6E58-F417-3287419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>
            <a:extLst>
              <a:ext uri="{FF2B5EF4-FFF2-40B4-BE49-F238E27FC236}">
                <a16:creationId xmlns:a16="http://schemas.microsoft.com/office/drawing/2014/main" id="{DD577FE4-13A7-38AD-81C9-ACF88AF3CC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Планы на будущее	</a:t>
            </a:r>
            <a:endParaRPr dirty="0"/>
          </a:p>
        </p:txBody>
      </p:sp>
      <p:grpSp>
        <p:nvGrpSpPr>
          <p:cNvPr id="156" name="Google Shape;156;p19">
            <a:extLst>
              <a:ext uri="{FF2B5EF4-FFF2-40B4-BE49-F238E27FC236}">
                <a16:creationId xmlns:a16="http://schemas.microsoft.com/office/drawing/2014/main" id="{CAB90777-9FAF-8944-EA7E-2D15DFE57269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7" name="Google Shape;157;p19">
              <a:extLst>
                <a:ext uri="{FF2B5EF4-FFF2-40B4-BE49-F238E27FC236}">
                  <a16:creationId xmlns:a16="http://schemas.microsoft.com/office/drawing/2014/main" id="{A691309B-E17C-61CB-5054-46483EFA609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p19">
              <a:extLst>
                <a:ext uri="{FF2B5EF4-FFF2-40B4-BE49-F238E27FC236}">
                  <a16:creationId xmlns:a16="http://schemas.microsoft.com/office/drawing/2014/main" id="{F38564D1-9AF6-4577-0ABE-FA719BF32857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9" name="Google Shape;159;p19">
              <a:extLst>
                <a:ext uri="{FF2B5EF4-FFF2-40B4-BE49-F238E27FC236}">
                  <a16:creationId xmlns:a16="http://schemas.microsoft.com/office/drawing/2014/main" id="{5C971E1E-0831-2FD3-6840-67E5952042DA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0" name="Google Shape;160;p19">
            <a:extLst>
              <a:ext uri="{FF2B5EF4-FFF2-40B4-BE49-F238E27FC236}">
                <a16:creationId xmlns:a16="http://schemas.microsoft.com/office/drawing/2014/main" id="{E971763C-EC43-1221-221A-4BD0974CE5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962A5612-BC93-7B9A-1C35-F8D1785DDB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7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EDA3F412-BBEA-C5EB-9EE5-B48F17B4F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8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EBE2738F-977C-DBBF-E466-77298DB4D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9395F-A30F-C29D-0BB4-124954D276ED}"/>
              </a:ext>
            </a:extLst>
          </p:cNvPr>
          <p:cNvSpPr txBox="1"/>
          <p:nvPr/>
        </p:nvSpPr>
        <p:spPr>
          <a:xfrm>
            <a:off x="653795" y="1551222"/>
            <a:ext cx="105864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3200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ru-BY" sz="3600" b="0" i="0" dirty="0">
                <a:solidFill>
                  <a:srgbClr val="F8FAFF"/>
                </a:solidFill>
                <a:effectLst/>
                <a:latin typeface="DeepSeek-CJK-patch"/>
              </a:rPr>
              <a:t>🔹</a:t>
            </a:r>
            <a:r>
              <a:rPr lang="en-US" sz="3600" b="1" i="0" dirty="0">
                <a:solidFill>
                  <a:schemeClr val="tx1"/>
                </a:solidFill>
                <a:effectLst/>
                <a:latin typeface="DeepSeek-CJK-patch"/>
              </a:rPr>
              <a:t>CI/CD-</a:t>
            </a:r>
            <a:r>
              <a:rPr lang="ru-RU" sz="3600" b="1" i="0" dirty="0">
                <a:solidFill>
                  <a:schemeClr val="tx1"/>
                </a:solidFill>
                <a:effectLst/>
                <a:latin typeface="DeepSeek-CJK-patch"/>
              </a:rPr>
              <a:t>интеграция</a:t>
            </a:r>
            <a:endParaRPr lang="ru-RU" sz="36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Запуск тестов при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DeepSeek-CJK-patch"/>
              </a:rPr>
              <a:t>push/merge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в 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DeepSeek-CJK-patch"/>
              </a:rPr>
              <a:t>Git (GitLab CI/GitHub Actions)</a:t>
            </a:r>
          </a:p>
          <a:p>
            <a:pPr algn="l">
              <a:buNone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🔹 </a:t>
            </a:r>
            <a:r>
              <a:rPr lang="ru-RU" sz="3600" b="1" i="0" dirty="0">
                <a:solidFill>
                  <a:schemeClr val="tx1"/>
                </a:solidFill>
                <a:effectLst/>
                <a:latin typeface="DeepSeek-CJK-patch"/>
              </a:rPr>
              <a:t>Расширение тестовой базы</a:t>
            </a:r>
            <a:endParaRPr lang="ru-RU" sz="36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Увеличение покрытия (модульные → </a:t>
            </a: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системные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DeepSeek-CJK-patch"/>
              </a:rPr>
              <a:t>)</a:t>
            </a:r>
          </a:p>
          <a:p>
            <a:pPr algn="l">
              <a:buNone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🔹 </a:t>
            </a:r>
            <a:r>
              <a:rPr lang="ru-RU" sz="3600" b="1" i="0" dirty="0">
                <a:solidFill>
                  <a:schemeClr val="tx1"/>
                </a:solidFill>
                <a:effectLst/>
                <a:latin typeface="DeepSeek-CJK-patch"/>
              </a:rPr>
              <a:t>Улучшенная отчётность</a:t>
            </a:r>
            <a:endParaRPr lang="ru-RU" sz="3600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BY" sz="3600" b="0" i="0" dirty="0">
                <a:solidFill>
                  <a:schemeClr val="tx1"/>
                </a:solidFill>
                <a:effectLst/>
                <a:latin typeface="DeepSeek-CJK-patch"/>
              </a:rPr>
              <a:t> </a:t>
            </a:r>
            <a:r>
              <a:rPr lang="ru-RU" sz="3600" b="0" i="0" dirty="0">
                <a:solidFill>
                  <a:schemeClr val="tx1"/>
                </a:solidFill>
                <a:effectLst/>
                <a:latin typeface="DeepSeek-CJK-patch"/>
              </a:rPr>
              <a:t>У</a:t>
            </a:r>
            <a:r>
              <a:rPr lang="ru-BY" sz="3600" dirty="0" err="1">
                <a:solidFill>
                  <a:schemeClr val="tx1"/>
                </a:solidFill>
                <a:latin typeface="DeepSeek-CJK-patch"/>
              </a:rPr>
              <a:t>лучшенная</a:t>
            </a:r>
            <a:r>
              <a:rPr lang="ru-BY" sz="3600" dirty="0">
                <a:solidFill>
                  <a:schemeClr val="tx1"/>
                </a:solidFill>
                <a:latin typeface="DeepSeek-CJK-patch"/>
              </a:rPr>
              <a:t> структура отчетов</a:t>
            </a:r>
            <a:endParaRPr lang="en-US" sz="3600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4286829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339</Words>
  <Application>Microsoft Office PowerPoint</Application>
  <PresentationFormat>Широкоэкранный</PresentationFormat>
  <Paragraphs>75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DeepSeek-CJK-patch</vt:lpstr>
      <vt:lpstr>Тема Office</vt:lpstr>
      <vt:lpstr>Презентация PowerPoint</vt:lpstr>
      <vt:lpstr>Актуальность</vt:lpstr>
      <vt:lpstr>Цель и ожидаемый результат</vt:lpstr>
      <vt:lpstr>Инструментарий</vt:lpstr>
      <vt:lpstr>Тестовые сценарии</vt:lpstr>
      <vt:lpstr>Автоматизация тестовых сценариев</vt:lpstr>
      <vt:lpstr>Модульные тесты  </vt:lpstr>
      <vt:lpstr>Разработка автоматической системы для запуска тестов и формирования отчетов</vt:lpstr>
      <vt:lpstr>Планы на будущее </vt:lpstr>
      <vt:lpstr>СОДЕРЖАНИЕ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Михаил Ронкин</dc:creator>
  <cp:lastModifiedBy>Тимур Коновалов</cp:lastModifiedBy>
  <cp:revision>16</cp:revision>
  <dcterms:modified xsi:type="dcterms:W3CDTF">2025-04-07T18:20:08Z</dcterms:modified>
</cp:coreProperties>
</file>