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4" r:id="rId5"/>
    <p:sldId id="261" r:id="rId6"/>
    <p:sldId id="263" r:id="rId7"/>
    <p:sldId id="262" r:id="rId8"/>
    <p:sldId id="266" r:id="rId9"/>
    <p:sldId id="265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B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118A-027E-499F-A9F8-281B57F24014}" type="datetimeFigureOut">
              <a:rPr lang="en-US" smtClean="0"/>
              <a:t>19. 1. 2015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BDFF-F40A-43F1-93EB-1392B8D99F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118A-027E-499F-A9F8-281B57F24014}" type="datetimeFigureOut">
              <a:rPr lang="en-US" smtClean="0"/>
              <a:t>19. 1. 2015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BDFF-F40A-43F1-93EB-1392B8D99F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118A-027E-499F-A9F8-281B57F24014}" type="datetimeFigureOut">
              <a:rPr lang="en-US" smtClean="0"/>
              <a:t>19. 1. 2015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BDFF-F40A-43F1-93EB-1392B8D99F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118A-027E-499F-A9F8-281B57F24014}" type="datetimeFigureOut">
              <a:rPr lang="en-US" smtClean="0"/>
              <a:t>19. 1. 2015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BDFF-F40A-43F1-93EB-1392B8D99F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118A-027E-499F-A9F8-281B57F24014}" type="datetimeFigureOut">
              <a:rPr lang="en-US" smtClean="0"/>
              <a:t>19. 1. 2015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BDFF-F40A-43F1-93EB-1392B8D99F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118A-027E-499F-A9F8-281B57F24014}" type="datetimeFigureOut">
              <a:rPr lang="en-US" smtClean="0"/>
              <a:t>19. 1. 2015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BDFF-F40A-43F1-93EB-1392B8D99F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118A-027E-499F-A9F8-281B57F24014}" type="datetimeFigureOut">
              <a:rPr lang="en-US" smtClean="0"/>
              <a:t>19. 1. 2015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BDFF-F40A-43F1-93EB-1392B8D99F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118A-027E-499F-A9F8-281B57F24014}" type="datetimeFigureOut">
              <a:rPr lang="en-US" smtClean="0"/>
              <a:t>19. 1. 2015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BDFF-F40A-43F1-93EB-1392B8D99F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118A-027E-499F-A9F8-281B57F24014}" type="datetimeFigureOut">
              <a:rPr lang="en-US" smtClean="0"/>
              <a:t>19. 1. 2015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BDFF-F40A-43F1-93EB-1392B8D99F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118A-027E-499F-A9F8-281B57F24014}" type="datetimeFigureOut">
              <a:rPr lang="en-US" smtClean="0"/>
              <a:t>19. 1. 2015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BDFF-F40A-43F1-93EB-1392B8D99F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118A-027E-499F-A9F8-281B57F24014}" type="datetimeFigureOut">
              <a:rPr lang="en-US" smtClean="0"/>
              <a:t>19. 1. 2015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BDFF-F40A-43F1-93EB-1392B8D99F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2118A-027E-499F-A9F8-281B57F24014}" type="datetimeFigureOut">
              <a:rPr lang="en-US" smtClean="0"/>
              <a:t>19. 1. 2015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CBDFF-F40A-43F1-93EB-1392B8D99FA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Platform for semantic extraction</a:t>
            </a:r>
            <a:br>
              <a:rPr lang="en-US" b="1" dirty="0"/>
            </a:br>
            <a:r>
              <a:rPr lang="en-US" b="1" dirty="0"/>
              <a:t>of the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34000"/>
            <a:ext cx="6400800" cy="6858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Jakub</a:t>
            </a:r>
            <a:r>
              <a:rPr lang="en-US" sz="2800" dirty="0" smtClean="0"/>
              <a:t> </a:t>
            </a:r>
            <a:r>
              <a:rPr lang="en-US" sz="2800" dirty="0" err="1" smtClean="0"/>
              <a:t>Podlaha</a:t>
            </a:r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601200" cy="1371600"/>
          </a:xfrm>
          <a:prstGeom prst="rect">
            <a:avLst/>
          </a:prstGeom>
          <a:solidFill>
            <a:srgbClr val="004F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vut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63925" y="3810000"/>
            <a:ext cx="1720030" cy="1295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52400" y="0"/>
            <a:ext cx="9601200" cy="7162800"/>
          </a:xfrm>
          <a:prstGeom prst="rect">
            <a:avLst/>
          </a:prstGeom>
          <a:solidFill>
            <a:srgbClr val="004F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vut-logo-whi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81400" y="2590800"/>
            <a:ext cx="2133600" cy="16068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52400" y="0"/>
            <a:ext cx="9601200" cy="1371600"/>
          </a:xfrm>
          <a:prstGeom prst="rect">
            <a:avLst/>
          </a:prstGeom>
          <a:solidFill>
            <a:srgbClr val="004F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Problem definition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tool for extracting data from web</a:t>
            </a:r>
          </a:p>
          <a:p>
            <a:pPr lvl="1"/>
            <a:r>
              <a:rPr lang="en-US" dirty="0" smtClean="0"/>
              <a:t>Data in semi-structured form (HTML)</a:t>
            </a:r>
          </a:p>
          <a:p>
            <a:r>
              <a:rPr lang="en-US" dirty="0" smtClean="0"/>
              <a:t>Target structure in a form suitable for Semantic Web</a:t>
            </a:r>
          </a:p>
          <a:p>
            <a:r>
              <a:rPr lang="en-US" dirty="0" smtClean="0"/>
              <a:t>Focus on dynamic, simple solution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Cases…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52400" y="0"/>
            <a:ext cx="9601200" cy="1371600"/>
          </a:xfrm>
          <a:prstGeom prst="rect">
            <a:avLst/>
          </a:prstGeom>
          <a:solidFill>
            <a:srgbClr val="004F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Problem definition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 descr="rd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3200400"/>
            <a:ext cx="7659169" cy="3210373"/>
          </a:xfrm>
          <a:prstGeom prst="rect">
            <a:avLst/>
          </a:prstGeom>
          <a:ln w="57150">
            <a:solidFill>
              <a:srgbClr val="004FB0"/>
            </a:solidFill>
            <a:miter lim="800000"/>
          </a:ln>
        </p:spPr>
      </p:pic>
      <p:pic>
        <p:nvPicPr>
          <p:cNvPr id="8" name="Content Placeholder 7" descr="screen-npu-list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28600" y="1636499"/>
            <a:ext cx="8229600" cy="2859301"/>
          </a:xfrm>
          <a:ln w="63500">
            <a:solidFill>
              <a:srgbClr val="004FB0"/>
            </a:solidFill>
            <a:miter lim="8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52400" y="0"/>
            <a:ext cx="9601200" cy="1371600"/>
          </a:xfrm>
          <a:prstGeom prst="rect">
            <a:avLst/>
          </a:prstGeom>
          <a:solidFill>
            <a:srgbClr val="004F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Problem definition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7" descr="screen-npu-lis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636499"/>
            <a:ext cx="8229600" cy="2859301"/>
          </a:xfrm>
          <a:ln w="63500">
            <a:solidFill>
              <a:srgbClr val="004FB0"/>
            </a:solidFill>
            <a:miter lim="800000"/>
          </a:ln>
        </p:spPr>
      </p:pic>
      <p:pic>
        <p:nvPicPr>
          <p:cNvPr id="9" name="Picture 8" descr="rd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3200400"/>
            <a:ext cx="7659169" cy="3210373"/>
          </a:xfrm>
          <a:prstGeom prst="rect">
            <a:avLst/>
          </a:prstGeom>
          <a:ln w="57150">
            <a:solidFill>
              <a:srgbClr val="004FB0"/>
            </a:solidFill>
            <a:miter lim="8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52400" y="0"/>
            <a:ext cx="9601200" cy="1371600"/>
          </a:xfrm>
          <a:prstGeom prst="rect">
            <a:avLst/>
          </a:prstGeom>
          <a:solidFill>
            <a:srgbClr val="004F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Existing solutions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Rapid prototyping to explore suitable platforms and libraries</a:t>
            </a:r>
          </a:p>
          <a:p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emantic</a:t>
            </a:r>
          </a:p>
          <a:p>
            <a:pPr lvl="1"/>
            <a:r>
              <a:rPr lang="en-US" dirty="0" err="1" smtClean="0"/>
              <a:t>Strigil</a:t>
            </a:r>
            <a:r>
              <a:rPr lang="en-US" dirty="0" smtClean="0"/>
              <a:t>, </a:t>
            </a:r>
            <a:r>
              <a:rPr lang="en-US" dirty="0" err="1" smtClean="0"/>
              <a:t>crOWLer</a:t>
            </a:r>
            <a:r>
              <a:rPr lang="en-US" dirty="0" smtClean="0"/>
              <a:t>, </a:t>
            </a:r>
            <a:r>
              <a:rPr lang="en-US" dirty="0" err="1" smtClean="0"/>
              <a:t>jOWL</a:t>
            </a:r>
            <a:r>
              <a:rPr lang="en-US" dirty="0" smtClean="0"/>
              <a:t>, </a:t>
            </a:r>
            <a:r>
              <a:rPr lang="en-US" dirty="0" err="1" smtClean="0"/>
              <a:t>rdfquery</a:t>
            </a:r>
            <a:endParaRPr lang="en-US" dirty="0" smtClean="0"/>
          </a:p>
          <a:p>
            <a:r>
              <a:rPr lang="en-US" dirty="0" smtClean="0"/>
              <a:t>Non-semantic</a:t>
            </a:r>
          </a:p>
          <a:p>
            <a:pPr lvl="1"/>
            <a:r>
              <a:rPr lang="en-US" dirty="0" err="1" smtClean="0"/>
              <a:t>InfoCram</a:t>
            </a:r>
            <a:r>
              <a:rPr lang="en-US" dirty="0" smtClean="0"/>
              <a:t> 6000, Aardvark, Selenium IDE and Builder, </a:t>
            </a:r>
            <a:r>
              <a:rPr lang="en-US" dirty="0" err="1" smtClean="0"/>
              <a:t>WebDriver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52400" y="0"/>
            <a:ext cx="9601200" cy="1371600"/>
          </a:xfrm>
          <a:prstGeom prst="rect">
            <a:avLst/>
          </a:prstGeom>
          <a:solidFill>
            <a:srgbClr val="004F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Program design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</a:t>
            </a:r>
            <a:r>
              <a:rPr lang="en-US" dirty="0" smtClean="0"/>
              <a:t>omponents</a:t>
            </a:r>
          </a:p>
          <a:p>
            <a:pPr lvl="1"/>
            <a:r>
              <a:rPr lang="en-US" dirty="0" smtClean="0"/>
              <a:t>SOWL – frontend, the tool for scenario creation</a:t>
            </a:r>
          </a:p>
          <a:p>
            <a:pPr lvl="1"/>
            <a:r>
              <a:rPr lang="en-US" dirty="0" err="1" smtClean="0"/>
              <a:t>crOWLer</a:t>
            </a:r>
            <a:r>
              <a:rPr lang="en-US" dirty="0"/>
              <a:t> </a:t>
            </a:r>
            <a:r>
              <a:rPr lang="en-US" dirty="0" smtClean="0"/>
              <a:t>– backend, the semantic crawler</a:t>
            </a:r>
          </a:p>
          <a:p>
            <a:r>
              <a:rPr lang="en-US" dirty="0" smtClean="0"/>
              <a:t>Scraping scenario</a:t>
            </a:r>
          </a:p>
          <a:p>
            <a:pPr lvl="1"/>
            <a:r>
              <a:rPr lang="en-US" dirty="0" smtClean="0"/>
              <a:t>Syntax and semantics of scraping scenario commands</a:t>
            </a:r>
          </a:p>
          <a:p>
            <a:pPr lvl="1"/>
            <a:r>
              <a:rPr lang="en-US" dirty="0" smtClean="0"/>
              <a:t>Mapping of ontological resources on DOM nodes</a:t>
            </a:r>
          </a:p>
          <a:p>
            <a:pPr lvl="1"/>
            <a:r>
              <a:rPr lang="en-US" dirty="0" smtClean="0"/>
              <a:t>Elemental data handling</a:t>
            </a:r>
          </a:p>
          <a:p>
            <a:pPr lvl="1"/>
            <a:r>
              <a:rPr lang="en-US" dirty="0" smtClean="0"/>
              <a:t>JavaScript support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52400" y="0"/>
            <a:ext cx="9601200" cy="1371600"/>
          </a:xfrm>
          <a:prstGeom prst="rect">
            <a:avLst/>
          </a:prstGeom>
          <a:solidFill>
            <a:srgbClr val="004F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Program workflow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general-workflo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39955" y="1600200"/>
            <a:ext cx="4707180" cy="5029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52400" y="0"/>
            <a:ext cx="9601200" cy="1371600"/>
          </a:xfrm>
          <a:prstGeom prst="rect">
            <a:avLst/>
          </a:prstGeom>
          <a:solidFill>
            <a:srgbClr val="004F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Implementation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2014-12-31 03_06_38-Accident Report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51476"/>
            <a:ext cx="8229600" cy="4423410"/>
          </a:xfrm>
          <a:ln w="63500">
            <a:solidFill>
              <a:srgbClr val="004FB0"/>
            </a:solidFill>
            <a:miter lim="8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52400" y="0"/>
            <a:ext cx="9601200" cy="1371600"/>
          </a:xfrm>
          <a:prstGeom prst="rect">
            <a:avLst/>
          </a:prstGeom>
          <a:solidFill>
            <a:srgbClr val="004F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Outcomes and future 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Improvement of current approach in semantic crawling</a:t>
            </a:r>
          </a:p>
          <a:p>
            <a:pPr lvl="1"/>
            <a:r>
              <a:rPr lang="en-US" dirty="0" smtClean="0"/>
              <a:t>Definition of scraping scenario</a:t>
            </a:r>
          </a:p>
          <a:p>
            <a:pPr lvl="1"/>
            <a:r>
              <a:rPr lang="en-US" dirty="0" smtClean="0"/>
              <a:t>Architecture and implementation of platform stack</a:t>
            </a:r>
          </a:p>
          <a:p>
            <a:pPr lvl="1"/>
            <a:r>
              <a:rPr lang="en-US" dirty="0" smtClean="0"/>
              <a:t>Usability and accessibility for end users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Full implementation of proposed design</a:t>
            </a:r>
          </a:p>
          <a:p>
            <a:r>
              <a:rPr lang="en-US" dirty="0" smtClean="0"/>
              <a:t>Usability improvements according to users feedback</a:t>
            </a:r>
          </a:p>
          <a:p>
            <a:r>
              <a:rPr lang="en-US" dirty="0" smtClean="0"/>
              <a:t>Better handling of ontological resources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</TotalTime>
  <Words>161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Platform for semantic extraction of the web</vt:lpstr>
      <vt:lpstr>Problem definition</vt:lpstr>
      <vt:lpstr>Problem definition</vt:lpstr>
      <vt:lpstr>Problem definition</vt:lpstr>
      <vt:lpstr>Existing solutions</vt:lpstr>
      <vt:lpstr>Program design</vt:lpstr>
      <vt:lpstr>Program workflow</vt:lpstr>
      <vt:lpstr>Implementation</vt:lpstr>
      <vt:lpstr>Outcomes and future work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kub1x</dc:creator>
  <cp:lastModifiedBy>kub1x</cp:lastModifiedBy>
  <cp:revision>46</cp:revision>
  <dcterms:created xsi:type="dcterms:W3CDTF">2015-01-19T10:24:20Z</dcterms:created>
  <dcterms:modified xsi:type="dcterms:W3CDTF">2015-01-19T19:10:16Z</dcterms:modified>
</cp:coreProperties>
</file>