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70" r:id="rId6"/>
    <p:sldId id="266" r:id="rId7"/>
    <p:sldId id="272" r:id="rId8"/>
    <p:sldId id="271" r:id="rId9"/>
    <p:sldId id="264" r:id="rId10"/>
  </p:sldIdLst>
  <p:sldSz cx="12192000" cy="6858000"/>
  <p:notesSz cx="6858000" cy="9144000"/>
  <p:embeddedFontLst>
    <p:embeddedFont>
      <p:font typeface="KoPubWorld돋움체 Bold" pitchFamily="2" charset="-127"/>
      <p:bold r:id="rId11"/>
    </p:embeddedFont>
    <p:embeddedFont>
      <p:font typeface="KoPubWorld돋움체 Light" pitchFamily="2" charset="-127"/>
      <p:regular r:id="rId12"/>
    </p:embeddedFont>
    <p:embeddedFont>
      <p:font typeface="맑은 고딕" panose="020B0503020000020004" pitchFamily="34" charset="-127"/>
      <p:regular r:id="rId13"/>
      <p:bold r:id="rId14"/>
    </p:embeddedFont>
    <p:embeddedFont>
      <p:font typeface="Dotum" panose="020B0600000101010101" pitchFamily="34" charset="-127"/>
      <p:regular r:id="rId15"/>
    </p:embeddedFont>
    <p:embeddedFont>
      <p:font typeface="NanumGothic" panose="020D0604000000000000" pitchFamily="34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 autoAdjust="0"/>
    <p:restoredTop sz="94660"/>
  </p:normalViewPr>
  <p:slideViewPr>
    <p:cSldViewPr snapToGrid="0">
      <p:cViewPr>
        <p:scale>
          <a:sx n="90" d="100"/>
          <a:sy n="90" d="100"/>
        </p:scale>
        <p:origin x="4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926076" y="2947182"/>
            <a:ext cx="610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캡스톤디자인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 발표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C64E4-2CDE-4DB4-CDAE-76BD8FB17183}"/>
              </a:ext>
            </a:extLst>
          </p:cNvPr>
          <p:cNvSpPr txBox="1"/>
          <p:nvPr/>
        </p:nvSpPr>
        <p:spPr>
          <a:xfrm>
            <a:off x="8753435" y="4887897"/>
            <a:ext cx="3803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학과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컴퓨터공학과</a:t>
            </a:r>
            <a:endParaRPr kumimoji="1" lang="en-US" altLang="ko-KR" dirty="0"/>
          </a:p>
          <a:p>
            <a:r>
              <a:rPr kumimoji="1" lang="ko-KR" altLang="en-US" dirty="0"/>
              <a:t>과목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</a:t>
            </a:r>
            <a:endParaRPr kumimoji="1" lang="en-US" altLang="ko-KR" dirty="0"/>
          </a:p>
          <a:p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20180916</a:t>
            </a:r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김윤배</a:t>
            </a:r>
            <a:endParaRPr kumimoji="1" lang="en-US" altLang="ko-KR" dirty="0"/>
          </a:p>
          <a:p>
            <a:r>
              <a:rPr kumimoji="1" lang="ko-Kore-KR" altLang="en-US" dirty="0"/>
              <a:t>날짜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4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</a:t>
            </a:r>
            <a:r>
              <a:rPr kumimoji="1" lang="ko-KR" altLang="en-US" dirty="0"/>
              <a:t>목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863618" y="1771608"/>
            <a:ext cx="3363898" cy="2072890"/>
            <a:chOff x="4182024" y="1576652"/>
            <a:chExt cx="3363898" cy="207289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4182024" y="1576652"/>
              <a:ext cx="1229670" cy="1429886"/>
              <a:chOff x="4182024" y="1576652"/>
              <a:chExt cx="1229670" cy="1429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4534531" y="1576652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4509437" y="2735324"/>
              <a:ext cx="3036485" cy="914218"/>
              <a:chOff x="4509437" y="2735324"/>
              <a:chExt cx="3036485" cy="91421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4509437" y="2818545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61191" y="2735324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56C3DCA-C869-1EF2-BE36-1A2CDA7C1CA8}"/>
              </a:ext>
            </a:extLst>
          </p:cNvPr>
          <p:cNvSpPr txBox="1"/>
          <p:nvPr/>
        </p:nvSpPr>
        <p:spPr>
          <a:xfrm>
            <a:off x="5149216" y="1889172"/>
            <a:ext cx="271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진행상황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E1FD8-DD8F-2311-0156-974EA62D4684}"/>
              </a:ext>
            </a:extLst>
          </p:cNvPr>
          <p:cNvSpPr txBox="1"/>
          <p:nvPr/>
        </p:nvSpPr>
        <p:spPr>
          <a:xfrm>
            <a:off x="7611683" y="2839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58F6C-46B9-E0D5-AA21-CE67DB5EA46B}"/>
              </a:ext>
            </a:extLst>
          </p:cNvPr>
          <p:cNvSpPr txBox="1"/>
          <p:nvPr/>
        </p:nvSpPr>
        <p:spPr>
          <a:xfrm>
            <a:off x="5149216" y="314550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이번주 개발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학습내용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3B6610-5FBE-BFDD-ADC4-7E42C70231BE}"/>
              </a:ext>
            </a:extLst>
          </p:cNvPr>
          <p:cNvGrpSpPr/>
          <p:nvPr/>
        </p:nvGrpSpPr>
        <p:grpSpPr>
          <a:xfrm>
            <a:off x="4191031" y="4344281"/>
            <a:ext cx="3735209" cy="830997"/>
            <a:chOff x="3810713" y="2591039"/>
            <a:chExt cx="3735209" cy="83099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C47ADB8-2E83-BDE1-68ED-8B27C859B017}"/>
                </a:ext>
              </a:extLst>
            </p:cNvPr>
            <p:cNvGrpSpPr/>
            <p:nvPr/>
          </p:nvGrpSpPr>
          <p:grpSpPr>
            <a:xfrm>
              <a:off x="3810713" y="2591039"/>
              <a:ext cx="877163" cy="830997"/>
              <a:chOff x="3810713" y="2591039"/>
              <a:chExt cx="877163" cy="83099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7A6D8C-E6D9-442E-DF30-D20ED6DD192F}"/>
                  </a:ext>
                </a:extLst>
              </p:cNvPr>
              <p:cNvSpPr txBox="1"/>
              <p:nvPr/>
            </p:nvSpPr>
            <p:spPr>
              <a:xfrm>
                <a:off x="3810713" y="2591039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3D1EBE-4843-7040-D8F6-FA03400FE739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3E376-0AD6-1C9F-67BE-CA5427BA47A3}"/>
                </a:ext>
              </a:extLst>
            </p:cNvPr>
            <p:cNvSpPr txBox="1"/>
            <p:nvPr/>
          </p:nvSpPr>
          <p:spPr>
            <a:xfrm>
              <a:off x="7361191" y="273532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849EE5-0821-193A-BDEA-DD464A89B936}"/>
              </a:ext>
            </a:extLst>
          </p:cNvPr>
          <p:cNvSpPr txBox="1"/>
          <p:nvPr/>
        </p:nvSpPr>
        <p:spPr>
          <a:xfrm>
            <a:off x="5149216" y="4482098"/>
            <a:ext cx="36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다음주 개발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학습 목표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진행 상황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F7F8FC-B439-6533-51ED-84082464AE97}"/>
              </a:ext>
            </a:extLst>
          </p:cNvPr>
          <p:cNvSpPr txBox="1"/>
          <p:nvPr/>
        </p:nvSpPr>
        <p:spPr>
          <a:xfrm>
            <a:off x="972163" y="952880"/>
            <a:ext cx="966838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여행지 정보 제공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웹에 </a:t>
            </a:r>
            <a:r>
              <a:rPr kumimoji="1" lang="en-US" altLang="ko-KR" sz="2000" dirty="0"/>
              <a:t>input</a:t>
            </a:r>
            <a:r>
              <a:rPr kumimoji="1" lang="ko-KR" altLang="en-US" sz="2000" dirty="0"/>
              <a:t>데이터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지역명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받아서</a:t>
            </a:r>
            <a:r>
              <a:rPr kumimoji="1" lang="en-US" altLang="ko-KR" sz="2000" dirty="0"/>
              <a:t> </a:t>
            </a:r>
            <a:r>
              <a:rPr kumimoji="1" lang="en-US" altLang="ko-KR" sz="2000" dirty="0" err="1"/>
              <a:t>js</a:t>
            </a:r>
            <a:r>
              <a:rPr kumimoji="1" lang="ko-KR" altLang="en-US" sz="2000" dirty="0"/>
              <a:t>로 데이터 받기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프론트 엔드만 </a:t>
            </a:r>
            <a:r>
              <a:rPr kumimoji="1" lang="en-US" altLang="ko-KR" sz="2000" dirty="0" err="1"/>
              <a:t>axios</a:t>
            </a:r>
            <a:r>
              <a:rPr kumimoji="1" lang="en-US" altLang="ko-KR" sz="2000" dirty="0"/>
              <a:t>, fetch</a:t>
            </a:r>
            <a:r>
              <a:rPr kumimoji="1" lang="ko-KR" altLang="en-US" sz="2000" dirty="0"/>
              <a:t>만으로 해보려 했지만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header</a:t>
            </a:r>
            <a:r>
              <a:rPr kumimoji="1" lang="ko-KR" altLang="en-US" sz="2000" dirty="0"/>
              <a:t>에 정확한 </a:t>
            </a:r>
            <a:r>
              <a:rPr kumimoji="1" lang="ko-KR" altLang="en-US" sz="2000" dirty="0" err="1"/>
              <a:t>키값을</a:t>
            </a:r>
            <a:r>
              <a:rPr kumimoji="1" lang="ko-KR" altLang="en-US" sz="2000" dirty="0"/>
              <a:t> 적어서 보내도 인증오류 </a:t>
            </a:r>
            <a:r>
              <a:rPr kumimoji="1" lang="en-US" altLang="ko-KR" sz="2000" dirty="0"/>
              <a:t>-&gt; </a:t>
            </a:r>
            <a:r>
              <a:rPr kumimoji="1" lang="en-US" altLang="ko-KR" sz="2000" dirty="0" err="1"/>
              <a:t>node.js</a:t>
            </a:r>
            <a:r>
              <a:rPr kumimoji="1" lang="ko-KR" altLang="en-US" sz="2000" dirty="0"/>
              <a:t> 학습하며 </a:t>
            </a:r>
            <a:r>
              <a:rPr kumimoji="1" lang="en-US" altLang="ko-KR" sz="2000" dirty="0" err="1"/>
              <a:t>node.js</a:t>
            </a:r>
            <a:r>
              <a:rPr kumimoji="1" lang="ko-KR" altLang="en-US" sz="2000" dirty="0"/>
              <a:t>로 다시 시도 예정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기능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데이터의 </a:t>
            </a:r>
            <a:r>
              <a:rPr kumimoji="1" lang="en-US" altLang="ko-KR" sz="2000" dirty="0"/>
              <a:t>title, </a:t>
            </a:r>
            <a:r>
              <a:rPr kumimoji="1" lang="en-US" altLang="ko-KR" sz="2000" dirty="0" err="1"/>
              <a:t>catefory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받아 지역 </a:t>
            </a:r>
            <a:r>
              <a:rPr kumimoji="1" lang="ko-KR" altLang="en-US" sz="2000" dirty="0" err="1"/>
              <a:t>검색시</a:t>
            </a:r>
            <a:r>
              <a:rPr kumimoji="1" lang="ko-KR" altLang="en-US" sz="2000" dirty="0"/>
              <a:t> 그 지역에 대한 검색 출력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15D9D6-A903-AF44-3F08-C09AA98F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45" y="3654287"/>
            <a:ext cx="5283200" cy="264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1DDDF3-7751-3869-1D51-21AEA04D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136" y="3716683"/>
            <a:ext cx="4658181" cy="25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진행 상황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F7F8FC-B439-6533-51ED-84082464AE97}"/>
              </a:ext>
            </a:extLst>
          </p:cNvPr>
          <p:cNvSpPr txBox="1"/>
          <p:nvPr/>
        </p:nvSpPr>
        <p:spPr>
          <a:xfrm>
            <a:off x="1039369" y="1151289"/>
            <a:ext cx="96683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동선설정 기능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경유지 기능 사용</a:t>
            </a:r>
            <a:endParaRPr kumimoji="1" lang="en-US" altLang="ko-KR" sz="2000" dirty="0"/>
          </a:p>
          <a:p>
            <a:pPr marL="342900" indent="-342900">
              <a:buFontTx/>
              <a:buChar char="-"/>
            </a:pPr>
            <a:r>
              <a:rPr kumimoji="1" lang="ko-KR" altLang="en-US" sz="2000" dirty="0"/>
              <a:t>기본적으로 </a:t>
            </a:r>
            <a:r>
              <a:rPr kumimoji="1" lang="ko-Kore-KR" altLang="en-US" sz="2000" dirty="0"/>
              <a:t>식당</a:t>
            </a:r>
            <a:r>
              <a:rPr kumimoji="1" lang="en-US" altLang="ko-Kore-KR" sz="2000" dirty="0"/>
              <a:t>, </a:t>
            </a:r>
            <a:r>
              <a:rPr kumimoji="1" lang="ko-Kore-KR" altLang="en-US" sz="2000" dirty="0"/>
              <a:t>숙소</a:t>
            </a:r>
            <a:r>
              <a:rPr kumimoji="1" lang="ko-KR" altLang="en-US" sz="2000" dirty="0"/>
              <a:t> 등 카테고리를 고려하지 않은 최적의 동선 출력</a:t>
            </a:r>
            <a:endParaRPr kumimoji="1" lang="en-US" altLang="ko-KR" sz="2000" dirty="0"/>
          </a:p>
          <a:p>
            <a:pPr marL="342900" indent="-342900">
              <a:buFontTx/>
              <a:buChar char="-"/>
            </a:pPr>
            <a:r>
              <a:rPr kumimoji="1" lang="ko-KR" altLang="en-US" sz="2000" dirty="0"/>
              <a:t>그후 사용자가 임의의 순서로 선택한 카테고리 배치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-&gt;</a:t>
            </a:r>
            <a:r>
              <a:rPr kumimoji="1" lang="ko-KR" altLang="en-US" sz="2000" dirty="0"/>
              <a:t> 처음선택한 카테고리와 마지막 카테고리를 출발지와 도착지점으로 놓고 중간에 위치한 카테고리들은 순서대로 경유지로 배치한다</a:t>
            </a:r>
            <a:r>
              <a:rPr kumimoji="1"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kumimoji="1" lang="ko-Kore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DBE840-CA83-FA2E-BCF1-C4BCAAD9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56" y="3333491"/>
            <a:ext cx="6553824" cy="31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740339" y="-69008"/>
            <a:ext cx="6755468" cy="1107996"/>
            <a:chOff x="3838448" y="16435"/>
            <a:chExt cx="5234358" cy="110799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96407" y="260372"/>
              <a:ext cx="4376399" cy="638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이번주학습내용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3838448" y="16435"/>
              <a:ext cx="6796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F7F8FC-B439-6533-51ED-84082464AE97}"/>
              </a:ext>
            </a:extLst>
          </p:cNvPr>
          <p:cNvSpPr txBox="1"/>
          <p:nvPr/>
        </p:nvSpPr>
        <p:spPr>
          <a:xfrm>
            <a:off x="628552" y="3536959"/>
            <a:ext cx="4947261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2.</a:t>
            </a:r>
            <a:r>
              <a:rPr kumimoji="1" lang="ko-KR" altLang="en-US" sz="2000" dirty="0"/>
              <a:t> 이번주 학습내용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 err="1"/>
              <a:t>js</a:t>
            </a:r>
            <a:r>
              <a:rPr kumimoji="1" lang="ko-KR" altLang="en-US" sz="2000" dirty="0"/>
              <a:t> 학습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axios</a:t>
            </a:r>
            <a:r>
              <a:rPr kumimoji="1" lang="en-US" altLang="ko-KR" sz="2000" dirty="0"/>
              <a:t>, fetch </a:t>
            </a:r>
            <a:r>
              <a:rPr kumimoji="1" lang="ko-KR" altLang="en-US" sz="2000" dirty="0"/>
              <a:t>사용법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 err="1"/>
              <a:t>api</a:t>
            </a:r>
            <a:r>
              <a:rPr kumimoji="1" lang="ko-KR" altLang="en-US" sz="2000" dirty="0"/>
              <a:t> 사용법과 웹 구조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/>
              <a:t>postman</a:t>
            </a:r>
            <a:r>
              <a:rPr kumimoji="1" lang="ko-KR" altLang="en-US" sz="2000" dirty="0"/>
              <a:t> 사용법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/>
              <a:t>html, </a:t>
            </a:r>
            <a:r>
              <a:rPr kumimoji="1" lang="en-US" altLang="ko-KR" sz="2000" dirty="0" err="1"/>
              <a:t>css</a:t>
            </a:r>
            <a:r>
              <a:rPr kumimoji="1" lang="en-US" altLang="ko-KR" sz="2000" dirty="0"/>
              <a:t>(flex box)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9CC77-A572-5AF5-4F85-BE87B0A30B4A}"/>
              </a:ext>
            </a:extLst>
          </p:cNvPr>
          <p:cNvSpPr txBox="1"/>
          <p:nvPr/>
        </p:nvSpPr>
        <p:spPr>
          <a:xfrm>
            <a:off x="628553" y="1594581"/>
            <a:ext cx="5467448" cy="1942377"/>
          </a:xfrm>
          <a:prstGeom prst="rect">
            <a:avLst/>
          </a:prstGeom>
          <a:noFill/>
        </p:spPr>
        <p:txBody>
          <a:bodyPr wrap="square" b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이번주 구현 내용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기본적 네이버 맵 구현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맵 </a:t>
            </a:r>
            <a:r>
              <a:rPr kumimoji="1" lang="ko-KR" altLang="en-US" sz="2000" dirty="0" err="1"/>
              <a:t>클릭시</a:t>
            </a:r>
            <a:r>
              <a:rPr kumimoji="1" lang="ko-KR" altLang="en-US" sz="2000" dirty="0"/>
              <a:t> 핀 구현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핀 위치의 정보 출력 구현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   </a:t>
            </a:r>
            <a:r>
              <a:rPr kumimoji="1" lang="en-US" altLang="ko-KR" sz="2000" dirty="0"/>
              <a:t>(</a:t>
            </a:r>
            <a:r>
              <a:rPr kumimoji="1" lang="en-US" altLang="ko-KR" sz="2000" dirty="0" err="1"/>
              <a:t>api</a:t>
            </a:r>
            <a:r>
              <a:rPr kumimoji="1" lang="ko-KR" altLang="en-US" sz="2000" dirty="0"/>
              <a:t> 테스트</a:t>
            </a:r>
            <a:r>
              <a:rPr kumimoji="1" lang="en-US" altLang="ko-KR" sz="2000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036B84-3630-2906-031F-E6E5028656CC}"/>
              </a:ext>
            </a:extLst>
          </p:cNvPr>
          <p:cNvSpPr/>
          <p:nvPr/>
        </p:nvSpPr>
        <p:spPr>
          <a:xfrm rot="16200000" flipV="1">
            <a:off x="3073985" y="3751859"/>
            <a:ext cx="5682000" cy="4571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88F4D7-6D60-89C5-B874-472B7A91A042}"/>
              </a:ext>
            </a:extLst>
          </p:cNvPr>
          <p:cNvGrpSpPr/>
          <p:nvPr/>
        </p:nvGrpSpPr>
        <p:grpSpPr>
          <a:xfrm>
            <a:off x="6276927" y="-69008"/>
            <a:ext cx="6647239" cy="1107996"/>
            <a:chOff x="3716942" y="25435"/>
            <a:chExt cx="5150499" cy="11079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3604EA-BDB4-BA14-B5A1-773A15AE5B0A}"/>
                </a:ext>
              </a:extLst>
            </p:cNvPr>
            <p:cNvSpPr/>
            <p:nvPr/>
          </p:nvSpPr>
          <p:spPr>
            <a:xfrm>
              <a:off x="4491042" y="260371"/>
              <a:ext cx="4376399" cy="638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다음주 학습</a:t>
              </a:r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/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구현 내용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E1BCA-8BA6-93E2-3FF1-D2D3A13498D1}"/>
                </a:ext>
              </a:extLst>
            </p:cNvPr>
            <p:cNvSpPr txBox="1"/>
            <p:nvPr/>
          </p:nvSpPr>
          <p:spPr>
            <a:xfrm>
              <a:off x="3716942" y="25435"/>
              <a:ext cx="6796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16440E-82EC-EF14-23E0-091C2A4D722E}"/>
              </a:ext>
            </a:extLst>
          </p:cNvPr>
          <p:cNvSpPr txBox="1"/>
          <p:nvPr/>
        </p:nvSpPr>
        <p:spPr>
          <a:xfrm>
            <a:off x="6254157" y="1538833"/>
            <a:ext cx="5467448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다음주 구현 내용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여행지 정보 카테고리별로 데이터 뽑아서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  카테고리별로 정보</a:t>
            </a:r>
            <a:r>
              <a:rPr kumimoji="1" lang="en-US" altLang="ko-KR" sz="2000" dirty="0"/>
              <a:t>+</a:t>
            </a:r>
            <a:r>
              <a:rPr kumimoji="1" lang="ko-KR" altLang="en-US" sz="2000" dirty="0"/>
              <a:t>지도에 출력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동선 설정기능 테스트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0CFC0-3DEF-E328-CEDF-D72095ACBD20}"/>
              </a:ext>
            </a:extLst>
          </p:cNvPr>
          <p:cNvSpPr txBox="1"/>
          <p:nvPr/>
        </p:nvSpPr>
        <p:spPr>
          <a:xfrm>
            <a:off x="6254157" y="3774718"/>
            <a:ext cx="5467448" cy="111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다음주 학습 내용</a:t>
            </a:r>
            <a:endParaRPr kumimoji="1" lang="en-US" altLang="ko-KR" sz="2000" dirty="0"/>
          </a:p>
          <a:p>
            <a:pPr marL="342900" indent="-342900">
              <a:buFontTx/>
              <a:buChar char="-"/>
            </a:pPr>
            <a:r>
              <a:rPr kumimoji="1" lang="en-US" altLang="ko-KR" sz="2000" dirty="0" err="1"/>
              <a:t>javascript</a:t>
            </a:r>
            <a:r>
              <a:rPr kumimoji="1" lang="ko-KR" altLang="en-US" sz="2000" dirty="0"/>
              <a:t>학습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 err="1"/>
              <a:t>node.js</a:t>
            </a:r>
            <a:r>
              <a:rPr kumimoji="1" lang="ko-KR" altLang="en-US" sz="2000" dirty="0"/>
              <a:t> 학습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79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FBEF51-070A-B47A-84BF-E560AB37E049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D4205F-0441-6246-3A4A-BFE879290CEB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AA99AB-512F-FF29-EC26-98436CCD95CF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정보 구조도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88D582-6F49-116D-693D-166BF1C5F927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89DC7A8-397F-07C0-3DBC-CA2DF73F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62" y="1005926"/>
            <a:ext cx="9316365" cy="57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FBEF51-070A-B47A-84BF-E560AB37E049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D4205F-0441-6246-3A4A-BFE879290CEB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AA99AB-512F-FF29-EC26-98436CCD95CF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정보 구조도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88D582-6F49-116D-693D-166BF1C5F927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object 4">
            <a:extLst>
              <a:ext uri="{FF2B5EF4-FFF2-40B4-BE49-F238E27FC236}">
                <a16:creationId xmlns:a16="http://schemas.microsoft.com/office/drawing/2014/main" id="{31939C40-EDBE-04D5-5410-061DC46EFF06}"/>
              </a:ext>
            </a:extLst>
          </p:cNvPr>
          <p:cNvSpPr/>
          <p:nvPr/>
        </p:nvSpPr>
        <p:spPr>
          <a:xfrm>
            <a:off x="5248312" y="4582871"/>
            <a:ext cx="404495" cy="572770"/>
          </a:xfrm>
          <a:custGeom>
            <a:avLst/>
            <a:gdLst/>
            <a:ahLst/>
            <a:cxnLst/>
            <a:rect l="l" t="t" r="r" b="b"/>
            <a:pathLst>
              <a:path w="404495" h="572769">
                <a:moveTo>
                  <a:pt x="403978" y="0"/>
                </a:moveTo>
                <a:lnTo>
                  <a:pt x="0" y="0"/>
                </a:lnTo>
                <a:lnTo>
                  <a:pt x="0" y="572419"/>
                </a:lnTo>
                <a:lnTo>
                  <a:pt x="403978" y="572419"/>
                </a:lnTo>
                <a:lnTo>
                  <a:pt x="403978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3404B7-3794-2E08-7911-4693E66006D8}"/>
              </a:ext>
            </a:extLst>
          </p:cNvPr>
          <p:cNvSpPr/>
          <p:nvPr/>
        </p:nvSpPr>
        <p:spPr>
          <a:xfrm>
            <a:off x="11149330" y="5763804"/>
            <a:ext cx="404495" cy="572770"/>
          </a:xfrm>
          <a:custGeom>
            <a:avLst/>
            <a:gdLst/>
            <a:ahLst/>
            <a:cxnLst/>
            <a:rect l="l" t="t" r="r" b="b"/>
            <a:pathLst>
              <a:path w="404495" h="572770">
                <a:moveTo>
                  <a:pt x="403978" y="0"/>
                </a:moveTo>
                <a:lnTo>
                  <a:pt x="0" y="0"/>
                </a:lnTo>
                <a:lnTo>
                  <a:pt x="0" y="572419"/>
                </a:lnTo>
                <a:lnTo>
                  <a:pt x="403978" y="572419"/>
                </a:lnTo>
                <a:lnTo>
                  <a:pt x="403978" y="0"/>
                </a:lnTo>
                <a:close/>
              </a:path>
            </a:pathLst>
          </a:custGeom>
          <a:solidFill>
            <a:srgbClr val="CF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6B67ED43-2C7A-00C1-9446-A9AFFFCA5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57663"/>
              </p:ext>
            </p:extLst>
          </p:nvPr>
        </p:nvGraphicFramePr>
        <p:xfrm>
          <a:off x="471636" y="1066259"/>
          <a:ext cx="11077197" cy="5911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5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47">
                  <a:extLst>
                    <a:ext uri="{9D8B030D-6E8A-4147-A177-3AD203B41FA5}">
                      <a16:colId xmlns:a16="http://schemas.microsoft.com/office/drawing/2014/main" val="2569345292"/>
                    </a:ext>
                  </a:extLst>
                </a:gridCol>
                <a:gridCol w="44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9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0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lang="ko-KR" altLang="en-US" sz="1800" b="0" spc="445" dirty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항목</a:t>
                      </a:r>
                      <a:endParaRPr lang="ko-KR" altLang="en-US" sz="1800" dirty="0">
                        <a:latin typeface="Bangwool"/>
                        <a:cs typeface="Bangwool"/>
                      </a:endParaRPr>
                    </a:p>
                  </a:txBody>
                  <a:tcPr marL="0" marR="0" marT="147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lang="ko-KR" altLang="en-US" sz="1800" dirty="0">
                          <a:latin typeface="Bangwool"/>
                          <a:cs typeface="Bangwool"/>
                        </a:rPr>
                        <a:t>주차</a:t>
                      </a:r>
                    </a:p>
                  </a:txBody>
                  <a:tcPr marL="0" marR="0" marT="14795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2352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lang="en-US" altLang="ko-KR" sz="1000" b="0" spc="100" dirty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5</a:t>
                      </a:r>
                      <a:r>
                        <a:rPr lang="ko-KR" altLang="en-US" sz="1000" b="0" spc="100" dirty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월</a:t>
                      </a:r>
                      <a:endParaRPr lang="ko-KR" altLang="en-US" sz="1000" dirty="0">
                        <a:latin typeface="Bangwool"/>
                        <a:cs typeface="Bangwool"/>
                      </a:endParaRPr>
                    </a:p>
                  </a:txBody>
                  <a:tcPr marL="0" marR="0" marT="147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lang="en-US" altLang="ko-KR" sz="1800" b="0" spc="100" dirty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4</a:t>
                      </a:r>
                      <a:r>
                        <a:rPr lang="ko-KR" altLang="en-US" sz="1800" b="0" spc="100" dirty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월</a:t>
                      </a:r>
                      <a:endParaRPr lang="ko-KR" altLang="en-US" sz="1800" dirty="0">
                        <a:latin typeface="Bangwool"/>
                        <a:cs typeface="Bangwool"/>
                      </a:endParaRPr>
                    </a:p>
                  </a:txBody>
                  <a:tcPr marL="0" marR="0" marT="14795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lang="en-US" altLang="ko-KR" sz="1800" b="0" spc="100" dirty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5</a:t>
                      </a:r>
                      <a:r>
                        <a:rPr lang="ko-KR" altLang="en-US" sz="1800" b="0" spc="100" dirty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월</a:t>
                      </a:r>
                      <a:endParaRPr lang="ko-KR" altLang="en-US" sz="1800" dirty="0">
                        <a:latin typeface="Bangwool"/>
                        <a:cs typeface="Bangwool"/>
                      </a:endParaRPr>
                    </a:p>
                  </a:txBody>
                  <a:tcPr marL="0" marR="0" marT="147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lang="en-US" altLang="ko-KR" sz="1800" b="0" spc="10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6</a:t>
                      </a:r>
                      <a:r>
                        <a:rPr lang="ko-KR" altLang="en-US" sz="1800" b="0" spc="10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월</a:t>
                      </a:r>
                      <a:endParaRPr lang="ko-KR" altLang="en-US" sz="1800">
                        <a:latin typeface="Bangwool"/>
                        <a:cs typeface="Bangwool"/>
                      </a:endParaRPr>
                    </a:p>
                  </a:txBody>
                  <a:tcPr marL="0" marR="0" marT="147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lang="en-US" altLang="ko-KR" sz="1800" b="0" spc="10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7</a:t>
                      </a:r>
                      <a:r>
                        <a:rPr lang="ko-KR" altLang="en-US" sz="1800" b="0" spc="10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월</a:t>
                      </a:r>
                      <a:endParaRPr lang="ko-KR" altLang="en-US" sz="1800">
                        <a:latin typeface="Bangwool"/>
                        <a:cs typeface="Bangwool"/>
                      </a:endParaRPr>
                    </a:p>
                  </a:txBody>
                  <a:tcPr marL="0" marR="0" marT="147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marL="1154430" marR="308610" indent="-838200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디자인 계획</a:t>
                      </a:r>
                      <a:endParaRPr lang="en-US" altLang="ko-KR" sz="1800" dirty="0">
                        <a:latin typeface="UKIJ CJK"/>
                        <a:cs typeface="UKIJ CJK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154430" marR="308610" indent="-838200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800" dirty="0">
                          <a:latin typeface="UKIJ CJK"/>
                          <a:cs typeface="UKIJ CJK"/>
                        </a:rPr>
                        <a:t>1</a:t>
                      </a: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주차</a:t>
                      </a:r>
                      <a:endParaRPr lang="en-US" altLang="ko-KR" sz="1800" dirty="0">
                        <a:latin typeface="UKIJ CJK"/>
                        <a:cs typeface="UKIJ CJK"/>
                      </a:endParaRPr>
                    </a:p>
                  </a:txBody>
                  <a:tcPr marL="0" marR="0" marT="5905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lang="en-US" altLang="ko-KR" sz="1800" dirty="0">
                          <a:latin typeface="UKIJ CJK"/>
                          <a:cs typeface="UKIJ CJK"/>
                        </a:rPr>
                        <a:t>Html</a:t>
                      </a: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lang="en-US" altLang="ko-KR" sz="1800" dirty="0">
                          <a:latin typeface="UKIJ CJK"/>
                          <a:cs typeface="UKIJ CJK"/>
                        </a:rPr>
                        <a:t>/ </a:t>
                      </a:r>
                      <a:r>
                        <a:rPr lang="en-US" altLang="ko-KR" sz="1800" dirty="0" err="1">
                          <a:latin typeface="UKIJ CJK"/>
                          <a:cs typeface="UKIJ CJK"/>
                        </a:rPr>
                        <a:t>css</a:t>
                      </a: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코딩 </a:t>
                      </a:r>
                    </a:p>
                  </a:txBody>
                  <a:tcPr marL="0" marR="0" marT="148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lang="en-US" altLang="ko-KR" sz="1800" dirty="0">
                          <a:latin typeface="UKIJ CJK"/>
                          <a:cs typeface="UKIJ CJK"/>
                        </a:rPr>
                        <a:t>2~4</a:t>
                      </a: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주차</a:t>
                      </a:r>
                    </a:p>
                  </a:txBody>
                  <a:tcPr marL="0" marR="0" marT="14859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lang="en-US" altLang="ko-KR" sz="1800" dirty="0">
                          <a:latin typeface="UKIJ CJK"/>
                          <a:cs typeface="UKIJ CJK"/>
                        </a:rPr>
                        <a:t>JS / React</a:t>
                      </a: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 웹 프로그래밍</a:t>
                      </a:r>
                    </a:p>
                  </a:txBody>
                  <a:tcPr marL="0" marR="0" marT="149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lang="en-US" altLang="ko-KR" sz="1800" dirty="0">
                          <a:latin typeface="UKIJ CJK"/>
                          <a:cs typeface="UKIJ CJK"/>
                        </a:rPr>
                        <a:t>5~13</a:t>
                      </a: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주차</a:t>
                      </a:r>
                    </a:p>
                  </a:txBody>
                  <a:tcPr marL="0" marR="0" marT="1492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marL="920750" marR="870585" indent="-43180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lang="ko-KR" altLang="en-US" sz="1800" dirty="0">
                          <a:latin typeface="+mj-lt"/>
                          <a:cs typeface="UKIJ CJK"/>
                        </a:rPr>
                        <a:t>맵 구현</a:t>
                      </a: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0" marR="870585" indent="-43180" algn="ctr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lang="en-US" altLang="ko-KR" sz="1800" dirty="0">
                          <a:latin typeface="+mj-lt"/>
                          <a:cs typeface="UKIJ CJK"/>
                        </a:rPr>
                        <a:t>5</a:t>
                      </a:r>
                      <a:r>
                        <a:rPr lang="ko-KR" altLang="en-US" sz="1800" dirty="0">
                          <a:latin typeface="+mj-lt"/>
                          <a:cs typeface="UKIJ CJK"/>
                        </a:rPr>
                        <a:t>주차</a:t>
                      </a:r>
                    </a:p>
                  </a:txBody>
                  <a:tcPr marL="0" marR="0" marT="6223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marL="814069" marR="219075" indent="-588645">
                        <a:lnSpc>
                          <a:spcPts val="2110"/>
                        </a:lnSpc>
                        <a:spcBef>
                          <a:spcPts val="1460"/>
                        </a:spcBef>
                      </a:pPr>
                      <a:r>
                        <a:rPr lang="ko-KR" altLang="en-US" sz="1800" dirty="0" err="1">
                          <a:latin typeface="UKIJ CJK"/>
                          <a:cs typeface="UKIJ CJK"/>
                        </a:rPr>
                        <a:t>맵과</a:t>
                      </a: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 함께 관광지 </a:t>
                      </a:r>
                      <a:r>
                        <a:rPr lang="ko-KR" altLang="en-US" sz="1800" dirty="0" err="1">
                          <a:latin typeface="UKIJ CJK"/>
                          <a:cs typeface="UKIJ CJK"/>
                        </a:rPr>
                        <a:t>정보창</a:t>
                      </a: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 구현</a:t>
                      </a:r>
                    </a:p>
                  </a:txBody>
                  <a:tcPr marL="0" marR="0" marT="1854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14069" marR="219075" indent="-588645">
                        <a:lnSpc>
                          <a:spcPts val="2110"/>
                        </a:lnSpc>
                        <a:spcBef>
                          <a:spcPts val="1460"/>
                        </a:spcBef>
                      </a:pPr>
                      <a:endParaRPr lang="ko-KR" altLang="en-US" sz="1800" dirty="0">
                        <a:latin typeface="UKIJ CJK"/>
                        <a:cs typeface="UKIJ CJK"/>
                      </a:endParaRPr>
                    </a:p>
                  </a:txBody>
                  <a:tcPr marL="0" marR="0" marT="1854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최적 경로 구현</a:t>
                      </a:r>
                    </a:p>
                  </a:txBody>
                  <a:tcPr marL="0" marR="0" marT="148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endParaRPr lang="ko-KR" altLang="en-US" sz="1800" dirty="0">
                        <a:latin typeface="UKIJ CJK"/>
                        <a:cs typeface="UKIJ CJK"/>
                      </a:endParaRPr>
                    </a:p>
                  </a:txBody>
                  <a:tcPr marL="0" marR="0" marT="14859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기타 버튼 구현</a:t>
                      </a:r>
                    </a:p>
                  </a:txBody>
                  <a:tcPr marL="0" marR="0" marT="149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lang="ko-KR" altLang="en-US" sz="1800" dirty="0">
                        <a:latin typeface="UKIJ CJK"/>
                        <a:cs typeface="UKIJ CJK"/>
                      </a:endParaRPr>
                    </a:p>
                  </a:txBody>
                  <a:tcPr marL="0" marR="0" marT="1492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데이터베이스 구축</a:t>
                      </a:r>
                      <a:r>
                        <a:rPr lang="en-US" altLang="ko-KR" sz="1800" dirty="0">
                          <a:latin typeface="UKIJ CJK"/>
                          <a:cs typeface="UKIJ CJK"/>
                        </a:rPr>
                        <a:t>,</a:t>
                      </a: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 연동</a:t>
                      </a:r>
                    </a:p>
                  </a:txBody>
                  <a:tcPr marL="0" marR="0" marT="149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lang="ko-KR" altLang="en-US" sz="1800" dirty="0">
                        <a:latin typeface="UKIJ CJK"/>
                        <a:cs typeface="UKIJ CJK"/>
                      </a:endParaRPr>
                    </a:p>
                  </a:txBody>
                  <a:tcPr marL="0" marR="0" marT="1492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976051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lang="ko-KR" altLang="en-US" sz="1800" dirty="0">
                          <a:latin typeface="UKIJ CJK"/>
                          <a:cs typeface="UKIJ CJK"/>
                        </a:rPr>
                        <a:t>테스트</a:t>
                      </a:r>
                    </a:p>
                  </a:txBody>
                  <a:tcPr marL="0" marR="0" marT="149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lang="ko-KR" altLang="en-US" sz="1800" dirty="0">
                        <a:latin typeface="UKIJ CJK"/>
                        <a:cs typeface="UKIJ CJK"/>
                      </a:endParaRPr>
                    </a:p>
                  </a:txBody>
                  <a:tcPr marL="0" marR="0" marT="1492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ore-KR" alt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628131"/>
                  </a:ext>
                </a:extLst>
              </a:tr>
            </a:tbl>
          </a:graphicData>
        </a:graphic>
      </p:graphicFrame>
      <p:grpSp>
        <p:nvGrpSpPr>
          <p:cNvPr id="9" name="object 7">
            <a:extLst>
              <a:ext uri="{FF2B5EF4-FFF2-40B4-BE49-F238E27FC236}">
                <a16:creationId xmlns:a16="http://schemas.microsoft.com/office/drawing/2014/main" id="{8C023EA1-0F89-39E1-AFE8-6A7A72C24829}"/>
              </a:ext>
            </a:extLst>
          </p:cNvPr>
          <p:cNvGrpSpPr/>
          <p:nvPr/>
        </p:nvGrpSpPr>
        <p:grpSpPr>
          <a:xfrm>
            <a:off x="4399343" y="1685896"/>
            <a:ext cx="437844" cy="371475"/>
            <a:chOff x="4321251" y="2015235"/>
            <a:chExt cx="782320" cy="371475"/>
          </a:xfrm>
        </p:grpSpPr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BE12A8B9-54EB-68E2-5D45-6C19F3772E4C}"/>
                </a:ext>
              </a:extLst>
            </p:cNvPr>
            <p:cNvSpPr/>
            <p:nvPr/>
          </p:nvSpPr>
          <p:spPr>
            <a:xfrm>
              <a:off x="4327601" y="2021585"/>
              <a:ext cx="769620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E92CB921-6623-A449-28D1-41D8E3DD6DEE}"/>
                </a:ext>
              </a:extLst>
            </p:cNvPr>
            <p:cNvSpPr/>
            <p:nvPr/>
          </p:nvSpPr>
          <p:spPr>
            <a:xfrm>
              <a:off x="4327601" y="2021585"/>
              <a:ext cx="769620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8CA5716A-CE60-E55E-691E-11F840C770E2}"/>
              </a:ext>
            </a:extLst>
          </p:cNvPr>
          <p:cNvGrpSpPr/>
          <p:nvPr/>
        </p:nvGrpSpPr>
        <p:grpSpPr>
          <a:xfrm>
            <a:off x="7412462" y="2492579"/>
            <a:ext cx="400050" cy="371475"/>
            <a:chOff x="5090502" y="2593022"/>
            <a:chExt cx="400050" cy="371475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395BC822-EDEB-F485-31D2-7537DD18B913}"/>
                </a:ext>
              </a:extLst>
            </p:cNvPr>
            <p:cNvSpPr/>
            <p:nvPr/>
          </p:nvSpPr>
          <p:spPr>
            <a:xfrm>
              <a:off x="5096852" y="2599372"/>
              <a:ext cx="387350" cy="358775"/>
            </a:xfrm>
            <a:custGeom>
              <a:avLst/>
              <a:gdLst/>
              <a:ahLst/>
              <a:cxnLst/>
              <a:rect l="l" t="t" r="r" b="b"/>
              <a:pathLst>
                <a:path w="387350" h="358775">
                  <a:moveTo>
                    <a:pt x="207441" y="0"/>
                  </a:moveTo>
                  <a:lnTo>
                    <a:pt x="207441" y="89687"/>
                  </a:lnTo>
                  <a:lnTo>
                    <a:pt x="0" y="89687"/>
                  </a:lnTo>
                  <a:lnTo>
                    <a:pt x="0" y="269074"/>
                  </a:lnTo>
                  <a:lnTo>
                    <a:pt x="207441" y="269074"/>
                  </a:lnTo>
                  <a:lnTo>
                    <a:pt x="207441" y="358762"/>
                  </a:lnTo>
                  <a:lnTo>
                    <a:pt x="386829" y="179387"/>
                  </a:lnTo>
                  <a:lnTo>
                    <a:pt x="2074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E3B73AC4-5C04-EB1E-25DA-9957FBE66E19}"/>
                </a:ext>
              </a:extLst>
            </p:cNvPr>
            <p:cNvSpPr/>
            <p:nvPr/>
          </p:nvSpPr>
          <p:spPr>
            <a:xfrm>
              <a:off x="5096852" y="2599372"/>
              <a:ext cx="387350" cy="358775"/>
            </a:xfrm>
            <a:custGeom>
              <a:avLst/>
              <a:gdLst/>
              <a:ahLst/>
              <a:cxnLst/>
              <a:rect l="l" t="t" r="r" b="b"/>
              <a:pathLst>
                <a:path w="387350" h="358775">
                  <a:moveTo>
                    <a:pt x="0" y="89691"/>
                  </a:moveTo>
                  <a:lnTo>
                    <a:pt x="207439" y="89691"/>
                  </a:lnTo>
                  <a:lnTo>
                    <a:pt x="207439" y="0"/>
                  </a:lnTo>
                  <a:lnTo>
                    <a:pt x="386821" y="179382"/>
                  </a:lnTo>
                  <a:lnTo>
                    <a:pt x="207439" y="358763"/>
                  </a:lnTo>
                  <a:lnTo>
                    <a:pt x="207439" y="269072"/>
                  </a:lnTo>
                  <a:lnTo>
                    <a:pt x="0" y="269072"/>
                  </a:lnTo>
                  <a:lnTo>
                    <a:pt x="0" y="8969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3">
            <a:extLst>
              <a:ext uri="{FF2B5EF4-FFF2-40B4-BE49-F238E27FC236}">
                <a16:creationId xmlns:a16="http://schemas.microsoft.com/office/drawing/2014/main" id="{73F838CE-9DB7-0B34-2851-6D3801023D7A}"/>
              </a:ext>
            </a:extLst>
          </p:cNvPr>
          <p:cNvGrpSpPr/>
          <p:nvPr/>
        </p:nvGrpSpPr>
        <p:grpSpPr>
          <a:xfrm>
            <a:off x="4833632" y="2183561"/>
            <a:ext cx="1262367" cy="364490"/>
            <a:chOff x="5477332" y="3165601"/>
            <a:chExt cx="784860" cy="364490"/>
          </a:xfrm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D09A66E5-DFF7-9F46-3B82-CA6D431E3D03}"/>
                </a:ext>
              </a:extLst>
            </p:cNvPr>
            <p:cNvSpPr/>
            <p:nvPr/>
          </p:nvSpPr>
          <p:spPr>
            <a:xfrm>
              <a:off x="5483682" y="3171951"/>
              <a:ext cx="772160" cy="351790"/>
            </a:xfrm>
            <a:custGeom>
              <a:avLst/>
              <a:gdLst/>
              <a:ahLst/>
              <a:cxnLst/>
              <a:rect l="l" t="t" r="r" b="b"/>
              <a:pathLst>
                <a:path w="772160" h="351789">
                  <a:moveTo>
                    <a:pt x="596099" y="0"/>
                  </a:moveTo>
                  <a:lnTo>
                    <a:pt x="596099" y="87934"/>
                  </a:lnTo>
                  <a:lnTo>
                    <a:pt x="0" y="87934"/>
                  </a:lnTo>
                  <a:lnTo>
                    <a:pt x="0" y="263804"/>
                  </a:lnTo>
                  <a:lnTo>
                    <a:pt x="596099" y="263804"/>
                  </a:lnTo>
                  <a:lnTo>
                    <a:pt x="596099" y="351726"/>
                  </a:lnTo>
                  <a:lnTo>
                    <a:pt x="771969" y="175869"/>
                  </a:lnTo>
                  <a:lnTo>
                    <a:pt x="59609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26890992-ACE5-3124-072F-8B6AEC884569}"/>
                </a:ext>
              </a:extLst>
            </p:cNvPr>
            <p:cNvSpPr/>
            <p:nvPr/>
          </p:nvSpPr>
          <p:spPr>
            <a:xfrm>
              <a:off x="5483682" y="3171951"/>
              <a:ext cx="772160" cy="351790"/>
            </a:xfrm>
            <a:custGeom>
              <a:avLst/>
              <a:gdLst/>
              <a:ahLst/>
              <a:cxnLst/>
              <a:rect l="l" t="t" r="r" b="b"/>
              <a:pathLst>
                <a:path w="772160" h="351789">
                  <a:moveTo>
                    <a:pt x="0" y="87934"/>
                  </a:moveTo>
                  <a:lnTo>
                    <a:pt x="596108" y="87934"/>
                  </a:lnTo>
                  <a:lnTo>
                    <a:pt x="596108" y="0"/>
                  </a:lnTo>
                  <a:lnTo>
                    <a:pt x="771977" y="175869"/>
                  </a:lnTo>
                  <a:lnTo>
                    <a:pt x="596108" y="351738"/>
                  </a:lnTo>
                  <a:lnTo>
                    <a:pt x="596108" y="263804"/>
                  </a:lnTo>
                  <a:lnTo>
                    <a:pt x="0" y="263804"/>
                  </a:lnTo>
                  <a:lnTo>
                    <a:pt x="0" y="8793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6">
            <a:extLst>
              <a:ext uri="{FF2B5EF4-FFF2-40B4-BE49-F238E27FC236}">
                <a16:creationId xmlns:a16="http://schemas.microsoft.com/office/drawing/2014/main" id="{F9D17A17-3FC4-14CD-BF5F-A3FBF26BED88}"/>
              </a:ext>
            </a:extLst>
          </p:cNvPr>
          <p:cNvGrpSpPr/>
          <p:nvPr/>
        </p:nvGrpSpPr>
        <p:grpSpPr>
          <a:xfrm>
            <a:off x="6249301" y="3771798"/>
            <a:ext cx="1290320" cy="364490"/>
            <a:chOff x="6249301" y="3771798"/>
            <a:chExt cx="1290320" cy="364490"/>
          </a:xfrm>
        </p:grpSpPr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F5B50B58-5CC3-D34A-E8C8-472ABF41BB9D}"/>
                </a:ext>
              </a:extLst>
            </p:cNvPr>
            <p:cNvSpPr/>
            <p:nvPr/>
          </p:nvSpPr>
          <p:spPr>
            <a:xfrm>
              <a:off x="6255651" y="3778148"/>
              <a:ext cx="1277620" cy="351790"/>
            </a:xfrm>
            <a:custGeom>
              <a:avLst/>
              <a:gdLst/>
              <a:ahLst/>
              <a:cxnLst/>
              <a:rect l="l" t="t" r="r" b="b"/>
              <a:pathLst>
                <a:path w="1277620" h="351789">
                  <a:moveTo>
                    <a:pt x="1101394" y="0"/>
                  </a:moveTo>
                  <a:lnTo>
                    <a:pt x="1101394" y="87934"/>
                  </a:lnTo>
                  <a:lnTo>
                    <a:pt x="0" y="87934"/>
                  </a:lnTo>
                  <a:lnTo>
                    <a:pt x="0" y="263804"/>
                  </a:lnTo>
                  <a:lnTo>
                    <a:pt x="1101394" y="263804"/>
                  </a:lnTo>
                  <a:lnTo>
                    <a:pt x="1101394" y="351739"/>
                  </a:lnTo>
                  <a:lnTo>
                    <a:pt x="1277264" y="175869"/>
                  </a:lnTo>
                  <a:lnTo>
                    <a:pt x="110139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9D855809-0FD4-BB71-6061-3CCEE322EE18}"/>
                </a:ext>
              </a:extLst>
            </p:cNvPr>
            <p:cNvSpPr/>
            <p:nvPr/>
          </p:nvSpPr>
          <p:spPr>
            <a:xfrm>
              <a:off x="6255651" y="3778148"/>
              <a:ext cx="1277620" cy="351790"/>
            </a:xfrm>
            <a:custGeom>
              <a:avLst/>
              <a:gdLst/>
              <a:ahLst/>
              <a:cxnLst/>
              <a:rect l="l" t="t" r="r" b="b"/>
              <a:pathLst>
                <a:path w="1277620" h="351789">
                  <a:moveTo>
                    <a:pt x="0" y="87934"/>
                  </a:moveTo>
                  <a:lnTo>
                    <a:pt x="1101390" y="87934"/>
                  </a:lnTo>
                  <a:lnTo>
                    <a:pt x="1101390" y="0"/>
                  </a:lnTo>
                  <a:lnTo>
                    <a:pt x="1277260" y="175869"/>
                  </a:lnTo>
                  <a:lnTo>
                    <a:pt x="1101390" y="351738"/>
                  </a:lnTo>
                  <a:lnTo>
                    <a:pt x="1101390" y="263803"/>
                  </a:lnTo>
                  <a:lnTo>
                    <a:pt x="0" y="263803"/>
                  </a:lnTo>
                  <a:lnTo>
                    <a:pt x="0" y="8793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FCD0C85A-A047-53D2-AA50-9C24C3881E83}"/>
              </a:ext>
            </a:extLst>
          </p:cNvPr>
          <p:cNvGrpSpPr/>
          <p:nvPr/>
        </p:nvGrpSpPr>
        <p:grpSpPr>
          <a:xfrm>
            <a:off x="7526566" y="4576521"/>
            <a:ext cx="1616710" cy="364490"/>
            <a:chOff x="7526566" y="4576521"/>
            <a:chExt cx="1616710" cy="36449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E642FECE-1A37-791B-FB77-004597924CC8}"/>
                </a:ext>
              </a:extLst>
            </p:cNvPr>
            <p:cNvSpPr/>
            <p:nvPr/>
          </p:nvSpPr>
          <p:spPr>
            <a:xfrm>
              <a:off x="7532916" y="4582871"/>
              <a:ext cx="1604010" cy="351790"/>
            </a:xfrm>
            <a:custGeom>
              <a:avLst/>
              <a:gdLst/>
              <a:ahLst/>
              <a:cxnLst/>
              <a:rect l="l" t="t" r="r" b="b"/>
              <a:pathLst>
                <a:path w="1604009" h="351789">
                  <a:moveTo>
                    <a:pt x="1428089" y="0"/>
                  </a:moveTo>
                  <a:lnTo>
                    <a:pt x="1428089" y="87934"/>
                  </a:lnTo>
                  <a:lnTo>
                    <a:pt x="0" y="87934"/>
                  </a:lnTo>
                  <a:lnTo>
                    <a:pt x="0" y="263804"/>
                  </a:lnTo>
                  <a:lnTo>
                    <a:pt x="1428089" y="263804"/>
                  </a:lnTo>
                  <a:lnTo>
                    <a:pt x="1428089" y="351739"/>
                  </a:lnTo>
                  <a:lnTo>
                    <a:pt x="1603959" y="175869"/>
                  </a:lnTo>
                  <a:lnTo>
                    <a:pt x="142808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E7A73B1D-4441-2FD4-70C7-01F9904BDB65}"/>
                </a:ext>
              </a:extLst>
            </p:cNvPr>
            <p:cNvSpPr/>
            <p:nvPr/>
          </p:nvSpPr>
          <p:spPr>
            <a:xfrm>
              <a:off x="7532916" y="4582871"/>
              <a:ext cx="1604010" cy="351790"/>
            </a:xfrm>
            <a:custGeom>
              <a:avLst/>
              <a:gdLst/>
              <a:ahLst/>
              <a:cxnLst/>
              <a:rect l="l" t="t" r="r" b="b"/>
              <a:pathLst>
                <a:path w="1604009" h="351789">
                  <a:moveTo>
                    <a:pt x="0" y="87934"/>
                  </a:moveTo>
                  <a:lnTo>
                    <a:pt x="1428100" y="87934"/>
                  </a:lnTo>
                  <a:lnTo>
                    <a:pt x="1428100" y="0"/>
                  </a:lnTo>
                  <a:lnTo>
                    <a:pt x="1603970" y="175870"/>
                  </a:lnTo>
                  <a:lnTo>
                    <a:pt x="1428100" y="351738"/>
                  </a:lnTo>
                  <a:lnTo>
                    <a:pt x="1428100" y="263804"/>
                  </a:lnTo>
                  <a:lnTo>
                    <a:pt x="0" y="263804"/>
                  </a:lnTo>
                  <a:lnTo>
                    <a:pt x="0" y="8793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2">
            <a:extLst>
              <a:ext uri="{FF2B5EF4-FFF2-40B4-BE49-F238E27FC236}">
                <a16:creationId xmlns:a16="http://schemas.microsoft.com/office/drawing/2014/main" id="{16B42F92-DC4B-7BB3-9E04-A7F573C5C044}"/>
              </a:ext>
            </a:extLst>
          </p:cNvPr>
          <p:cNvGrpSpPr/>
          <p:nvPr/>
        </p:nvGrpSpPr>
        <p:grpSpPr>
          <a:xfrm>
            <a:off x="9162288" y="5309120"/>
            <a:ext cx="2005964" cy="364490"/>
            <a:chOff x="9162288" y="5309120"/>
            <a:chExt cx="2005964" cy="364490"/>
          </a:xfrm>
        </p:grpSpPr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F8EF2A54-E989-A29C-7D75-D1BC2992E679}"/>
                </a:ext>
              </a:extLst>
            </p:cNvPr>
            <p:cNvSpPr/>
            <p:nvPr/>
          </p:nvSpPr>
          <p:spPr>
            <a:xfrm>
              <a:off x="9168638" y="5315470"/>
              <a:ext cx="1993264" cy="351790"/>
            </a:xfrm>
            <a:custGeom>
              <a:avLst/>
              <a:gdLst/>
              <a:ahLst/>
              <a:cxnLst/>
              <a:rect l="l" t="t" r="r" b="b"/>
              <a:pathLst>
                <a:path w="1993265" h="351789">
                  <a:moveTo>
                    <a:pt x="1816976" y="0"/>
                  </a:moveTo>
                  <a:lnTo>
                    <a:pt x="1816976" y="87934"/>
                  </a:lnTo>
                  <a:lnTo>
                    <a:pt x="0" y="87934"/>
                  </a:lnTo>
                  <a:lnTo>
                    <a:pt x="0" y="263804"/>
                  </a:lnTo>
                  <a:lnTo>
                    <a:pt x="1816976" y="263804"/>
                  </a:lnTo>
                  <a:lnTo>
                    <a:pt x="1816976" y="351735"/>
                  </a:lnTo>
                  <a:lnTo>
                    <a:pt x="1992845" y="175869"/>
                  </a:lnTo>
                  <a:lnTo>
                    <a:pt x="18169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0ED93284-841F-D2B5-0FDC-C76DEE751D01}"/>
                </a:ext>
              </a:extLst>
            </p:cNvPr>
            <p:cNvSpPr/>
            <p:nvPr/>
          </p:nvSpPr>
          <p:spPr>
            <a:xfrm>
              <a:off x="9168638" y="5315470"/>
              <a:ext cx="1993264" cy="351790"/>
            </a:xfrm>
            <a:custGeom>
              <a:avLst/>
              <a:gdLst/>
              <a:ahLst/>
              <a:cxnLst/>
              <a:rect l="l" t="t" r="r" b="b"/>
              <a:pathLst>
                <a:path w="1993265" h="351789">
                  <a:moveTo>
                    <a:pt x="0" y="87935"/>
                  </a:moveTo>
                  <a:lnTo>
                    <a:pt x="1816991" y="87935"/>
                  </a:lnTo>
                  <a:lnTo>
                    <a:pt x="1816991" y="0"/>
                  </a:lnTo>
                  <a:lnTo>
                    <a:pt x="1992851" y="175870"/>
                  </a:lnTo>
                  <a:lnTo>
                    <a:pt x="1816991" y="351738"/>
                  </a:lnTo>
                  <a:lnTo>
                    <a:pt x="1816991" y="263803"/>
                  </a:lnTo>
                  <a:lnTo>
                    <a:pt x="0" y="263803"/>
                  </a:lnTo>
                  <a:lnTo>
                    <a:pt x="0" y="879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5">
            <a:extLst>
              <a:ext uri="{FF2B5EF4-FFF2-40B4-BE49-F238E27FC236}">
                <a16:creationId xmlns:a16="http://schemas.microsoft.com/office/drawing/2014/main" id="{C1AF1814-E622-B976-20CD-8F56B64D979D}"/>
              </a:ext>
            </a:extLst>
          </p:cNvPr>
          <p:cNvGrpSpPr/>
          <p:nvPr/>
        </p:nvGrpSpPr>
        <p:grpSpPr>
          <a:xfrm>
            <a:off x="11155133" y="5876738"/>
            <a:ext cx="400050" cy="371475"/>
            <a:chOff x="11155133" y="5876738"/>
            <a:chExt cx="400050" cy="371475"/>
          </a:xfrm>
        </p:grpSpPr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01B10731-34D7-C48D-19C6-665E09E872CB}"/>
                </a:ext>
              </a:extLst>
            </p:cNvPr>
            <p:cNvSpPr/>
            <p:nvPr/>
          </p:nvSpPr>
          <p:spPr>
            <a:xfrm>
              <a:off x="11161483" y="5883088"/>
              <a:ext cx="387350" cy="358775"/>
            </a:xfrm>
            <a:custGeom>
              <a:avLst/>
              <a:gdLst/>
              <a:ahLst/>
              <a:cxnLst/>
              <a:rect l="l" t="t" r="r" b="b"/>
              <a:pathLst>
                <a:path w="387350" h="358775">
                  <a:moveTo>
                    <a:pt x="207441" y="0"/>
                  </a:moveTo>
                  <a:lnTo>
                    <a:pt x="207441" y="89689"/>
                  </a:lnTo>
                  <a:lnTo>
                    <a:pt x="0" y="89689"/>
                  </a:lnTo>
                  <a:lnTo>
                    <a:pt x="0" y="269072"/>
                  </a:lnTo>
                  <a:lnTo>
                    <a:pt x="207441" y="269072"/>
                  </a:lnTo>
                  <a:lnTo>
                    <a:pt x="207441" y="358762"/>
                  </a:lnTo>
                  <a:lnTo>
                    <a:pt x="386829" y="179381"/>
                  </a:lnTo>
                  <a:lnTo>
                    <a:pt x="2074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309F4B1E-FED1-A877-320C-4E9DE24CD8FD}"/>
                </a:ext>
              </a:extLst>
            </p:cNvPr>
            <p:cNvSpPr/>
            <p:nvPr/>
          </p:nvSpPr>
          <p:spPr>
            <a:xfrm>
              <a:off x="11161483" y="5883088"/>
              <a:ext cx="387350" cy="358775"/>
            </a:xfrm>
            <a:custGeom>
              <a:avLst/>
              <a:gdLst/>
              <a:ahLst/>
              <a:cxnLst/>
              <a:rect l="l" t="t" r="r" b="b"/>
              <a:pathLst>
                <a:path w="387350" h="358775">
                  <a:moveTo>
                    <a:pt x="0" y="89691"/>
                  </a:moveTo>
                  <a:lnTo>
                    <a:pt x="207439" y="89691"/>
                  </a:lnTo>
                  <a:lnTo>
                    <a:pt x="207439" y="0"/>
                  </a:lnTo>
                  <a:lnTo>
                    <a:pt x="386821" y="179382"/>
                  </a:lnTo>
                  <a:lnTo>
                    <a:pt x="207439" y="358763"/>
                  </a:lnTo>
                  <a:lnTo>
                    <a:pt x="207439" y="269072"/>
                  </a:lnTo>
                  <a:lnTo>
                    <a:pt x="0" y="269072"/>
                  </a:lnTo>
                  <a:lnTo>
                    <a:pt x="0" y="8969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338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388B6-5423-00D7-6591-59121467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B0A67-0A7A-D56F-9A97-45A8BD50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5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572578" y="3012042"/>
            <a:ext cx="334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294</Words>
  <Application>Microsoft Macintosh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NanumGothic</vt:lpstr>
      <vt:lpstr>Arial</vt:lpstr>
      <vt:lpstr>Bangwool</vt:lpstr>
      <vt:lpstr>Times New Roman</vt:lpstr>
      <vt:lpstr>KoPubWorld돋움체 Bold</vt:lpstr>
      <vt:lpstr>Dotum</vt:lpstr>
      <vt:lpstr>UKIJ CJK</vt:lpstr>
      <vt:lpstr>맑은 고딕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김윤배</cp:lastModifiedBy>
  <cp:revision>25</cp:revision>
  <dcterms:created xsi:type="dcterms:W3CDTF">2020-01-03T14:16:53Z</dcterms:created>
  <dcterms:modified xsi:type="dcterms:W3CDTF">2023-05-17T07:02:11Z</dcterms:modified>
</cp:coreProperties>
</file>