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571" r:id="rId2"/>
    <p:sldId id="579" r:id="rId3"/>
    <p:sldId id="582" r:id="rId4"/>
    <p:sldId id="611" r:id="rId5"/>
    <p:sldId id="583" r:id="rId6"/>
    <p:sldId id="592" r:id="rId7"/>
    <p:sldId id="591" r:id="rId8"/>
    <p:sldId id="593" r:id="rId9"/>
    <p:sldId id="594" r:id="rId10"/>
    <p:sldId id="595" r:id="rId11"/>
    <p:sldId id="597" r:id="rId12"/>
    <p:sldId id="596" r:id="rId13"/>
    <p:sldId id="610" r:id="rId14"/>
    <p:sldId id="598" r:id="rId15"/>
    <p:sldId id="599" r:id="rId16"/>
    <p:sldId id="601" r:id="rId17"/>
    <p:sldId id="602" r:id="rId18"/>
    <p:sldId id="603" r:id="rId19"/>
    <p:sldId id="614" r:id="rId20"/>
    <p:sldId id="606" r:id="rId21"/>
    <p:sldId id="607" r:id="rId22"/>
    <p:sldId id="608" r:id="rId23"/>
    <p:sldId id="612" r:id="rId24"/>
    <p:sldId id="604" r:id="rId25"/>
    <p:sldId id="605" r:id="rId26"/>
    <p:sldId id="616" r:id="rId27"/>
    <p:sldId id="587" r:id="rId28"/>
    <p:sldId id="588" r:id="rId29"/>
    <p:sldId id="615" r:id="rId30"/>
    <p:sldId id="589" r:id="rId31"/>
  </p:sldIdLst>
  <p:sldSz cx="9334500" cy="6858000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142" algn="l" rtl="0" fontAlgn="base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283" algn="l" rtl="0" fontAlgn="base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425" algn="l" rtl="0" fontAlgn="base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566" algn="l" rtl="0" fontAlgn="base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5707" algn="l" defTabSz="914283" rtl="0" eaLnBrk="1" latinLnBrk="0" hangingPunct="1">
      <a:defRPr sz="3200" i="1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2849" algn="l" defTabSz="914283" rtl="0" eaLnBrk="1" latinLnBrk="0" hangingPunct="1">
      <a:defRPr sz="3200" i="1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199990" algn="l" defTabSz="914283" rtl="0" eaLnBrk="1" latinLnBrk="0" hangingPunct="1">
      <a:defRPr sz="3200" i="1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132" algn="l" defTabSz="914283" rtl="0" eaLnBrk="1" latinLnBrk="0" hangingPunct="1">
      <a:defRPr sz="3200" i="1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ECF4FA"/>
    <a:srgbClr val="FF6600"/>
    <a:srgbClr val="66FF33"/>
    <a:srgbClr val="99FF99"/>
    <a:srgbClr val="E6E6E6"/>
    <a:srgbClr val="666666"/>
    <a:srgbClr val="194173"/>
    <a:srgbClr val="64008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E3880-32CE-4225-AEE8-7482E353BCE6}" v="905" dt="2018-02-27T15:38:36.627"/>
    <p1510:client id="{EC94AF04-BCE1-42ED-BF94-99EB6486580E}" v="13" dt="2018-02-27T15:12:23.137"/>
    <p1510:client id="{653918C3-FA48-4B7D-B1B9-9A6380C5ACC2}" v="631" dt="2018-02-27T17:27:34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9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824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584" tIns="0" rIns="19584" bIns="0" numCol="1" anchor="t" anchorCtr="0" compatLnSpc="1">
            <a:prstTxWarp prst="textNoShape">
              <a:avLst/>
            </a:prstTxWarp>
          </a:bodyPr>
          <a:lstStyle>
            <a:lvl1pPr defTabSz="939018" eaLnBrk="0" hangingPunct="0">
              <a:defRPr sz="10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584" tIns="0" rIns="19584" bIns="0" numCol="1" anchor="t" anchorCtr="0" compatLnSpc="1">
            <a:prstTxWarp prst="textNoShape">
              <a:avLst/>
            </a:prstTxWarp>
          </a:bodyPr>
          <a:lstStyle>
            <a:lvl1pPr algn="r" defTabSz="939018" eaLnBrk="0" hangingPunct="0">
              <a:defRPr sz="10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747713"/>
            <a:ext cx="5022850" cy="3690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3" y="4689771"/>
            <a:ext cx="4982732" cy="444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53" tIns="47325" rIns="94653" bIns="47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43"/>
            <a:ext cx="2945862" cy="49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584" tIns="0" rIns="19584" bIns="0" numCol="1" anchor="b" anchorCtr="0" compatLnSpc="1">
            <a:prstTxWarp prst="textNoShape">
              <a:avLst/>
            </a:prstTxWarp>
          </a:bodyPr>
          <a:lstStyle>
            <a:lvl1pPr defTabSz="939018" eaLnBrk="0" hangingPunct="0">
              <a:defRPr sz="10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79543"/>
            <a:ext cx="2945862" cy="49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584" tIns="0" rIns="19584" bIns="0" numCol="1" anchor="b" anchorCtr="0" compatLnSpc="1">
            <a:prstTxWarp prst="textNoShape">
              <a:avLst/>
            </a:prstTxWarp>
          </a:bodyPr>
          <a:lstStyle>
            <a:lvl1pPr algn="r" defTabSz="939018" eaLnBrk="0" hangingPunct="0">
              <a:defRPr sz="1000">
                <a:latin typeface="Times New Roman" pitchFamily="18" charset="0"/>
              </a:defRPr>
            </a:lvl1pPr>
          </a:lstStyle>
          <a:p>
            <a:fld id="{C7BB87D5-FD0E-4DE4-A652-2695129173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350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2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07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9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6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38" indent="-285745" defTabSz="93026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981" indent="-228596" defTabSz="93026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174" indent="-228596" defTabSz="93026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366" indent="-228596" defTabSz="93026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559" indent="-228596" defTabSz="930260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750" indent="-228596" defTabSz="930260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943" indent="-228596" defTabSz="930260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136" indent="-228596" defTabSz="930260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998EE74-BF68-4988-AAAD-2982FA656966}" type="slidenum">
              <a:rPr lang="en-GB" sz="10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GB" sz="10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41363"/>
            <a:ext cx="5038725" cy="37020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1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05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0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75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36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69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86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41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7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Before our work HSBC measured own d-score by algorithm made by human observation and knowledge about markets.</a:t>
            </a:r>
          </a:p>
          <a:p>
            <a:r>
              <a:rPr lang="en-GB">
                <a:cs typeface="Times New Roman"/>
              </a:rPr>
              <a:t>D-score is indicator of defaults probability about company</a:t>
            </a:r>
          </a:p>
          <a:p>
            <a:r>
              <a:rPr lang="en-GB">
                <a:cs typeface="Times New Roman"/>
              </a:rPr>
              <a:t>Our goal was to produce </a:t>
            </a:r>
            <a:r>
              <a:rPr lang="en-GB" err="1">
                <a:cs typeface="Times New Roman"/>
              </a:rPr>
              <a:t>aplication</a:t>
            </a:r>
            <a:r>
              <a:rPr lang="en-GB">
                <a:cs typeface="Times New Roman"/>
              </a:rPr>
              <a:t> to monitor companies using previously observed patterns</a:t>
            </a:r>
          </a:p>
          <a:p>
            <a:r>
              <a:rPr lang="en-GB">
                <a:cs typeface="Times New Roman"/>
              </a:rPr>
              <a:t>100 monitored </a:t>
            </a:r>
            <a:r>
              <a:rPr lang="en-GB" err="1">
                <a:cs typeface="Times New Roman"/>
              </a:rPr>
              <a:t>comapnies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10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16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20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65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Application is divided in 3 main modules: [data prep, model definition] each is separated and can be improved based on new criteria or new indicators tracked. We'd like to talk </a:t>
            </a:r>
            <a:r>
              <a:rPr lang="en-GB" err="1">
                <a:cs typeface="Times New Roman"/>
              </a:rPr>
              <a:t>abut</a:t>
            </a:r>
            <a:r>
              <a:rPr lang="en-GB">
                <a:cs typeface="Times New Roman"/>
              </a:rPr>
              <a:t> each module next.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1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08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3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60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As in original d-score, compatibility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57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Best score after checking multiple parameters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1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Application is divided in 3 main modules: [data prep, model definition] each is separated and can be improved based on new criteria or new indicators tracked. We'd like to talk </a:t>
            </a:r>
            <a:r>
              <a:rPr lang="en-GB" err="1">
                <a:cs typeface="Times New Roman"/>
              </a:rPr>
              <a:t>abut</a:t>
            </a:r>
            <a:r>
              <a:rPr lang="en-GB">
                <a:cs typeface="Times New Roman"/>
              </a:rPr>
              <a:t> each module next.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29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9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Application is divided in 3 main modules: [data prep, model definition] each is separated and can be improved based on new criteria or new indicators tracked. We'd like to talk </a:t>
            </a:r>
            <a:r>
              <a:rPr lang="en-GB" err="1">
                <a:cs typeface="Times New Roman"/>
              </a:rPr>
              <a:t>abut</a:t>
            </a:r>
            <a:r>
              <a:rPr lang="en-GB">
                <a:cs typeface="Times New Roman"/>
              </a:rPr>
              <a:t> each module next.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02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Limited time:</a:t>
            </a:r>
            <a:endParaRPr lang="pl-PL"/>
          </a:p>
          <a:p>
            <a:r>
              <a:rPr lang="en-GB">
                <a:cs typeface="Times New Roman"/>
              </a:rPr>
              <a:t>- better estimator of missing</a:t>
            </a:r>
          </a:p>
          <a:p>
            <a:r>
              <a:rPr lang="en-GB">
                <a:cs typeface="Times New Roman"/>
              </a:rPr>
              <a:t>- compare to regression approach</a:t>
            </a:r>
          </a:p>
          <a:p>
            <a:r>
              <a:rPr lang="en-GB">
                <a:cs typeface="Times New Roman"/>
              </a:rPr>
              <a:t>- provide data from worse times/worse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30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8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Application is divided in 3 main modules: [data prep, model definition] each is separated and can be improved based on new criteria or new indicators tracked. We'd like to talk </a:t>
            </a:r>
            <a:r>
              <a:rPr lang="en-GB" err="1">
                <a:cs typeface="Times New Roman"/>
              </a:rPr>
              <a:t>abut</a:t>
            </a:r>
            <a:r>
              <a:rPr lang="en-GB">
                <a:cs typeface="Times New Roman"/>
              </a:rPr>
              <a:t> each module next.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4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2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7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18 columns!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9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/>
              </a:rPr>
              <a:t>We decided to use one file each week – we are estimating change in one year, so</a:t>
            </a:r>
          </a:p>
          <a:p>
            <a:r>
              <a:rPr lang="en-GB">
                <a:cs typeface="Times New Roman"/>
              </a:rPr>
              <a:t>daily changes are not really important,</a:t>
            </a:r>
          </a:p>
          <a:p>
            <a:r>
              <a:rPr lang="en-GB">
                <a:cs typeface="Times New Roman"/>
              </a:rPr>
              <a:t>rating almost never changes based on daily observations</a:t>
            </a:r>
            <a:endParaRPr lang="en-GB"/>
          </a:p>
          <a:p>
            <a:r>
              <a:rPr lang="en-GB">
                <a:cs typeface="Times New Roman"/>
              </a:rPr>
              <a:t>with this approach we can still watch all companies and make it much faster, without risk of overtraining with similar data</a:t>
            </a:r>
          </a:p>
          <a:p>
            <a:r>
              <a:rPr lang="en-GB">
                <a:cs typeface="Times New Roman"/>
              </a:rPr>
              <a:t>We still have </a:t>
            </a:r>
            <a:r>
              <a:rPr lang="en-GB" err="1">
                <a:cs typeface="Times New Roman"/>
              </a:rPr>
              <a:t>suficient</a:t>
            </a:r>
            <a:r>
              <a:rPr lang="en-GB">
                <a:cs typeface="Times New Roman"/>
              </a:rPr>
              <a:t> </a:t>
            </a:r>
            <a:r>
              <a:rPr lang="en-GB" err="1">
                <a:cs typeface="Times New Roman"/>
              </a:rPr>
              <a:t>ammount</a:t>
            </a:r>
            <a:r>
              <a:rPr lang="en-GB">
                <a:cs typeface="Times New Roman"/>
              </a:rPr>
              <a:t> of data (104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B87D5-FD0E-4DE4-A652-2695129173B4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27090" y="6356350"/>
            <a:ext cx="295592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89725" y="6356350"/>
            <a:ext cx="2178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F4CA9AD-ECF9-49CF-A59D-2BEBD3A9CB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7474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 b="0">
                <a:cs typeface="Aharoni" pitchFamily="2" charset="-79"/>
              </a:defRPr>
            </a:lvl1pPr>
          </a:lstStyle>
          <a:p>
            <a:fld id="{6F4CA9AD-ECF9-49CF-A59D-2BEBD3A9CB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13770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2" y="0"/>
            <a:ext cx="9345932" cy="374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663076" y="6499031"/>
            <a:ext cx="65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defRPr/>
            </a:pPr>
            <a:endParaRPr lang="en-GB" sz="1000" i="0">
              <a:solidFill>
                <a:srgbClr val="A5A6A9"/>
              </a:solidFill>
            </a:endParaRPr>
          </a:p>
        </p:txBody>
      </p:sp>
      <p:sp>
        <p:nvSpPr>
          <p:cNvPr id="6" name="Picture 24" descr="HSBC GBM_Black_CMYK"/>
          <p:cNvSpPr>
            <a:spLocks noChangeAspect="1" noChangeArrowheads="1"/>
          </p:cNvSpPr>
          <p:nvPr userDrawn="1"/>
        </p:nvSpPr>
        <p:spPr bwMode="auto">
          <a:xfrm>
            <a:off x="7245242" y="5757056"/>
            <a:ext cx="1531933" cy="383002"/>
          </a:xfrm>
          <a:prstGeom prst="rect">
            <a:avLst/>
          </a:prstGeom>
          <a:noFill/>
          <a:ln>
            <a:noFill/>
          </a:ln>
          <a:extLst/>
        </p:spPr>
        <p:txBody>
          <a:bodyPr lIns="84022" tIns="42011" rIns="84022" bIns="42011"/>
          <a:lstStyle/>
          <a:p>
            <a:pPr algn="ctr" eaLnBrk="0" hangingPunct="0">
              <a:defRPr/>
            </a:pPr>
            <a:endParaRPr lang="en-US" sz="1100" b="1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82"/>
          <p:cNvSpPr>
            <a:spLocks noChangeArrowheads="1"/>
          </p:cNvSpPr>
          <p:nvPr userDrawn="1"/>
        </p:nvSpPr>
        <p:spPr bwMode="auto">
          <a:xfrm>
            <a:off x="9042977" y="0"/>
            <a:ext cx="130043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none" lIns="91486" tIns="45744" rIns="91486" bIns="45744" anchor="ctr"/>
          <a:lstStyle/>
          <a:p>
            <a:pPr algn="ctr" defTabSz="914622" eaLnBrk="0" hangingPunct="0">
              <a:spcBef>
                <a:spcPct val="50000"/>
              </a:spcBef>
              <a:defRPr/>
            </a:pPr>
            <a:endParaRPr lang="en-US" sz="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AutoShape 26"/>
          <p:cNvSpPr>
            <a:spLocks noChangeArrowheads="1"/>
          </p:cNvSpPr>
          <p:nvPr userDrawn="1"/>
        </p:nvSpPr>
        <p:spPr bwMode="gray">
          <a:xfrm rot="16200000">
            <a:off x="8968592" y="5823931"/>
            <a:ext cx="297390" cy="1486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 wrap="none" lIns="91486" tIns="45744" rIns="91486" bIns="45744" anchor="ctr"/>
          <a:lstStyle/>
          <a:p>
            <a:pPr algn="ctr" defTabSz="859190" eaLnBrk="0" hangingPunct="0">
              <a:spcBef>
                <a:spcPct val="50000"/>
              </a:spcBef>
              <a:defRPr/>
            </a:pP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" name="Picture 2" descr="http://risk.global.hsbc/risk/imagelib.nsf/imagesbydocref/UKCM7Q2BRP08184111032009/$FILE/logoGlobalRisk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20" y="6161087"/>
            <a:ext cx="896009" cy="16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5" descr="HSBC Hexagon_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41" y="5758557"/>
            <a:ext cx="1527646" cy="2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4"/>
          <p:cNvCxnSpPr>
            <a:cxnSpLocks noChangeShapeType="1"/>
          </p:cNvCxnSpPr>
          <p:nvPr userDrawn="1"/>
        </p:nvCxnSpPr>
        <p:spPr bwMode="auto">
          <a:xfrm>
            <a:off x="7245243" y="6093497"/>
            <a:ext cx="1570517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8738205" y="498654"/>
            <a:ext cx="400517" cy="1022843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84022" tIns="42011" rIns="84022" bIns="42011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hangingPunct="0">
              <a:defRPr/>
            </a:pPr>
            <a:r>
              <a:rPr lang="en-GB" sz="1500" i="0">
                <a:solidFill>
                  <a:srgbClr val="7F7F7F"/>
                </a:solidFill>
              </a:rPr>
              <a:t>DRAFT</a:t>
            </a: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648786" y="4110896"/>
            <a:ext cx="7934039" cy="476124"/>
          </a:xfrm>
        </p:spPr>
        <p:txBody>
          <a:bodyPr bIns="0"/>
          <a:lstStyle>
            <a:lvl1pPr>
              <a:lnSpc>
                <a:spcPct val="100000"/>
              </a:lnSpc>
              <a:defRPr sz="28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48785" y="4587021"/>
            <a:ext cx="6533578" cy="477627"/>
          </a:xfrm>
        </p:spPr>
        <p:txBody>
          <a:bodyPr tIns="0"/>
          <a:lstStyle>
            <a:lvl1pPr marL="0" indent="0">
              <a:spcBef>
                <a:spcPct val="0"/>
              </a:spcBef>
              <a:buClrTx/>
              <a:buFontTx/>
              <a:buNone/>
              <a:defRPr sz="2600" smtClean="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23493" y="6356350"/>
            <a:ext cx="2955925" cy="365125"/>
          </a:xfrm>
        </p:spPr>
        <p:txBody>
          <a:bodyPr/>
          <a:lstStyle>
            <a:lvl1pPr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5648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18745" y="294389"/>
            <a:ext cx="8297016" cy="6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1" name="Rectangle 85"/>
          <p:cNvSpPr>
            <a:spLocks noChangeArrowheads="1"/>
          </p:cNvSpPr>
          <p:nvPr/>
        </p:nvSpPr>
        <p:spPr bwMode="auto">
          <a:xfrm>
            <a:off x="194352" y="294389"/>
            <a:ext cx="130043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88282" tIns="44141" rIns="88282" bIns="44141" anchor="ctr"/>
          <a:lstStyle/>
          <a:p>
            <a:pPr algn="ctr" defTabSz="828450" eaLnBrk="0" hangingPunct="0">
              <a:spcBef>
                <a:spcPct val="50000"/>
              </a:spcBef>
              <a:defRPr/>
            </a:pPr>
            <a:endParaRPr lang="en-US" sz="6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16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745" y="1249642"/>
            <a:ext cx="8297016" cy="49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98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Click to edit Master text styles</a:t>
            </a:r>
          </a:p>
          <a:p>
            <a:pPr lvl="3"/>
            <a:r>
              <a:rPr lang="en-GB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27090" y="6356350"/>
            <a:ext cx="295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89725" y="6356350"/>
            <a:ext cx="2178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F4CA9AD-ECF9-49CF-A59D-2BEBD3A9CB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7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0" r:id="rId2"/>
    <p:sldLayoutId id="2147483691" r:id="rId3"/>
  </p:sldLayoutIdLst>
  <p:hf sldNum="0" hdr="0" dt="0"/>
  <p:txStyles>
    <p:titleStyle>
      <a:lvl1pPr algn="l" defTabSz="107056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defTabSz="107056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2pPr>
      <a:lvl3pPr algn="l" defTabSz="107056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3pPr>
      <a:lvl4pPr algn="l" defTabSz="107056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4pPr>
      <a:lvl5pPr algn="l" defTabSz="107056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5pPr>
      <a:lvl6pPr marL="420059" algn="l" defTabSz="1019519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6pPr>
      <a:lvl7pPr marL="840119" algn="l" defTabSz="1019519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7pPr>
      <a:lvl8pPr marL="1260178" algn="l" defTabSz="1019519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8pPr>
      <a:lvl9pPr marL="1680237" algn="l" defTabSz="1019519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07113" indent="-207113" algn="l" defTabSz="828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28810" indent="-220240" algn="l" defTabSz="828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300">
          <a:solidFill>
            <a:schemeClr val="tx1"/>
          </a:solidFill>
          <a:latin typeface="+mn-lt"/>
          <a:cs typeface="+mn-cs"/>
        </a:defRPr>
      </a:lvl2pPr>
      <a:lvl3pPr marL="635923" indent="-205654" algn="l" defTabSz="828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cs typeface="+mn-cs"/>
        </a:defRPr>
      </a:lvl3pPr>
      <a:lvl4pPr marL="843035" indent="-205654" algn="l" defTabSz="828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900">
          <a:solidFill>
            <a:schemeClr val="tx1"/>
          </a:solidFill>
          <a:latin typeface="+mn-lt"/>
          <a:cs typeface="+mn-cs"/>
        </a:defRPr>
      </a:lvl4pPr>
      <a:lvl5pPr marL="1050149" indent="-205654" algn="l" defTabSz="107056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5pPr>
      <a:lvl6pPr marL="1419158" indent="-195444" algn="l" defTabSz="1019519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39219" indent="-195444" algn="l" defTabSz="1019519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59277" indent="-195444" algn="l" defTabSz="1019519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79337" indent="-195444" algn="l" defTabSz="1019519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01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0059" algn="l" defTabSz="8401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119" algn="l" defTabSz="8401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78" algn="l" defTabSz="8401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237" algn="l" defTabSz="8401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0296" algn="l" defTabSz="8401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356" algn="l" defTabSz="8401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0416" algn="l" defTabSz="8401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0472" algn="l" defTabSz="8401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4"/>
          <p:cNvSpPr>
            <a:spLocks noGrp="1" noChangeArrowheads="1"/>
          </p:cNvSpPr>
          <p:nvPr>
            <p:ph type="ctrTitle" sz="quarter"/>
          </p:nvPr>
        </p:nvSpPr>
        <p:spPr>
          <a:xfrm>
            <a:off x="648462" y="4581128"/>
            <a:ext cx="7934039" cy="844108"/>
          </a:xfrm>
        </p:spPr>
        <p:txBody>
          <a:bodyPr/>
          <a:lstStyle/>
          <a:p>
            <a:r>
              <a:rPr lang="en-US"/>
              <a:t>Early detection of companies' default signs</a:t>
            </a:r>
            <a:endParaRPr lang="pl-PL"/>
          </a:p>
          <a:p>
            <a:br>
              <a:rPr lang="en-US">
                <a:latin typeface="+mj-ea"/>
                <a:cs typeface="+mj-ea"/>
              </a:rPr>
            </a:br>
            <a:br>
              <a:rPr lang="en-US">
                <a:latin typeface="+mj-ea"/>
                <a:cs typeface="+mj-ea"/>
              </a:rPr>
            </a:br>
            <a:endParaRPr lang="en-GB" sz="1800">
              <a:cs typeface="Arial" charset="0"/>
            </a:endParaRPr>
          </a:p>
        </p:txBody>
      </p:sp>
      <p:sp>
        <p:nvSpPr>
          <p:cNvPr id="40962" name="Rectangle 1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5823" y="5661248"/>
            <a:ext cx="6533578" cy="340947"/>
          </a:xfrm>
        </p:spPr>
        <p:txBody>
          <a:bodyPr/>
          <a:lstStyle/>
          <a:p>
            <a:r>
              <a:rPr lang="pl-PL" sz="1400"/>
              <a:t>Piotr Bartman, Jakub Mędrek</a:t>
            </a:r>
            <a:endParaRPr lang="en-US" sz="1400"/>
          </a:p>
        </p:txBody>
      </p:sp>
      <p:sp>
        <p:nvSpPr>
          <p:cNvPr id="40963" name="Rectangle 138"/>
          <p:cNvSpPr>
            <a:spLocks noChangeArrowheads="1"/>
          </p:cNvSpPr>
          <p:nvPr/>
        </p:nvSpPr>
        <p:spPr bwMode="auto">
          <a:xfrm>
            <a:off x="689905" y="6165304"/>
            <a:ext cx="4731556" cy="20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defTabSz="828450" eaLnBrk="0" hangingPunct="0"/>
            <a:r>
              <a:rPr lang="en-GB" sz="1100" b="1" i="0">
                <a:solidFill>
                  <a:srgbClr val="000000"/>
                </a:solidFill>
                <a:latin typeface="Arial" charset="0"/>
              </a:rPr>
              <a:t>Date: 28 February, 2018</a:t>
            </a:r>
          </a:p>
        </p:txBody>
      </p:sp>
      <p:sp>
        <p:nvSpPr>
          <p:cNvPr id="40964" name="Rectangle 115"/>
          <p:cNvSpPr txBox="1">
            <a:spLocks noChangeArrowheads="1"/>
          </p:cNvSpPr>
          <p:nvPr/>
        </p:nvSpPr>
        <p:spPr bwMode="auto">
          <a:xfrm>
            <a:off x="657361" y="4050819"/>
            <a:ext cx="8288442" cy="47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pl-PL" sz="2000" b="0" i="0">
                <a:solidFill>
                  <a:srgbClr val="000000"/>
                </a:solidFill>
              </a:rPr>
              <a:t>GRA Kraków</a:t>
            </a:r>
            <a:endParaRPr lang="en-GB" sz="2000" b="0" i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3764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  <a:latin typeface="Arial"/>
                <a:cs typeface="Arial"/>
              </a:rPr>
              <a:t>Create</a:t>
            </a:r>
            <a:r>
              <a:rPr lang="pl-PL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l-PL" sz="2400" dirty="0">
                <a:solidFill>
                  <a:srgbClr val="FF0000"/>
                </a:solidFill>
              </a:rPr>
              <a:t>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26462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ID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u="none" strike="noStrike" noProof="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01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02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100%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03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...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M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100%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90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42011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ID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u="none" strike="noStrike" noProof="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...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02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 i="0" u="none" strike="noStrike" noProof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...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M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0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64341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ID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u="none" strike="noStrike" noProof="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...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m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 i="0" u="none" strike="noStrike" noProof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0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GB" sz="1800" b="1" i="0"/>
              <a:t>We choose one file each week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/>
              <a:t>Data is similar during one week</a:t>
            </a:r>
            <a:endParaRPr lang="en-GB" sz="1600" i="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4,5 years = ~77k records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pl-PL" sz="1600" b="1" i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l-PL" sz="1800" b="1" i="0" err="1">
                <a:cs typeface="Calibri"/>
              </a:rPr>
              <a:t>Save</a:t>
            </a:r>
            <a:r>
              <a:rPr lang="pl-PL" sz="1800" b="1" i="0">
                <a:cs typeface="Calibri"/>
              </a:rPr>
              <a:t> </a:t>
            </a:r>
            <a:r>
              <a:rPr lang="pl-PL" sz="1800" b="1" i="0" err="1">
                <a:cs typeface="Calibri"/>
              </a:rPr>
              <a:t>all</a:t>
            </a:r>
            <a:r>
              <a:rPr lang="pl-PL" sz="1800" b="1" i="0">
                <a:cs typeface="Calibri"/>
              </a:rPr>
              <a:t> data </a:t>
            </a:r>
            <a:r>
              <a:rPr lang="pl-PL" sz="1800" b="1" i="0" err="1">
                <a:cs typeface="Calibri"/>
              </a:rPr>
              <a:t>into</a:t>
            </a:r>
            <a:r>
              <a:rPr lang="pl-PL" sz="1800" b="1" i="0">
                <a:cs typeface="Calibri"/>
              </a:rPr>
              <a:t> one file</a:t>
            </a:r>
            <a:endParaRPr lang="en-US" sz="1800" i="0">
              <a:cs typeface="Calibri"/>
            </a:endParaRPr>
          </a:p>
          <a:p>
            <a:pPr marL="180975" indent="-18097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pl-PL" sz="1600" i="0" err="1">
                <a:cs typeface="Calibri"/>
              </a:rPr>
              <a:t>Easier</a:t>
            </a:r>
            <a:r>
              <a:rPr lang="pl-PL" sz="1600" i="0">
                <a:cs typeface="Calibri"/>
              </a:rPr>
              <a:t> to </a:t>
            </a:r>
            <a:r>
              <a:rPr lang="pl-PL" sz="1600" i="0" err="1">
                <a:cs typeface="Calibri"/>
              </a:rPr>
              <a:t>maintain</a:t>
            </a:r>
            <a:endParaRPr lang="en-US" sz="1600" i="0" err="1">
              <a:cs typeface="Calibri"/>
            </a:endParaRPr>
          </a:p>
          <a:p>
            <a:pPr marL="180975" indent="-180975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pl-PL" sz="1600" i="0" err="1">
                <a:cs typeface="Calibri"/>
              </a:rPr>
              <a:t>Chronological</a:t>
            </a:r>
            <a:r>
              <a:rPr lang="pl-PL" sz="1600" i="0">
                <a:cs typeface="Calibri"/>
              </a:rPr>
              <a:t> order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62D7AC4-D763-4057-B673-DD7D58473D22}"/>
              </a:ext>
            </a:extLst>
          </p:cNvPr>
          <p:cNvSpPr txBox="1"/>
          <p:nvPr/>
        </p:nvSpPr>
        <p:spPr>
          <a:xfrm>
            <a:off x="3144461" y="5172075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>
                <a:cs typeface="Calibri"/>
              </a:rPr>
              <a:t>GRAFIKA</a:t>
            </a:r>
          </a:p>
        </p:txBody>
      </p:sp>
    </p:spTree>
    <p:extLst>
      <p:ext uri="{BB962C8B-B14F-4D97-AF65-F5344CB8AC3E}">
        <p14:creationId xmlns:p14="http://schemas.microsoft.com/office/powerpoint/2010/main" val="156010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  <a:latin typeface="Arial"/>
                <a:cs typeface="Arial"/>
              </a:rPr>
              <a:t>Create</a:t>
            </a:r>
            <a:r>
              <a:rPr lang="pl-PL" sz="2400" dirty="0">
                <a:solidFill>
                  <a:srgbClr val="FF0000"/>
                </a:solidFill>
                <a:latin typeface="Arial"/>
                <a:cs typeface="Arial"/>
              </a:rPr>
              <a:t>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93927"/>
              </p:ext>
            </p:extLst>
          </p:nvPr>
        </p:nvGraphicFramePr>
        <p:xfrm>
          <a:off x="596107" y="1219802"/>
          <a:ext cx="8112321" cy="49340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3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u="none" strike="noStrike" noProof="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Www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~77k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15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02912"/>
              </p:ext>
            </p:extLst>
          </p:nvPr>
        </p:nvGraphicFramePr>
        <p:xfrm>
          <a:off x="596107" y="1219802"/>
          <a:ext cx="8112321" cy="42331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3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D</a:t>
                      </a:r>
                      <a:endParaRPr lang="pl-PL" sz="2400" u="none" strike="noStrike" noProof="0" err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err="1"/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Www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>
                          <a:solidFill>
                            <a:srgbClr val="3F3F3F"/>
                          </a:solidFill>
                        </a:rPr>
                        <a:t>~77k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?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EBB91705-9851-4AAC-8951-21A9BB86786D}"/>
              </a:ext>
            </a:extLst>
          </p:cNvPr>
          <p:cNvSpPr txBox="1"/>
          <p:nvPr/>
        </p:nvSpPr>
        <p:spPr>
          <a:xfrm>
            <a:off x="611188" y="5743464"/>
            <a:ext cx="80899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i="0" dirty="0">
                <a:cs typeface="Calibri"/>
              </a:rPr>
              <a:t>1 = (rating </a:t>
            </a:r>
            <a:r>
              <a:rPr lang="pl-PL" sz="2800" i="0" dirty="0" err="1">
                <a:cs typeface="Calibri"/>
              </a:rPr>
              <a:t>after</a:t>
            </a:r>
            <a:r>
              <a:rPr lang="pl-PL" sz="2800" i="0" dirty="0">
                <a:cs typeface="Calibri"/>
              </a:rPr>
              <a:t> 1 </a:t>
            </a:r>
            <a:r>
              <a:rPr lang="pl-PL" sz="2800" i="0" dirty="0" err="1">
                <a:cs typeface="Calibri"/>
              </a:rPr>
              <a:t>year</a:t>
            </a:r>
            <a:r>
              <a:rPr lang="pl-PL" sz="2800" i="0" dirty="0">
                <a:cs typeface="Calibri"/>
              </a:rPr>
              <a:t> &lt; </a:t>
            </a:r>
            <a:r>
              <a:rPr lang="pl-PL" sz="2800" i="0" dirty="0">
                <a:solidFill>
                  <a:srgbClr val="FF0000"/>
                </a:solidFill>
                <a:cs typeface="Calibri"/>
              </a:rPr>
              <a:t>BBB-</a:t>
            </a:r>
            <a:r>
              <a:rPr lang="pl-PL" sz="2800" i="0" dirty="0">
                <a:solidFill>
                  <a:srgbClr val="000000"/>
                </a:solidFill>
                <a:cs typeface="Calibri"/>
              </a:rPr>
              <a:t>)</a:t>
            </a: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22091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3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D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wW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FF0000"/>
                          </a:solidFill>
                        </a:rPr>
                        <a:t>Www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wW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~77k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YyyY</a:t>
                      </a: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>
                          <a:solidFill>
                            <a:srgbClr val="FF0000"/>
                          </a:solidFill>
                        </a:rPr>
                        <a:t>zZZ</a:t>
                      </a: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47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08625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3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D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www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yyy</a:t>
                      </a:r>
                      <a:endParaRPr lang="pl-PL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zzz</a:t>
                      </a:r>
                      <a:endParaRPr lang="pl-PL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www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yyy</a:t>
                      </a:r>
                      <a:endParaRPr lang="pl-PL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zzz</a:t>
                      </a:r>
                      <a:endParaRPr lang="pl-PL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www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~77k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yyy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zzz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www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63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91601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3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D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err="1"/>
                        <a:t>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www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yyy</a:t>
                      </a:r>
                      <a:endParaRPr lang="pl-PL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zzz</a:t>
                      </a:r>
                      <a:endParaRPr lang="pl-PL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www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20%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~77k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yyy</a:t>
                      </a:r>
                      <a:endParaRPr lang="pl-PL" err="1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zzz</a:t>
                      </a:r>
                      <a:endParaRPr lang="pl-PL" err="1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www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?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7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Create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 dirty="0">
                <a:solidFill>
                  <a:srgbClr val="7F7F7F"/>
                </a:solidFill>
              </a:rPr>
              <a:t>Classifier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DFF2DFA-8EB7-489B-8E81-0D7FCD426BFD}"/>
              </a:ext>
            </a:extLst>
          </p:cNvPr>
          <p:cNvSpPr txBox="1"/>
          <p:nvPr/>
        </p:nvSpPr>
        <p:spPr>
          <a:xfrm>
            <a:off x="519113" y="1009650"/>
            <a:ext cx="8242300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i="0"/>
              <a:t>Classifier</a:t>
            </a:r>
            <a:endParaRPr lang="en-GB" sz="1800" i="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600" i="0"/>
              <a:t>Take learning data</a:t>
            </a:r>
            <a:r>
              <a:rPr lang="en-GB" sz="1600" i="0">
                <a:cs typeface="Calibri"/>
              </a:rPr>
              <a:t> – each record as vector</a:t>
            </a:r>
            <a:endParaRPr lang="en-US" sz="1600" i="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600" i="0">
                <a:cs typeface="Calibri"/>
              </a:rPr>
              <a:t>Find</a:t>
            </a:r>
            <a:r>
              <a:rPr lang="en-GB" sz="1600" i="0"/>
              <a:t> optimal hyperplane dividing hyperspace into classes</a:t>
            </a:r>
            <a:endParaRPr lang="en-US" sz="1600" i="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600" i="0"/>
              <a:t>For each record return class and distance to hyperplane</a:t>
            </a:r>
            <a:endParaRPr lang="en-US" sz="1600" i="0">
              <a:cs typeface="Calibri"/>
            </a:endParaRP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BA584F21-E37F-4B79-ADFC-BA3E5080F6BD}"/>
              </a:ext>
            </a:extLst>
          </p:cNvPr>
          <p:cNvSpPr txBox="1"/>
          <p:nvPr/>
        </p:nvSpPr>
        <p:spPr>
          <a:xfrm>
            <a:off x="475948" y="3295650"/>
            <a:ext cx="8280920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GB" sz="1800" b="1" i="0"/>
              <a:t>Accuracy</a:t>
            </a:r>
            <a:endParaRPr lang="pl-PL" sz="1600" i="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Percentage of correct classifying records from testing set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0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>
                <a:solidFill>
                  <a:srgbClr val="FF0000"/>
                </a:solidFill>
              </a:rPr>
              <a:t>General </a:t>
            </a:r>
            <a:r>
              <a:rPr lang="en-GB" sz="2400">
                <a:solidFill>
                  <a:srgbClr val="FF0000"/>
                </a:solidFill>
                <a:latin typeface="Arial"/>
                <a:cs typeface="Arial"/>
              </a:rPr>
              <a:t>overview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>
                <a:solidFill>
                  <a:srgbClr val="7F7F7F"/>
                </a:solidFill>
              </a:rPr>
              <a:t>Genereal overview</a:t>
            </a:r>
            <a:endParaRPr lang="en-GB" sz="16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131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GB" sz="2200" b="1" i="0">
                <a:cs typeface="Calibri"/>
              </a:rPr>
              <a:t>Predict distress of companies based on collected data in one year.</a:t>
            </a:r>
            <a:endParaRPr lang="pl-PL" sz="2200">
              <a:cs typeface="Calibri"/>
            </a:endParaRPr>
          </a:p>
          <a:p>
            <a:pPr>
              <a:lnSpc>
                <a:spcPct val="150000"/>
              </a:lnSpc>
            </a:pPr>
            <a:endParaRPr lang="en-GB" sz="1800" b="1" i="0"/>
          </a:p>
          <a:p>
            <a:pPr>
              <a:lnSpc>
                <a:spcPct val="150000"/>
              </a:lnSpc>
            </a:pPr>
            <a:r>
              <a:rPr lang="en-GB" sz="1800" b="1" i="0"/>
              <a:t>Current solution: d-score</a:t>
            </a:r>
            <a:endParaRPr lang="en-GB"/>
          </a:p>
          <a:p>
            <a:pPr marL="180975" indent="-180975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Criteria based on human observations and experience</a:t>
            </a:r>
          </a:p>
          <a:p>
            <a:pPr marL="180975" indent="-180975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Not changing in time (the same formula)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800" i="0">
              <a:cs typeface="Calibri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GB" sz="1800" b="1" i="0">
                <a:cs typeface="Calibri"/>
              </a:rPr>
              <a:t>Our approach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Based on ongoing automatic observations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Can be easy improved when amount of collected data increase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Using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4581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AU" sz="2400" dirty="0">
                <a:solidFill>
                  <a:srgbClr val="FF0000"/>
                </a:solidFill>
              </a:rPr>
              <a:t>Create</a:t>
            </a:r>
            <a:r>
              <a:rPr lang="en-AU" sz="2400" dirty="0">
                <a:solidFill>
                  <a:srgbClr val="FF0000"/>
                </a:solidFill>
                <a:latin typeface="Arial"/>
                <a:cs typeface="Arial"/>
              </a:rPr>
              <a:t>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dirty="0">
                <a:solidFill>
                  <a:srgbClr val="7F7F7F"/>
                </a:solidFill>
              </a:rPr>
              <a:t>Use evolution algorithm for optimization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36432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  <a:endParaRPr lang="pl-PL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3</a:t>
                      </a:r>
                      <a:endParaRPr lang="pl-PL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4</a:t>
                      </a:r>
                      <a:endParaRPr lang="pl-PL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FF0000"/>
                          </a:solidFill>
                        </a:rPr>
                        <a:t>78%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u="none" strike="noStrike" noProof="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 err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 err="1"/>
                        <a:t>Next</a:t>
                      </a:r>
                      <a:endParaRPr lang="pl-PL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(78%)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/>
                        <a:t>Best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(78%)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1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3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4</a:t>
                      </a:r>
                      <a:endParaRPr lang="pl-PL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75%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1</a:t>
                      </a:r>
                      <a:endParaRPr lang="pl-PL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3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4</a:t>
                      </a:r>
                      <a:endParaRPr lang="pl-PL" b="1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79%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  <a:endParaRPr lang="pl-PL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3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4</a:t>
                      </a:r>
                      <a:endParaRPr lang="pl-PL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82%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3</a:t>
                      </a:r>
                      <a:endParaRPr lang="pl-PL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4</a:t>
                      </a:r>
                      <a:endParaRPr lang="pl-PL" b="1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79%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 err="1"/>
                        <a:t>Next</a:t>
                      </a:r>
                      <a:endParaRPr lang="pl-PL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(82%)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/>
                        <a:t>Best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(82%)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4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AU" sz="2400" dirty="0">
                <a:solidFill>
                  <a:srgbClr val="FF0000"/>
                </a:solidFill>
              </a:rPr>
              <a:t>Create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dirty="0">
                <a:solidFill>
                  <a:srgbClr val="7F7F7F"/>
                </a:solidFill>
              </a:rPr>
              <a:t>Use evolution algorithm for optimization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85952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  <a:endParaRPr lang="pl-PL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4</a:t>
                      </a:r>
                      <a:endParaRPr lang="pl-PL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 i="0" u="none" strike="noStrike" noProof="0">
                          <a:solidFill>
                            <a:srgbClr val="3F3F3F"/>
                          </a:solidFill>
                          <a:latin typeface="Arial"/>
                        </a:rPr>
                        <a:t>82%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u="none" strike="noStrike" noProof="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 err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 err="1"/>
                        <a:t>Next</a:t>
                      </a:r>
                      <a:endParaRPr lang="pl-PL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(82%)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/>
                        <a:t>Best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(82%)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1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4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73%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1</a:t>
                      </a:r>
                      <a:endParaRPr lang="pl-PL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4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  <a:endParaRPr lang="pl-PL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4</a:t>
                      </a:r>
                      <a:endParaRPr lang="pl-PL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 err="1"/>
                        <a:t>Next</a:t>
                      </a:r>
                      <a:endParaRPr lang="pl-PL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(80%)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/>
                        <a:t>Best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(82%)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57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AU" sz="2400" dirty="0">
                <a:solidFill>
                  <a:srgbClr val="FF0000"/>
                </a:solidFill>
              </a:rPr>
              <a:t>Create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dirty="0">
                <a:solidFill>
                  <a:srgbClr val="7F7F7F"/>
                </a:solidFill>
              </a:rPr>
              <a:t>Save the best model with configuration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0327"/>
              </p:ext>
            </p:extLst>
          </p:nvPr>
        </p:nvGraphicFramePr>
        <p:xfrm>
          <a:off x="596107" y="1219802"/>
          <a:ext cx="8112300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0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0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u="none" strike="noStrike" noProof="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 i="0" u="none" strike="noStrike" noProof="0">
                          <a:solidFill>
                            <a:srgbClr val="3F3F3F"/>
                          </a:solidFill>
                          <a:latin typeface="Arial"/>
                        </a:rPr>
                        <a:t>Col 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000000"/>
                          </a:solidFill>
                        </a:rPr>
                        <a:t>Col 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 err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 err="1"/>
                        <a:t>Next</a:t>
                      </a:r>
                      <a:endParaRPr lang="pl-PL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(80%)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2400" b="1"/>
                        <a:t>Best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2400" b="1"/>
                        <a:t>(82%)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Col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81%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35%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Col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63%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000000"/>
                          </a:solidFill>
                        </a:rPr>
                        <a:t>Col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63%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 err="1"/>
                        <a:t>Next</a:t>
                      </a:r>
                      <a:endParaRPr lang="pl-PL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(81%)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Best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000000"/>
                          </a:solidFill>
                        </a:rPr>
                        <a:t>(82%)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Best: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1</a:t>
                      </a:r>
                      <a:endParaRPr lang="pl-PL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Col 2</a:t>
                      </a:r>
                      <a:endParaRPr lang="pl-PL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Col 4</a:t>
                      </a:r>
                      <a:endParaRPr lang="pl-PL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82%</a:t>
                      </a:r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4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>
                <a:solidFill>
                  <a:srgbClr val="FF0000"/>
                </a:solidFill>
              </a:rPr>
              <a:t>Use model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en-GB" sz="1600" i="1">
              <a:solidFill>
                <a:srgbClr val="7F7F7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GB" sz="8800" b="1" i="0">
                <a:latin typeface="Calibri"/>
                <a:cs typeface="Calibri"/>
              </a:rPr>
              <a:t>II</a:t>
            </a:r>
            <a:r>
              <a:rPr lang="en-GB" sz="8800" b="1" i="0">
                <a:cs typeface="Calibri"/>
              </a:rPr>
              <a:t> Use model</a:t>
            </a:r>
            <a:endParaRPr lang="pl-PL" sz="8800">
              <a:cs typeface="Calibri"/>
            </a:endParaRPr>
          </a:p>
          <a:p>
            <a:pPr algn="ctr"/>
            <a:endParaRPr lang="en-GB" sz="480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endParaRPr lang="en-GB" sz="1600" i="0">
              <a:cs typeface="Calibri"/>
            </a:endParaRPr>
          </a:p>
          <a:p>
            <a:pPr>
              <a:lnSpc>
                <a:spcPct val="150000"/>
              </a:lnSpc>
            </a:pPr>
            <a:endParaRPr lang="en-GB" sz="1600" i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86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/>
              <a:t>Use</a:t>
            </a:r>
            <a:r>
              <a:rPr lang="en-GB" sz="2400">
                <a:solidFill>
                  <a:srgbClr val="FF0000"/>
                </a:solidFill>
              </a:rPr>
              <a:t> model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>
                <a:solidFill>
                  <a:srgbClr val="7F7F7F"/>
                </a:solidFill>
                <a:latin typeface="Arial"/>
                <a:cs typeface="Arial"/>
              </a:rPr>
              <a:t>SVM Score</a:t>
            </a:r>
            <a:endParaRPr lang="en-GB" sz="1600" i="1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D1D71530-E86A-4FB0-901B-339133B81427}"/>
              </a:ext>
            </a:extLst>
          </p:cNvPr>
          <p:cNvCxnSpPr/>
          <p:nvPr/>
        </p:nvCxnSpPr>
        <p:spPr bwMode="auto">
          <a:xfrm>
            <a:off x="2780179" y="5191125"/>
            <a:ext cx="4140099" cy="59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B3E514E-55BD-4AD6-A61E-18F8CDDDF828}"/>
              </a:ext>
            </a:extLst>
          </p:cNvPr>
          <p:cNvCxnSpPr/>
          <p:nvPr/>
        </p:nvCxnSpPr>
        <p:spPr bwMode="auto">
          <a:xfrm flipH="1" flipV="1">
            <a:off x="2989644" y="1838325"/>
            <a:ext cx="7227" cy="35871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nak plus 11">
            <a:extLst>
              <a:ext uri="{FF2B5EF4-FFF2-40B4-BE49-F238E27FC236}">
                <a16:creationId xmlns:a16="http://schemas.microsoft.com/office/drawing/2014/main" id="{4E11150C-D563-4FD0-BF8C-0D6EE4025162}"/>
              </a:ext>
            </a:extLst>
          </p:cNvPr>
          <p:cNvSpPr/>
          <p:nvPr/>
        </p:nvSpPr>
        <p:spPr bwMode="auto">
          <a:xfrm>
            <a:off x="4484466" y="375285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Znak plus 15">
            <a:extLst>
              <a:ext uri="{FF2B5EF4-FFF2-40B4-BE49-F238E27FC236}">
                <a16:creationId xmlns:a16="http://schemas.microsoft.com/office/drawing/2014/main" id="{B0466B41-39E1-49FE-926C-71EF74AC8FE8}"/>
              </a:ext>
            </a:extLst>
          </p:cNvPr>
          <p:cNvSpPr/>
          <p:nvPr/>
        </p:nvSpPr>
        <p:spPr bwMode="auto">
          <a:xfrm>
            <a:off x="4636805" y="3152775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Znak plus 16">
            <a:extLst>
              <a:ext uri="{FF2B5EF4-FFF2-40B4-BE49-F238E27FC236}">
                <a16:creationId xmlns:a16="http://schemas.microsoft.com/office/drawing/2014/main" id="{9FE4760A-0CA0-43D1-A7AB-49AAA65CCECE}"/>
              </a:ext>
            </a:extLst>
          </p:cNvPr>
          <p:cNvSpPr/>
          <p:nvPr/>
        </p:nvSpPr>
        <p:spPr bwMode="auto">
          <a:xfrm>
            <a:off x="6026894" y="384810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Znak plus 17">
            <a:extLst>
              <a:ext uri="{FF2B5EF4-FFF2-40B4-BE49-F238E27FC236}">
                <a16:creationId xmlns:a16="http://schemas.microsoft.com/office/drawing/2014/main" id="{36E7C2C1-AA6B-40DF-A239-AFEB9F03066E}"/>
              </a:ext>
            </a:extLst>
          </p:cNvPr>
          <p:cNvSpPr/>
          <p:nvPr/>
        </p:nvSpPr>
        <p:spPr bwMode="auto">
          <a:xfrm>
            <a:off x="5255680" y="264795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Znak plus 18">
            <a:extLst>
              <a:ext uri="{FF2B5EF4-FFF2-40B4-BE49-F238E27FC236}">
                <a16:creationId xmlns:a16="http://schemas.microsoft.com/office/drawing/2014/main" id="{5CC4FC2E-3625-45B8-8A81-F4DF46C42F67}"/>
              </a:ext>
            </a:extLst>
          </p:cNvPr>
          <p:cNvSpPr/>
          <p:nvPr/>
        </p:nvSpPr>
        <p:spPr bwMode="auto">
          <a:xfrm>
            <a:off x="6502952" y="236220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nak minus 10">
            <a:extLst>
              <a:ext uri="{FF2B5EF4-FFF2-40B4-BE49-F238E27FC236}">
                <a16:creationId xmlns:a16="http://schemas.microsoft.com/office/drawing/2014/main" id="{0B138844-4787-47E6-B53C-76B637F0C43D}"/>
              </a:ext>
            </a:extLst>
          </p:cNvPr>
          <p:cNvSpPr/>
          <p:nvPr/>
        </p:nvSpPr>
        <p:spPr bwMode="auto">
          <a:xfrm>
            <a:off x="3313364" y="4410075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Znak minus 20">
            <a:extLst>
              <a:ext uri="{FF2B5EF4-FFF2-40B4-BE49-F238E27FC236}">
                <a16:creationId xmlns:a16="http://schemas.microsoft.com/office/drawing/2014/main" id="{46FBB4F9-7886-4D33-A399-7233B2F83D61}"/>
              </a:ext>
            </a:extLst>
          </p:cNvPr>
          <p:cNvSpPr/>
          <p:nvPr/>
        </p:nvSpPr>
        <p:spPr bwMode="auto">
          <a:xfrm>
            <a:off x="3627562" y="4829175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Znak minus 21">
            <a:extLst>
              <a:ext uri="{FF2B5EF4-FFF2-40B4-BE49-F238E27FC236}">
                <a16:creationId xmlns:a16="http://schemas.microsoft.com/office/drawing/2014/main" id="{8665740E-4404-4839-B203-5390A02EEE83}"/>
              </a:ext>
            </a:extLst>
          </p:cNvPr>
          <p:cNvSpPr/>
          <p:nvPr/>
        </p:nvSpPr>
        <p:spPr bwMode="auto">
          <a:xfrm>
            <a:off x="3665646" y="3848100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nak minus 22">
            <a:extLst>
              <a:ext uri="{FF2B5EF4-FFF2-40B4-BE49-F238E27FC236}">
                <a16:creationId xmlns:a16="http://schemas.microsoft.com/office/drawing/2014/main" id="{4765EEAB-80CD-4B4F-B5EC-8B1D21F2E9CF}"/>
              </a:ext>
            </a:extLst>
          </p:cNvPr>
          <p:cNvSpPr/>
          <p:nvPr/>
        </p:nvSpPr>
        <p:spPr bwMode="auto">
          <a:xfrm>
            <a:off x="4912919" y="4638675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nak plus 23">
            <a:extLst>
              <a:ext uri="{FF2B5EF4-FFF2-40B4-BE49-F238E27FC236}">
                <a16:creationId xmlns:a16="http://schemas.microsoft.com/office/drawing/2014/main" id="{B7EBBCCD-9AA7-4F77-8139-53FCE9D4C013}"/>
              </a:ext>
            </a:extLst>
          </p:cNvPr>
          <p:cNvSpPr/>
          <p:nvPr/>
        </p:nvSpPr>
        <p:spPr bwMode="auto">
          <a:xfrm>
            <a:off x="4160747" y="207645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7225844E-4695-47FD-825E-3667A5E8F74E}"/>
              </a:ext>
            </a:extLst>
          </p:cNvPr>
          <p:cNvCxnSpPr/>
          <p:nvPr/>
        </p:nvCxnSpPr>
        <p:spPr bwMode="auto">
          <a:xfrm>
            <a:off x="2494544" y="2800350"/>
            <a:ext cx="4126545" cy="27177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603DB86-26A4-4D4A-BAE5-F10957163363}"/>
              </a:ext>
            </a:extLst>
          </p:cNvPr>
          <p:cNvSpPr txBox="1"/>
          <p:nvPr/>
        </p:nvSpPr>
        <p:spPr>
          <a:xfrm>
            <a:off x="6169712" y="154679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 err="1">
                <a:cs typeface="Calibri"/>
              </a:rPr>
              <a:t>distressed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FA2387CD-1436-4978-BB2C-3C990E795EF9}"/>
              </a:ext>
            </a:extLst>
          </p:cNvPr>
          <p:cNvSpPr txBox="1"/>
          <p:nvPr/>
        </p:nvSpPr>
        <p:spPr>
          <a:xfrm>
            <a:off x="362089" y="565785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>
                <a:cs typeface="Calibri"/>
              </a:rPr>
              <a:t>not </a:t>
            </a:r>
            <a:r>
              <a:rPr lang="pl-PL" b="1" err="1">
                <a:cs typeface="Calibri"/>
              </a:rPr>
              <a:t>distressed</a:t>
            </a:r>
          </a:p>
        </p:txBody>
      </p:sp>
    </p:spTree>
    <p:extLst>
      <p:ext uri="{BB962C8B-B14F-4D97-AF65-F5344CB8AC3E}">
        <p14:creationId xmlns:p14="http://schemas.microsoft.com/office/powerpoint/2010/main" val="363171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>
                <a:solidFill>
                  <a:srgbClr val="FF0000"/>
                </a:solidFill>
              </a:rPr>
              <a:t>Use model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>
                <a:solidFill>
                  <a:srgbClr val="7F7F7F"/>
                </a:solidFill>
              </a:rPr>
              <a:t>SVM Score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D1D71530-E86A-4FB0-901B-339133B81427}"/>
              </a:ext>
            </a:extLst>
          </p:cNvPr>
          <p:cNvCxnSpPr/>
          <p:nvPr/>
        </p:nvCxnSpPr>
        <p:spPr bwMode="auto">
          <a:xfrm>
            <a:off x="2780179" y="5191125"/>
            <a:ext cx="4140099" cy="59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B3E514E-55BD-4AD6-A61E-18F8CDDDF828}"/>
              </a:ext>
            </a:extLst>
          </p:cNvPr>
          <p:cNvCxnSpPr/>
          <p:nvPr/>
        </p:nvCxnSpPr>
        <p:spPr bwMode="auto">
          <a:xfrm flipH="1" flipV="1">
            <a:off x="2989644" y="1838325"/>
            <a:ext cx="7227" cy="35871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nak plus 11">
            <a:extLst>
              <a:ext uri="{FF2B5EF4-FFF2-40B4-BE49-F238E27FC236}">
                <a16:creationId xmlns:a16="http://schemas.microsoft.com/office/drawing/2014/main" id="{4E11150C-D563-4FD0-BF8C-0D6EE4025162}"/>
              </a:ext>
            </a:extLst>
          </p:cNvPr>
          <p:cNvSpPr/>
          <p:nvPr/>
        </p:nvSpPr>
        <p:spPr bwMode="auto">
          <a:xfrm>
            <a:off x="4484466" y="375285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Znak plus 15">
            <a:extLst>
              <a:ext uri="{FF2B5EF4-FFF2-40B4-BE49-F238E27FC236}">
                <a16:creationId xmlns:a16="http://schemas.microsoft.com/office/drawing/2014/main" id="{B0466B41-39E1-49FE-926C-71EF74AC8FE8}"/>
              </a:ext>
            </a:extLst>
          </p:cNvPr>
          <p:cNvSpPr/>
          <p:nvPr/>
        </p:nvSpPr>
        <p:spPr bwMode="auto">
          <a:xfrm>
            <a:off x="4636805" y="3152775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Znak plus 16">
            <a:extLst>
              <a:ext uri="{FF2B5EF4-FFF2-40B4-BE49-F238E27FC236}">
                <a16:creationId xmlns:a16="http://schemas.microsoft.com/office/drawing/2014/main" id="{9FE4760A-0CA0-43D1-A7AB-49AAA65CCECE}"/>
              </a:ext>
            </a:extLst>
          </p:cNvPr>
          <p:cNvSpPr/>
          <p:nvPr/>
        </p:nvSpPr>
        <p:spPr bwMode="auto">
          <a:xfrm>
            <a:off x="6026894" y="384810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Znak plus 17">
            <a:extLst>
              <a:ext uri="{FF2B5EF4-FFF2-40B4-BE49-F238E27FC236}">
                <a16:creationId xmlns:a16="http://schemas.microsoft.com/office/drawing/2014/main" id="{36E7C2C1-AA6B-40DF-A239-AFEB9F03066E}"/>
              </a:ext>
            </a:extLst>
          </p:cNvPr>
          <p:cNvSpPr/>
          <p:nvPr/>
        </p:nvSpPr>
        <p:spPr bwMode="auto">
          <a:xfrm>
            <a:off x="5255680" y="264795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Znak plus 18">
            <a:extLst>
              <a:ext uri="{FF2B5EF4-FFF2-40B4-BE49-F238E27FC236}">
                <a16:creationId xmlns:a16="http://schemas.microsoft.com/office/drawing/2014/main" id="{5CC4FC2E-3625-45B8-8A81-F4DF46C42F67}"/>
              </a:ext>
            </a:extLst>
          </p:cNvPr>
          <p:cNvSpPr/>
          <p:nvPr/>
        </p:nvSpPr>
        <p:spPr bwMode="auto">
          <a:xfrm>
            <a:off x="6502952" y="236220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nak minus 10">
            <a:extLst>
              <a:ext uri="{FF2B5EF4-FFF2-40B4-BE49-F238E27FC236}">
                <a16:creationId xmlns:a16="http://schemas.microsoft.com/office/drawing/2014/main" id="{0B138844-4787-47E6-B53C-76B637F0C43D}"/>
              </a:ext>
            </a:extLst>
          </p:cNvPr>
          <p:cNvSpPr/>
          <p:nvPr/>
        </p:nvSpPr>
        <p:spPr bwMode="auto">
          <a:xfrm>
            <a:off x="3313364" y="4410075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Znak minus 20">
            <a:extLst>
              <a:ext uri="{FF2B5EF4-FFF2-40B4-BE49-F238E27FC236}">
                <a16:creationId xmlns:a16="http://schemas.microsoft.com/office/drawing/2014/main" id="{46FBB4F9-7886-4D33-A399-7233B2F83D61}"/>
              </a:ext>
            </a:extLst>
          </p:cNvPr>
          <p:cNvSpPr/>
          <p:nvPr/>
        </p:nvSpPr>
        <p:spPr bwMode="auto">
          <a:xfrm>
            <a:off x="3627562" y="4829175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Znak minus 21">
            <a:extLst>
              <a:ext uri="{FF2B5EF4-FFF2-40B4-BE49-F238E27FC236}">
                <a16:creationId xmlns:a16="http://schemas.microsoft.com/office/drawing/2014/main" id="{8665740E-4404-4839-B203-5390A02EEE83}"/>
              </a:ext>
            </a:extLst>
          </p:cNvPr>
          <p:cNvSpPr/>
          <p:nvPr/>
        </p:nvSpPr>
        <p:spPr bwMode="auto">
          <a:xfrm>
            <a:off x="3665646" y="3848100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nak minus 22">
            <a:extLst>
              <a:ext uri="{FF2B5EF4-FFF2-40B4-BE49-F238E27FC236}">
                <a16:creationId xmlns:a16="http://schemas.microsoft.com/office/drawing/2014/main" id="{4765EEAB-80CD-4B4F-B5EC-8B1D21F2E9CF}"/>
              </a:ext>
            </a:extLst>
          </p:cNvPr>
          <p:cNvSpPr/>
          <p:nvPr/>
        </p:nvSpPr>
        <p:spPr bwMode="auto">
          <a:xfrm>
            <a:off x="4912919" y="4638675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nak plus 23">
            <a:extLst>
              <a:ext uri="{FF2B5EF4-FFF2-40B4-BE49-F238E27FC236}">
                <a16:creationId xmlns:a16="http://schemas.microsoft.com/office/drawing/2014/main" id="{B7EBBCCD-9AA7-4F77-8139-53FCE9D4C013}"/>
              </a:ext>
            </a:extLst>
          </p:cNvPr>
          <p:cNvSpPr/>
          <p:nvPr/>
        </p:nvSpPr>
        <p:spPr bwMode="auto">
          <a:xfrm>
            <a:off x="4160747" y="207645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7225844E-4695-47FD-825E-3667A5E8F74E}"/>
              </a:ext>
            </a:extLst>
          </p:cNvPr>
          <p:cNvCxnSpPr/>
          <p:nvPr/>
        </p:nvCxnSpPr>
        <p:spPr bwMode="auto">
          <a:xfrm>
            <a:off x="2494544" y="2800350"/>
            <a:ext cx="4126545" cy="27177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C4CA3AF5-C2E9-4C7B-A0AB-41DF258F81A0}"/>
              </a:ext>
            </a:extLst>
          </p:cNvPr>
          <p:cNvCxnSpPr/>
          <p:nvPr/>
        </p:nvCxnSpPr>
        <p:spPr bwMode="auto">
          <a:xfrm flipH="1">
            <a:off x="3504597" y="2356669"/>
            <a:ext cx="725556" cy="104998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85171B-6533-40C8-806E-6A9CEBEAB297}"/>
              </a:ext>
            </a:extLst>
          </p:cNvPr>
          <p:cNvSpPr txBox="1"/>
          <p:nvPr/>
        </p:nvSpPr>
        <p:spPr>
          <a:xfrm>
            <a:off x="6166778" y="1545083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 err="1">
                <a:cs typeface="Calibri"/>
              </a:rPr>
              <a:t>distressed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7BD1DE3-32BA-45B9-AD8A-D76B2506F2C4}"/>
              </a:ext>
            </a:extLst>
          </p:cNvPr>
          <p:cNvSpPr txBox="1"/>
          <p:nvPr/>
        </p:nvSpPr>
        <p:spPr>
          <a:xfrm>
            <a:off x="359433" y="5664679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>
                <a:cs typeface="Calibri"/>
              </a:rPr>
              <a:t>not </a:t>
            </a:r>
            <a:r>
              <a:rPr lang="pl-PL" b="1" err="1">
                <a:cs typeface="Calibri"/>
              </a:rPr>
              <a:t>distressed</a:t>
            </a:r>
          </a:p>
        </p:txBody>
      </p:sp>
    </p:spTree>
    <p:extLst>
      <p:ext uri="{BB962C8B-B14F-4D97-AF65-F5344CB8AC3E}">
        <p14:creationId xmlns:p14="http://schemas.microsoft.com/office/powerpoint/2010/main" val="186400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/>
              <a:t>Use</a:t>
            </a:r>
            <a:r>
              <a:rPr lang="en-GB" sz="2400">
                <a:solidFill>
                  <a:srgbClr val="FF0000"/>
                </a:solidFill>
              </a:rPr>
              <a:t> model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>
                <a:solidFill>
                  <a:srgbClr val="7F7F7F"/>
                </a:solidFill>
                <a:latin typeface="Arial"/>
                <a:cs typeface="Arial"/>
              </a:rPr>
              <a:t>K Nearest Neighbours Score</a:t>
            </a:r>
            <a:endParaRPr lang="en-GB" sz="1600" i="1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D1D71530-E86A-4FB0-901B-339133B81427}"/>
              </a:ext>
            </a:extLst>
          </p:cNvPr>
          <p:cNvCxnSpPr/>
          <p:nvPr/>
        </p:nvCxnSpPr>
        <p:spPr bwMode="auto">
          <a:xfrm>
            <a:off x="2780179" y="5191125"/>
            <a:ext cx="4140099" cy="59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B3E514E-55BD-4AD6-A61E-18F8CDDDF828}"/>
              </a:ext>
            </a:extLst>
          </p:cNvPr>
          <p:cNvCxnSpPr/>
          <p:nvPr/>
        </p:nvCxnSpPr>
        <p:spPr bwMode="auto">
          <a:xfrm flipH="1" flipV="1">
            <a:off x="2989644" y="1838325"/>
            <a:ext cx="7227" cy="35871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nak plus 11">
            <a:extLst>
              <a:ext uri="{FF2B5EF4-FFF2-40B4-BE49-F238E27FC236}">
                <a16:creationId xmlns:a16="http://schemas.microsoft.com/office/drawing/2014/main" id="{4E11150C-D563-4FD0-BF8C-0D6EE4025162}"/>
              </a:ext>
            </a:extLst>
          </p:cNvPr>
          <p:cNvSpPr/>
          <p:nvPr/>
        </p:nvSpPr>
        <p:spPr bwMode="auto">
          <a:xfrm>
            <a:off x="4484466" y="375285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Znak plus 15">
            <a:extLst>
              <a:ext uri="{FF2B5EF4-FFF2-40B4-BE49-F238E27FC236}">
                <a16:creationId xmlns:a16="http://schemas.microsoft.com/office/drawing/2014/main" id="{B0466B41-39E1-49FE-926C-71EF74AC8FE8}"/>
              </a:ext>
            </a:extLst>
          </p:cNvPr>
          <p:cNvSpPr/>
          <p:nvPr/>
        </p:nvSpPr>
        <p:spPr bwMode="auto">
          <a:xfrm>
            <a:off x="4636805" y="3152775"/>
            <a:ext cx="331606" cy="331371"/>
          </a:xfrm>
          <a:prstGeom prst="mathPlus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Znak plus 16">
            <a:extLst>
              <a:ext uri="{FF2B5EF4-FFF2-40B4-BE49-F238E27FC236}">
                <a16:creationId xmlns:a16="http://schemas.microsoft.com/office/drawing/2014/main" id="{9FE4760A-0CA0-43D1-A7AB-49AAA65CCECE}"/>
              </a:ext>
            </a:extLst>
          </p:cNvPr>
          <p:cNvSpPr/>
          <p:nvPr/>
        </p:nvSpPr>
        <p:spPr bwMode="auto">
          <a:xfrm>
            <a:off x="6026894" y="384810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Znak plus 17">
            <a:extLst>
              <a:ext uri="{FF2B5EF4-FFF2-40B4-BE49-F238E27FC236}">
                <a16:creationId xmlns:a16="http://schemas.microsoft.com/office/drawing/2014/main" id="{36E7C2C1-AA6B-40DF-A239-AFEB9F03066E}"/>
              </a:ext>
            </a:extLst>
          </p:cNvPr>
          <p:cNvSpPr/>
          <p:nvPr/>
        </p:nvSpPr>
        <p:spPr bwMode="auto">
          <a:xfrm>
            <a:off x="5255680" y="264795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Znak plus 18">
            <a:extLst>
              <a:ext uri="{FF2B5EF4-FFF2-40B4-BE49-F238E27FC236}">
                <a16:creationId xmlns:a16="http://schemas.microsoft.com/office/drawing/2014/main" id="{5CC4FC2E-3625-45B8-8A81-F4DF46C42F67}"/>
              </a:ext>
            </a:extLst>
          </p:cNvPr>
          <p:cNvSpPr/>
          <p:nvPr/>
        </p:nvSpPr>
        <p:spPr bwMode="auto">
          <a:xfrm>
            <a:off x="6502952" y="236220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nak minus 10">
            <a:extLst>
              <a:ext uri="{FF2B5EF4-FFF2-40B4-BE49-F238E27FC236}">
                <a16:creationId xmlns:a16="http://schemas.microsoft.com/office/drawing/2014/main" id="{0B138844-4787-47E6-B53C-76B637F0C43D}"/>
              </a:ext>
            </a:extLst>
          </p:cNvPr>
          <p:cNvSpPr/>
          <p:nvPr/>
        </p:nvSpPr>
        <p:spPr bwMode="auto">
          <a:xfrm>
            <a:off x="3313364" y="4410075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Znak minus 20">
            <a:extLst>
              <a:ext uri="{FF2B5EF4-FFF2-40B4-BE49-F238E27FC236}">
                <a16:creationId xmlns:a16="http://schemas.microsoft.com/office/drawing/2014/main" id="{46FBB4F9-7886-4D33-A399-7233B2F83D61}"/>
              </a:ext>
            </a:extLst>
          </p:cNvPr>
          <p:cNvSpPr/>
          <p:nvPr/>
        </p:nvSpPr>
        <p:spPr bwMode="auto">
          <a:xfrm>
            <a:off x="3627562" y="4829175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Znak minus 21">
            <a:extLst>
              <a:ext uri="{FF2B5EF4-FFF2-40B4-BE49-F238E27FC236}">
                <a16:creationId xmlns:a16="http://schemas.microsoft.com/office/drawing/2014/main" id="{8665740E-4404-4839-B203-5390A02EEE83}"/>
              </a:ext>
            </a:extLst>
          </p:cNvPr>
          <p:cNvSpPr/>
          <p:nvPr/>
        </p:nvSpPr>
        <p:spPr bwMode="auto">
          <a:xfrm>
            <a:off x="3665646" y="3848100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nak minus 22">
            <a:extLst>
              <a:ext uri="{FF2B5EF4-FFF2-40B4-BE49-F238E27FC236}">
                <a16:creationId xmlns:a16="http://schemas.microsoft.com/office/drawing/2014/main" id="{4765EEAB-80CD-4B4F-B5EC-8B1D21F2E9CF}"/>
              </a:ext>
            </a:extLst>
          </p:cNvPr>
          <p:cNvSpPr/>
          <p:nvPr/>
        </p:nvSpPr>
        <p:spPr bwMode="auto">
          <a:xfrm>
            <a:off x="4912919" y="4638675"/>
            <a:ext cx="343515" cy="358515"/>
          </a:xfrm>
          <a:prstGeom prst="mathMin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nak plus 23">
            <a:extLst>
              <a:ext uri="{FF2B5EF4-FFF2-40B4-BE49-F238E27FC236}">
                <a16:creationId xmlns:a16="http://schemas.microsoft.com/office/drawing/2014/main" id="{B7EBBCCD-9AA7-4F77-8139-53FCE9D4C013}"/>
              </a:ext>
            </a:extLst>
          </p:cNvPr>
          <p:cNvSpPr/>
          <p:nvPr/>
        </p:nvSpPr>
        <p:spPr bwMode="auto">
          <a:xfrm>
            <a:off x="4160747" y="2076450"/>
            <a:ext cx="331606" cy="331371"/>
          </a:xfrm>
          <a:prstGeom prst="mathPlus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603DB86-26A4-4D4A-BAE5-F10957163363}"/>
              </a:ext>
            </a:extLst>
          </p:cNvPr>
          <p:cNvSpPr txBox="1"/>
          <p:nvPr/>
        </p:nvSpPr>
        <p:spPr>
          <a:xfrm>
            <a:off x="6169712" y="154679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 err="1">
                <a:cs typeface="Calibri"/>
              </a:rPr>
              <a:t>distressed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FA2387CD-1436-4978-BB2C-3C990E795EF9}"/>
              </a:ext>
            </a:extLst>
          </p:cNvPr>
          <p:cNvSpPr txBox="1"/>
          <p:nvPr/>
        </p:nvSpPr>
        <p:spPr>
          <a:xfrm>
            <a:off x="362089" y="565785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>
                <a:cs typeface="Calibri"/>
              </a:rPr>
              <a:t>not </a:t>
            </a:r>
            <a:r>
              <a:rPr lang="pl-PL" b="1" err="1">
                <a:cs typeface="Calibri"/>
              </a:rPr>
              <a:t>distressed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11BC367E-DE22-4C2F-AA96-3EDF8FC0BA79}"/>
              </a:ext>
            </a:extLst>
          </p:cNvPr>
          <p:cNvSpPr/>
          <p:nvPr/>
        </p:nvSpPr>
        <p:spPr bwMode="auto">
          <a:xfrm>
            <a:off x="3406076" y="1822357"/>
            <a:ext cx="2895739" cy="2992674"/>
          </a:xfrm>
          <a:prstGeom prst="ellipse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8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/>
              <a:t>Use </a:t>
            </a:r>
            <a:r>
              <a:rPr lang="en-GB" sz="2400">
                <a:solidFill>
                  <a:srgbClr val="FF0000"/>
                </a:solidFill>
              </a:rPr>
              <a:t>model</a:t>
            </a:r>
            <a:br>
              <a:rPr lang="en-US">
                <a:solidFill>
                  <a:schemeClr val="tx1"/>
                </a:solidFill>
              </a:rPr>
            </a:br>
            <a:r>
              <a:rPr lang="en-GB" sz="1600" i="1">
                <a:solidFill>
                  <a:srgbClr val="7F7F7F"/>
                </a:solidFill>
                <a:latin typeface="Arial"/>
                <a:cs typeface="Arial"/>
              </a:rPr>
              <a:t>Definitions</a:t>
            </a:r>
            <a:endParaRPr lang="en-GB" sz="16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GB" sz="1800" b="1" i="0"/>
              <a:t>Score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/>
              <a:t>The higher</a:t>
            </a:r>
            <a:r>
              <a:rPr lang="en-GB" sz="1600" i="0">
                <a:cs typeface="Calibri"/>
              </a:rPr>
              <a:t> score is the more company is probable to be distressed</a:t>
            </a:r>
            <a:endParaRPr lang="en-GB" sz="1600" i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/>
              <a:t>In SVM model most of scores are between –2 and  2</a:t>
            </a:r>
            <a:endParaRPr lang="en-GB" sz="1600" i="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In 10-nearest Neighbours model score is in {0, 1, 2, 3, 4, 5, 6, 7, 8, 9, 10}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en-GB" sz="1600" b="1" i="0">
              <a:cs typeface="Calibri"/>
            </a:endParaRPr>
          </a:p>
          <a:p>
            <a:pPr>
              <a:lnSpc>
                <a:spcPct val="150000"/>
              </a:lnSpc>
              <a:buFont typeface="Arial" pitchFamily="34" charset="0"/>
            </a:pPr>
            <a:r>
              <a:rPr lang="en-GB" sz="1800" b="1" i="0">
                <a:cs typeface="Calibri"/>
              </a:rPr>
              <a:t>Confidence</a:t>
            </a:r>
            <a:r>
              <a:rPr lang="en-GB" sz="1800" i="0">
                <a:cs typeface="Calibri"/>
              </a:rPr>
              <a:t> </a:t>
            </a:r>
            <a:r>
              <a:rPr lang="en-GB" sz="1800" b="1" i="0">
                <a:cs typeface="Calibri"/>
              </a:rPr>
              <a:t>level</a:t>
            </a:r>
            <a:endParaRPr lang="en-GB" sz="1800" i="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Mean accuracy of model * data coverage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endParaRPr lang="en-GB" sz="1600" i="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endParaRPr lang="en-GB" sz="1600" i="0">
              <a:cs typeface="Calibri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en-GB" sz="1600" b="1" i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600" i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667777-F476-4A7C-BAA5-DA4503CBB7B1}"/>
              </a:ext>
            </a:extLst>
          </p:cNvPr>
          <p:cNvSpPr txBox="1"/>
          <p:nvPr/>
        </p:nvSpPr>
        <p:spPr>
          <a:xfrm>
            <a:off x="2896715" y="4371975"/>
            <a:ext cx="2743200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Wstawić </a:t>
            </a:r>
            <a:r>
              <a:rPr lang="pl-PL">
                <a:cs typeface="Calibri"/>
              </a:rPr>
              <a:t>wykres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83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/>
              <a:t>Use </a:t>
            </a:r>
            <a:r>
              <a:rPr lang="en-GB" sz="240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>
                <a:solidFill>
                  <a:schemeClr val="bg1">
                    <a:lumMod val="50000"/>
                  </a:schemeClr>
                </a:solidFill>
              </a:rPr>
              <a:t>Results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D07430E-518B-4E74-AE54-B5F2BAC49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0845"/>
              </p:ext>
            </p:extLst>
          </p:nvPr>
        </p:nvGraphicFramePr>
        <p:xfrm>
          <a:off x="604081" y="1308339"/>
          <a:ext cx="8125808" cy="46805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90060">
                  <a:extLst>
                    <a:ext uri="{9D8B030D-6E8A-4147-A177-3AD203B41FA5}">
                      <a16:colId xmlns:a16="http://schemas.microsoft.com/office/drawing/2014/main" val="2243884900"/>
                    </a:ext>
                  </a:extLst>
                </a:gridCol>
                <a:gridCol w="2123500">
                  <a:extLst>
                    <a:ext uri="{9D8B030D-6E8A-4147-A177-3AD203B41FA5}">
                      <a16:colId xmlns:a16="http://schemas.microsoft.com/office/drawing/2014/main" val="3756625198"/>
                    </a:ext>
                  </a:extLst>
                </a:gridCol>
                <a:gridCol w="2712248">
                  <a:extLst>
                    <a:ext uri="{9D8B030D-6E8A-4147-A177-3AD203B41FA5}">
                      <a16:colId xmlns:a16="http://schemas.microsoft.com/office/drawing/2014/main" val="2922536675"/>
                    </a:ext>
                  </a:extLst>
                </a:gridCol>
              </a:tblGrid>
              <a:tr h="9623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400" noProof="0">
                          <a:solidFill>
                            <a:srgbClr val="000000"/>
                          </a:solidFill>
                        </a:rPr>
                        <a:t>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400" noProof="0">
                          <a:solidFill>
                            <a:srgbClr val="000000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400" noProof="0">
                          <a:solidFill>
                            <a:srgbClr val="000000"/>
                          </a:solidFill>
                        </a:rPr>
                        <a:t># Used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580704"/>
                  </a:ext>
                </a:extLst>
              </a:tr>
              <a:tr h="936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u="none" strike="noStrike" noProof="0"/>
                        <a:t>SVM: linear kernel</a:t>
                      </a:r>
                      <a:endParaRPr lang="pl-PL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94.94%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405543"/>
                  </a:ext>
                </a:extLst>
              </a:tr>
              <a:tr h="9273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u="none" strike="noStrike" noProof="0"/>
                        <a:t>SVM: RBF kernel</a:t>
                      </a:r>
                      <a:endParaRPr lang="pl-PL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94.85%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597646"/>
                  </a:ext>
                </a:extLst>
              </a:tr>
              <a:tr h="9273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u="none" strike="noStrike" noProof="0"/>
                        <a:t>5NeighborClssifier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96.75%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033590"/>
                  </a:ext>
                </a:extLst>
              </a:tr>
              <a:tr h="9273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u="none" strike="noStrike" noProof="0"/>
                        <a:t>10</a:t>
                      </a:r>
                      <a:r>
                        <a:rPr lang="en-GB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NeighborClssifier</a:t>
                      </a:r>
                      <a:endParaRPr lang="en-GB" sz="240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96.99%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23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783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>
                <a:solidFill>
                  <a:srgbClr val="FF0000"/>
                </a:solidFill>
              </a:rPr>
              <a:t>What can be improved</a:t>
            </a:r>
            <a:endParaRPr lang="en-GB" sz="1600" i="1">
              <a:solidFill>
                <a:srgbClr val="7F7F7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823" y="1294016"/>
            <a:ext cx="8280920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endParaRPr lang="en-GB" sz="6000" b="1" i="0"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GB" sz="6000" b="1" i="0">
                <a:cs typeface="Calibri"/>
              </a:rPr>
              <a:t>What can be improved</a:t>
            </a:r>
            <a:endParaRPr lang="pl-PL" sz="6000">
              <a:cs typeface="Calibri"/>
            </a:endParaRPr>
          </a:p>
          <a:p>
            <a:pPr algn="ctr"/>
            <a:endParaRPr lang="en-GB" sz="480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endParaRPr lang="en-GB" sz="1600" i="0">
              <a:cs typeface="Calibri"/>
            </a:endParaRPr>
          </a:p>
          <a:p>
            <a:pPr>
              <a:lnSpc>
                <a:spcPct val="150000"/>
              </a:lnSpc>
            </a:pPr>
            <a:endParaRPr lang="en-GB" sz="1600" i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76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>
                <a:solidFill>
                  <a:srgbClr val="FF0000"/>
                </a:solidFill>
              </a:rPr>
              <a:t>General overview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>
                <a:solidFill>
                  <a:srgbClr val="7F7F7F"/>
                </a:solidFill>
              </a:rPr>
              <a:t>Application concept</a:t>
            </a:r>
            <a:r>
              <a:rPr lang="en-GB" sz="1600" i="1">
                <a:solidFill>
                  <a:schemeClr val="bg1">
                    <a:lumMod val="50000"/>
                  </a:schemeClr>
                </a:solidFill>
              </a:rPr>
              <a:t> and structure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66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GB" sz="1800" b="1" i="0" dirty="0"/>
              <a:t>I Create</a:t>
            </a:r>
            <a:r>
              <a:rPr lang="en-GB" sz="1800" b="1" i="0" dirty="0">
                <a:cs typeface="Calibri"/>
              </a:rPr>
              <a:t> model</a:t>
            </a:r>
            <a:endParaRPr lang="pl-PL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 dirty="0"/>
              <a:t>Data preparation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 dirty="0">
                <a:cs typeface="Calibri"/>
              </a:rPr>
              <a:t>Classifier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 dirty="0">
                <a:cs typeface="Calibri"/>
              </a:rPr>
              <a:t>Use evolution algorithm for optimization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GB" sz="1600" i="0" dirty="0">
                <a:cs typeface="Calibri"/>
              </a:rPr>
              <a:t>Save the best model with configuration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endParaRPr lang="en-GB" sz="1600" i="0" dirty="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endParaRPr lang="en-GB" sz="1600" i="0" err="1">
              <a:cs typeface="Calibri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GB" sz="1800" b="1" i="0" dirty="0">
                <a:cs typeface="Calibri"/>
              </a:rPr>
              <a:t>II Use model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GB" sz="1600" i="0" dirty="0">
                <a:cs typeface="Calibri"/>
              </a:rPr>
              <a:t>Use model to compute distress index for companies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endParaRPr lang="en-GB" sz="1600" i="0">
              <a:cs typeface="Calibri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GB" sz="1800" b="1" i="0" dirty="0">
                <a:cs typeface="Calibri"/>
              </a:rPr>
              <a:t>III What can be improved</a:t>
            </a:r>
          </a:p>
          <a:p>
            <a:pPr>
              <a:lnSpc>
                <a:spcPct val="150000"/>
              </a:lnSpc>
            </a:pPr>
            <a:endParaRPr lang="en-GB" sz="1600" i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102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What can be </a:t>
            </a:r>
            <a:r>
              <a:rPr lang="en-GB" sz="2400" dirty="0">
                <a:solidFill>
                  <a:srgbClr val="FF0000"/>
                </a:solidFill>
                <a:latin typeface="Arial"/>
                <a:cs typeface="Arial"/>
              </a:rPr>
              <a:t>improved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dirty="0">
                <a:solidFill>
                  <a:srgbClr val="7F7F7F"/>
                </a:solidFill>
              </a:rPr>
              <a:t>Possible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improvements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GB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800" b="1" i="0">
                <a:cs typeface="Calibri"/>
              </a:rPr>
              <a:t>Results might be improved by:</a:t>
            </a:r>
            <a:endParaRPr lang="en-GB" sz="1800" b="1" i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/>
              <a:t>Using different estimator</a:t>
            </a:r>
            <a:endParaRPr lang="en-GB" sz="1600" i="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Using regression instead of classification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Widening learning dataset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i="0">
                <a:cs typeface="Calibri"/>
              </a:rPr>
              <a:t>Avoid estimation by using model based on different columns</a:t>
            </a:r>
          </a:p>
        </p:txBody>
      </p:sp>
    </p:spTree>
    <p:extLst>
      <p:ext uri="{BB962C8B-B14F-4D97-AF65-F5344CB8AC3E}">
        <p14:creationId xmlns:p14="http://schemas.microsoft.com/office/powerpoint/2010/main" val="82133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Create Model</a:t>
            </a:r>
            <a:endParaRPr lang="en-GB" sz="1600" i="1" dirty="0">
              <a:solidFill>
                <a:srgbClr val="7F7F7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GB" sz="8800" b="1" i="0" dirty="0">
                <a:latin typeface="Calibri"/>
                <a:cs typeface="Calibri"/>
              </a:rPr>
              <a:t>I</a:t>
            </a:r>
            <a:r>
              <a:rPr lang="en-GB" sz="8800" b="1" i="0" dirty="0">
                <a:cs typeface="Calibri"/>
              </a:rPr>
              <a:t> Create Model</a:t>
            </a:r>
            <a:endParaRPr lang="pl-PL" sz="8800" b="1" dirty="0">
              <a:cs typeface="Calibri"/>
            </a:endParaRPr>
          </a:p>
          <a:p>
            <a:pPr algn="ctr"/>
            <a:endParaRPr lang="en-GB" sz="4800"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endParaRPr lang="en-GB" sz="1600" i="0">
              <a:cs typeface="Calibri"/>
            </a:endParaRPr>
          </a:p>
          <a:p>
            <a:pPr>
              <a:lnSpc>
                <a:spcPct val="150000"/>
              </a:lnSpc>
            </a:pPr>
            <a:endParaRPr lang="en-GB" sz="1600" i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69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en-AU" sz="2400" dirty="0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65884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3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N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lang="pl-P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1600" b="0" u="none" err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67%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95%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15%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X%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2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3643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3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FF0000"/>
                          </a:solidFill>
                        </a:rPr>
                        <a:t>Col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N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lang="pl-P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2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67%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95%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15%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&gt;60%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55539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3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FF0000"/>
                          </a:solidFill>
                        </a:rPr>
                        <a:t>Col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N</a:t>
                      </a: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lang="pl-P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3F3F3F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67%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95%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15%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&gt;60%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l-PL" sz="2400" dirty="0">
                <a:solidFill>
                  <a:srgbClr val="FF0000"/>
                </a:solidFill>
              </a:rPr>
              <a:t>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75854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ID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u="none" strike="noStrike" noProof="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01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02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100%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03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...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M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X%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1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44" y="294389"/>
            <a:ext cx="8685009" cy="681895"/>
          </a:xfrm>
        </p:spPr>
        <p:txBody>
          <a:bodyPr/>
          <a:lstStyle/>
          <a:p>
            <a:r>
              <a:rPr lang="pl-PL" sz="2400" dirty="0" err="1">
                <a:solidFill>
                  <a:srgbClr val="FF0000"/>
                </a:solidFill>
              </a:rPr>
              <a:t>Create</a:t>
            </a:r>
            <a:r>
              <a:rPr lang="pl-PL" sz="2400" dirty="0">
                <a:solidFill>
                  <a:srgbClr val="FF0000"/>
                </a:solidFill>
              </a:rPr>
              <a:t> Model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GB" sz="1600" i="1" dirty="0">
                <a:solidFill>
                  <a:srgbClr val="7F7F7F"/>
                </a:solidFill>
              </a:rPr>
              <a:t>Data preparation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95453" y="6583760"/>
            <a:ext cx="2955925" cy="365125"/>
          </a:xfrm>
          <a:prstGeom prst="rect">
            <a:avLst/>
          </a:prstGeom>
        </p:spPr>
        <p:txBody>
          <a:bodyPr/>
          <a:lstStyle/>
          <a:p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RESTRICTED                          </a:t>
            </a:r>
            <a:r>
              <a:rPr lang="en-GB" sz="700" err="1">
                <a:solidFill>
                  <a:prstClr val="black">
                    <a:tint val="75000"/>
                  </a:prstClr>
                </a:solidFill>
              </a:rPr>
              <a:t>Pg</a:t>
            </a:r>
            <a:r>
              <a:rPr lang="en-GB" sz="700">
                <a:solidFill>
                  <a:prstClr val="black">
                    <a:tint val="75000"/>
                  </a:prstClr>
                </a:solidFill>
              </a:rPr>
              <a:t> </a:t>
            </a:r>
            <a:fld id="{8600B8C1-41E4-42B8-8636-499C911B5CEC}" type="slidenum">
              <a:rPr lang="en-GB" sz="700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 sz="7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778" y="1294016"/>
            <a:ext cx="8280920" cy="423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endParaRPr lang="en-GB" sz="1600" i="0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E13393-A94D-404C-8DF1-33748A77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15588"/>
              </p:ext>
            </p:extLst>
          </p:nvPr>
        </p:nvGraphicFramePr>
        <p:xfrm>
          <a:off x="596107" y="1219802"/>
          <a:ext cx="8112321" cy="4934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8903">
                  <a:extLst>
                    <a:ext uri="{9D8B030D-6E8A-4147-A177-3AD203B41FA5}">
                      <a16:colId xmlns:a16="http://schemas.microsoft.com/office/drawing/2014/main" val="578645474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506856275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976487916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342783123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0813767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1652656442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781125968"/>
                    </a:ext>
                  </a:extLst>
                </a:gridCol>
              </a:tblGrid>
              <a:tr h="7288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ID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1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u="none" strike="noStrike" noProof="0">
                          <a:solidFill>
                            <a:srgbClr val="3F3F3F"/>
                          </a:solidFill>
                        </a:rPr>
                        <a:t>Col 2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...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>
                          <a:solidFill>
                            <a:srgbClr val="3F3F3F"/>
                          </a:solidFill>
                        </a:rPr>
                        <a:t>Col 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u="none" strike="noStrike" noProof="0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22804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01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>
                          <a:solidFill>
                            <a:srgbClr val="FF0000"/>
                          </a:solidFill>
                        </a:rPr>
                        <a:t>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91119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02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2400" b="1"/>
                        <a:t>100%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790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03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NULL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6473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...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4721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 b="1">
                        <a:solidFill>
                          <a:srgbClr val="3F3F3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>
                          <a:solidFill>
                            <a:srgbClr val="595959"/>
                          </a:solidFill>
                        </a:rPr>
                        <a:t>M</a:t>
                      </a:r>
                      <a:endParaRPr lang="pl-PL" b="1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/>
                        <a:t>xxx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400" b="1"/>
                        <a:t>100%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51935"/>
                  </a:ext>
                </a:extLst>
              </a:tr>
              <a:tr h="7008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sz="24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6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55822"/>
      </p:ext>
    </p:extLst>
  </p:cSld>
  <p:clrMapOvr>
    <a:masterClrMapping/>
  </p:clrMapOvr>
</p:sld>
</file>

<file path=ppt/theme/theme1.xml><?xml version="1.0" encoding="utf-8"?>
<a:theme xmlns:a="http://schemas.openxmlformats.org/drawingml/2006/main" name="A4 Non-Message Driven HSBC">
  <a:themeElements>
    <a:clrScheme name="HSBC Branded Charts (WCMR)">
      <a:dk1>
        <a:sysClr val="windowText" lastClr="000000"/>
      </a:dk1>
      <a:lt1>
        <a:sysClr val="window" lastClr="FFFFFF"/>
      </a:lt1>
      <a:dk2>
        <a:srgbClr val="FF0000"/>
      </a:dk2>
      <a:lt2>
        <a:srgbClr val="EAEAEA"/>
      </a:lt2>
      <a:accent1>
        <a:srgbClr val="559FD3"/>
      </a:accent1>
      <a:accent2>
        <a:srgbClr val="B9D3ED"/>
      </a:accent2>
      <a:accent3>
        <a:srgbClr val="A5A6A9"/>
      </a:accent3>
      <a:accent4>
        <a:srgbClr val="194173"/>
      </a:accent4>
      <a:accent5>
        <a:srgbClr val="626469"/>
      </a:accent5>
      <a:accent6>
        <a:srgbClr val="75C2BD"/>
      </a:accent6>
      <a:hlink>
        <a:srgbClr val="FDB812"/>
      </a:hlink>
      <a:folHlink>
        <a:srgbClr val="7878B2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Niestandardowy</PresentationFormat>
  <Slides>30</Slides>
  <Notes>30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1" baseType="lpstr">
      <vt:lpstr>A4 Non-Message Driven HSBC</vt:lpstr>
      <vt:lpstr>Early detection of companies' default signs   </vt:lpstr>
      <vt:lpstr>General overview Genereal overview</vt:lpstr>
      <vt:lpstr>General overview Application concept and structure</vt:lpstr>
      <vt:lpstr>Create Model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Data preparation</vt:lpstr>
      <vt:lpstr>Create model Classifier</vt:lpstr>
      <vt:lpstr>Create Model Use evolution algorithm for optimization</vt:lpstr>
      <vt:lpstr>Create Model Use evolution algorithm for optimization</vt:lpstr>
      <vt:lpstr>Create Model Save the best model with configuration</vt:lpstr>
      <vt:lpstr>Use model </vt:lpstr>
      <vt:lpstr>Use model SVM Score</vt:lpstr>
      <vt:lpstr>Use model SVM Score</vt:lpstr>
      <vt:lpstr>Use model K Nearest Neighbours Score</vt:lpstr>
      <vt:lpstr>Use model Definitions</vt:lpstr>
      <vt:lpstr>Use model Results</vt:lpstr>
      <vt:lpstr>What can be improved</vt:lpstr>
      <vt:lpstr>What can be improved Possible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companies' default signs   </dc:title>
  <cp:revision>2</cp:revision>
  <dcterms:modified xsi:type="dcterms:W3CDTF">2018-02-28T07:44:02Z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True</vt:lpwstr>
  </property>
  <property fmtid="{D5CDD505-2E9C-101B-9397-08002B2CF9AE}" pid="3" name="Classification">
    <vt:lpwstr>RESTRICTED</vt:lpwstr>
  </property>
  <property fmtid="{D5CDD505-2E9C-101B-9397-08002B2CF9AE}" pid="4" name="Source">
    <vt:lpwstr>Internal</vt:lpwstr>
  </property>
  <property fmtid="{D5CDD505-2E9C-101B-9397-08002B2CF9AE}" pid="5" name="Footers">
    <vt:lpwstr>Footers</vt:lpwstr>
  </property>
  <property fmtid="{D5CDD505-2E9C-101B-9397-08002B2CF9AE}" pid="6" name="DocClassification">
    <vt:lpwstr>CLARESTRI</vt:lpwstr>
  </property>
</Properties>
</file>