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T Fors Bold" charset="1" panose="020B0003030001020000"/>
      <p:regular r:id="rId13"/>
    </p:embeddedFont>
    <p:embeddedFont>
      <p:font typeface="TT Fors" charset="1" panose="020B0003030001020000"/>
      <p:regular r:id="rId14"/>
    </p:embeddedFont>
    <p:embeddedFont>
      <p:font typeface="Impact" charset="1" panose="020B0806030902050204"/>
      <p:regular r:id="rId15"/>
    </p:embeddedFont>
    <p:embeddedFont>
      <p:font typeface="TT Fors Bold Italics" charset="1" panose="020B000303000102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10.jpe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49184" y="878954"/>
            <a:ext cx="1810116" cy="299492"/>
          </a:xfrm>
          <a:custGeom>
            <a:avLst/>
            <a:gdLst/>
            <a:ahLst/>
            <a:cxnLst/>
            <a:rect r="r" b="b" t="t" l="l"/>
            <a:pathLst>
              <a:path h="299492" w="1810116">
                <a:moveTo>
                  <a:pt x="0" y="0"/>
                </a:moveTo>
                <a:lnTo>
                  <a:pt x="1810116" y="0"/>
                </a:lnTo>
                <a:lnTo>
                  <a:pt x="1810116" y="299492"/>
                </a:lnTo>
                <a:lnTo>
                  <a:pt x="0" y="299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878954"/>
            <a:ext cx="1810116" cy="299492"/>
          </a:xfrm>
          <a:custGeom>
            <a:avLst/>
            <a:gdLst/>
            <a:ahLst/>
            <a:cxnLst/>
            <a:rect r="r" b="b" t="t" l="l"/>
            <a:pathLst>
              <a:path h="299492" w="1810116">
                <a:moveTo>
                  <a:pt x="0" y="0"/>
                </a:moveTo>
                <a:lnTo>
                  <a:pt x="1810116" y="0"/>
                </a:lnTo>
                <a:lnTo>
                  <a:pt x="1810116" y="299492"/>
                </a:lnTo>
                <a:lnTo>
                  <a:pt x="0" y="299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84462" y="3532830"/>
          <a:ext cx="18203538" cy="4859171"/>
        </p:xfrm>
        <a:graphic>
          <a:graphicData uri="http://schemas.openxmlformats.org/drawingml/2006/table">
            <a:tbl>
              <a:tblPr/>
              <a:tblGrid>
                <a:gridCol w="1011308"/>
                <a:gridCol w="1011308"/>
                <a:gridCol w="1011308"/>
                <a:gridCol w="1011308"/>
                <a:gridCol w="1011308"/>
                <a:gridCol w="1011308"/>
                <a:gridCol w="1011308"/>
                <a:gridCol w="1011308"/>
                <a:gridCol w="1011308"/>
                <a:gridCol w="1011308"/>
                <a:gridCol w="1011308"/>
                <a:gridCol w="1011308"/>
                <a:gridCol w="1011308"/>
                <a:gridCol w="1011308"/>
                <a:gridCol w="1011308"/>
                <a:gridCol w="1011308"/>
                <a:gridCol w="1011308"/>
                <a:gridCol w="1011308"/>
              </a:tblGrid>
              <a:tr h="16060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Type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Carrier Clean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Truck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Year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Week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Planned Departure Date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Freight Order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Source Country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Source Locations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Destination Country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Destination Locations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Weight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Weight Capacity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LUE Quantity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EPA Capacity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Fill Rate Weight (Interval)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4AAD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Fill Rate EPA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4AAD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Fill Rate Max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71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Consolidated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HCS Transport &amp; Spedition A/S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GRP6_SE_RES_CHILLED_66EPA_30500KG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2024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31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piątek, 2 sierpień 2024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6600813982, 6600813984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SE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Falkenberg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DK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Christiansfeld DC, Hobro Dairy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9805,352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30500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34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66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30-35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4AAD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52%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4AAD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52%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60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FTL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HCS Transport &amp; Spedition A/S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DK_RES_CHILLED_66EPA_30500KG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2024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31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czwartek, 1 sierpień 2024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6600810196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SE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Falkenberg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FI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Arla Oy Sipoo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12886,15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30500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40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66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40-45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4AAD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61%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4AAD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61%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4590144" y="256109"/>
            <a:ext cx="9107712" cy="1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003060"/>
                </a:solidFill>
                <a:latin typeface="Impact"/>
                <a:ea typeface="Impact"/>
                <a:cs typeface="Impact"/>
                <a:sym typeface="Impact"/>
              </a:rPr>
              <a:t>O programie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26333" y="1748358"/>
            <a:ext cx="12119797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3060"/>
                </a:solidFill>
                <a:latin typeface="TT Fors"/>
                <a:ea typeface="TT Fors"/>
                <a:cs typeface="TT Fors"/>
                <a:sym typeface="TT Fors"/>
              </a:rPr>
              <a:t>Najważniejszym zadaniem programu, będzie prognozoza. na podstawie danych logistycznych. Zbudowany będzie model, którego zadaniem będzie prognozowanie ilości, oraz jakości zamówień (Fill rate EPA, Fill rate Max). Dane ekstraktowane są z SAP TM które w formacie .xlsx przetwarza R.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75271" y="1950601"/>
            <a:ext cx="9375422" cy="3040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61"/>
              </a:lnSpc>
            </a:pPr>
            <a:r>
              <a:rPr lang="en-US" sz="2186">
                <a:solidFill>
                  <a:srgbClr val="003060"/>
                </a:solidFill>
                <a:latin typeface="TT Fors"/>
                <a:ea typeface="TT Fors"/>
                <a:cs typeface="TT Fors"/>
                <a:sym typeface="TT Fors"/>
              </a:rPr>
              <a:t>Program służy do prognozowania kompletności zamówień, czyli przewidywania, czy dane zamówienie wypełni ciężarówkę do zadanych minimalnych poziomów, przy użyciu </a:t>
            </a:r>
            <a:r>
              <a:rPr lang="en-US" b="true" sz="2186">
                <a:solidFill>
                  <a:srgbClr val="003060"/>
                </a:solidFill>
                <a:latin typeface="TT Fors Bold"/>
                <a:ea typeface="TT Fors Bold"/>
                <a:cs typeface="TT Fors Bold"/>
                <a:sym typeface="TT Fors Bold"/>
              </a:rPr>
              <a:t>regresji logistycznej</a:t>
            </a:r>
            <a:r>
              <a:rPr lang="en-US" sz="2186">
                <a:solidFill>
                  <a:srgbClr val="003060"/>
                </a:solidFill>
                <a:latin typeface="TT Fors"/>
                <a:ea typeface="TT Fors"/>
                <a:cs typeface="TT Fors"/>
                <a:sym typeface="TT Fors"/>
              </a:rPr>
              <a:t> i </a:t>
            </a:r>
            <a:r>
              <a:rPr lang="en-US" b="true" sz="2186">
                <a:solidFill>
                  <a:srgbClr val="003060"/>
                </a:solidFill>
                <a:latin typeface="TT Fors Bold"/>
                <a:ea typeface="TT Fors Bold"/>
                <a:cs typeface="TT Fors Bold"/>
                <a:sym typeface="TT Fors Bold"/>
              </a:rPr>
              <a:t>regresji Firtha.</a:t>
            </a:r>
            <a:r>
              <a:rPr lang="en-US" sz="2186">
                <a:solidFill>
                  <a:srgbClr val="003060"/>
                </a:solidFill>
                <a:latin typeface="TT Fors"/>
                <a:ea typeface="TT Fors"/>
                <a:cs typeface="TT Fors"/>
                <a:sym typeface="TT Fors"/>
              </a:rPr>
              <a:t> Wczytuje dane dotyczące wypełnienia ciężarówki (wagowo i objętościowo) i tworzy nową zmienną </a:t>
            </a:r>
            <a:r>
              <a:rPr lang="en-US" b="true" sz="2186" i="true" u="sng">
                <a:solidFill>
                  <a:srgbClr val="003060"/>
                </a:solidFill>
                <a:latin typeface="TT Fors Bold Italics"/>
                <a:ea typeface="TT Fors Bold Italics"/>
                <a:cs typeface="TT Fors Bold Italics"/>
                <a:sym typeface="TT Fors Bold Italics"/>
              </a:rPr>
              <a:t>completness</a:t>
            </a:r>
            <a:r>
              <a:rPr lang="en-US" sz="2186">
                <a:solidFill>
                  <a:srgbClr val="003060"/>
                </a:solidFill>
                <a:latin typeface="TT Fors"/>
                <a:ea typeface="TT Fors"/>
                <a:cs typeface="TT Fors"/>
                <a:sym typeface="TT Fors"/>
              </a:rPr>
              <a:t> która przyjmuje wartość 1, jesli zamówienie spełnia kryterium co najmniej 85% (mozliwe dostosowanie progu za zmianą kryterium) wagi i objętości, lub 0, gdy nie spełnia tego wymogu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583414" y="-1907439"/>
            <a:ext cx="7511223" cy="7511223"/>
          </a:xfrm>
          <a:custGeom>
            <a:avLst/>
            <a:gdLst/>
            <a:ahLst/>
            <a:cxnLst/>
            <a:rect r="r" b="b" t="t" l="l"/>
            <a:pathLst>
              <a:path h="7511223" w="7511223">
                <a:moveTo>
                  <a:pt x="0" y="0"/>
                </a:moveTo>
                <a:lnTo>
                  <a:pt x="7511223" y="0"/>
                </a:lnTo>
                <a:lnTo>
                  <a:pt x="7511223" y="7511223"/>
                </a:lnTo>
                <a:lnTo>
                  <a:pt x="0" y="7511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04158" y="-428183"/>
            <a:ext cx="4552711" cy="455271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6628" t="0" r="-26628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875271" y="166692"/>
            <a:ext cx="7352503" cy="1681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9"/>
              </a:lnSpc>
            </a:pPr>
            <a:r>
              <a:rPr lang="en-US" sz="8799" b="true">
                <a:solidFill>
                  <a:srgbClr val="003060"/>
                </a:solidFill>
                <a:latin typeface="Impact"/>
                <a:ea typeface="Impact"/>
                <a:cs typeface="Impact"/>
                <a:sym typeface="Impact"/>
              </a:rPr>
              <a:t>O programie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32091" y="5851434"/>
            <a:ext cx="12932197" cy="3723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4"/>
              </a:lnSpc>
            </a:pPr>
            <a:r>
              <a:rPr lang="en-US" sz="2646">
                <a:solidFill>
                  <a:srgbClr val="003060"/>
                </a:solidFill>
                <a:latin typeface="TT Fors"/>
                <a:ea typeface="TT Fors"/>
                <a:cs typeface="TT Fors"/>
                <a:sym typeface="TT Fors"/>
              </a:rPr>
              <a:t> Program dzieli dane na </a:t>
            </a:r>
            <a:r>
              <a:rPr lang="en-US" b="true" sz="2646">
                <a:solidFill>
                  <a:srgbClr val="003060"/>
                </a:solidFill>
                <a:latin typeface="TT Fors Bold"/>
                <a:ea typeface="TT Fors Bold"/>
                <a:cs typeface="TT Fors Bold"/>
                <a:sym typeface="TT Fors Bold"/>
              </a:rPr>
              <a:t>zestaw treningowy</a:t>
            </a:r>
            <a:r>
              <a:rPr lang="en-US" sz="2646">
                <a:solidFill>
                  <a:srgbClr val="003060"/>
                </a:solidFill>
                <a:latin typeface="TT Fors"/>
                <a:ea typeface="TT Fors"/>
                <a:cs typeface="TT Fors"/>
                <a:sym typeface="TT Fors"/>
              </a:rPr>
              <a:t> i </a:t>
            </a:r>
            <a:r>
              <a:rPr lang="en-US" b="true" sz="2646">
                <a:solidFill>
                  <a:srgbClr val="003060"/>
                </a:solidFill>
                <a:latin typeface="TT Fors Bold"/>
                <a:ea typeface="TT Fors Bold"/>
                <a:cs typeface="TT Fors Bold"/>
                <a:sym typeface="TT Fors Bold"/>
              </a:rPr>
              <a:t>testowy</a:t>
            </a:r>
            <a:r>
              <a:rPr lang="en-US" sz="2646">
                <a:solidFill>
                  <a:srgbClr val="003060"/>
                </a:solidFill>
                <a:latin typeface="TT Fors"/>
                <a:ea typeface="TT Fors"/>
                <a:cs typeface="TT Fors"/>
                <a:sym typeface="TT Fors"/>
              </a:rPr>
              <a:t>, a następnie trenuje dwa modele: model LASSO, który stosuje regularyzację, oraz model regresji Firtha, radzący sobie z problemem separacji doskonałej. Podstawą prognozy jest analiza wypełnienia ciężarówki według kluczowych wskaźników (Fill-Rate (KG) i Fill Rate Max). Modele przewidują prawdopodobieństwo kompletności zamówienia na podstawie historycznych danych o wypełnieniu. Wyniki są następnie klasyfikowane na kompletne lub niekompletne (1 lub 0), a ich dokładność oceniana jest za pomocą macierzy pomyłek i wskaźników trafności prognoz.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39713" y="2614851"/>
            <a:ext cx="7413003" cy="7413003"/>
          </a:xfrm>
          <a:custGeom>
            <a:avLst/>
            <a:gdLst/>
            <a:ahLst/>
            <a:cxnLst/>
            <a:rect r="r" b="b" t="t" l="l"/>
            <a:pathLst>
              <a:path h="7413003" w="7413003">
                <a:moveTo>
                  <a:pt x="0" y="0"/>
                </a:moveTo>
                <a:lnTo>
                  <a:pt x="7413003" y="0"/>
                </a:lnTo>
                <a:lnTo>
                  <a:pt x="7413003" y="7413002"/>
                </a:lnTo>
                <a:lnTo>
                  <a:pt x="0" y="7413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899626" y="4074763"/>
            <a:ext cx="4493177" cy="449317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1403630" y="2614851"/>
            <a:ext cx="7413003" cy="7413003"/>
          </a:xfrm>
          <a:custGeom>
            <a:avLst/>
            <a:gdLst/>
            <a:ahLst/>
            <a:cxnLst/>
            <a:rect r="r" b="b" t="t" l="l"/>
            <a:pathLst>
              <a:path h="7413003" w="7413003">
                <a:moveTo>
                  <a:pt x="0" y="0"/>
                </a:moveTo>
                <a:lnTo>
                  <a:pt x="7413002" y="0"/>
                </a:lnTo>
                <a:lnTo>
                  <a:pt x="7413002" y="7413002"/>
                </a:lnTo>
                <a:lnTo>
                  <a:pt x="0" y="7413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6282" y="4074763"/>
            <a:ext cx="4493177" cy="449317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25049" t="0" r="-25049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2278628" y="2614851"/>
            <a:ext cx="7413003" cy="7413003"/>
          </a:xfrm>
          <a:custGeom>
            <a:avLst/>
            <a:gdLst/>
            <a:ahLst/>
            <a:cxnLst/>
            <a:rect r="r" b="b" t="t" l="l"/>
            <a:pathLst>
              <a:path h="7413003" w="7413003">
                <a:moveTo>
                  <a:pt x="0" y="0"/>
                </a:moveTo>
                <a:lnTo>
                  <a:pt x="7413002" y="0"/>
                </a:lnTo>
                <a:lnTo>
                  <a:pt x="7413002" y="7413002"/>
                </a:lnTo>
                <a:lnTo>
                  <a:pt x="0" y="7413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590193" y="4074763"/>
            <a:ext cx="4493177" cy="449317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4516" t="0" r="-14516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302871" y="316002"/>
            <a:ext cx="13533911" cy="1681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b="true" sz="8799">
                <a:solidFill>
                  <a:srgbClr val="003060"/>
                </a:solidFill>
                <a:latin typeface="Impact"/>
                <a:ea typeface="Impact"/>
                <a:cs typeface="Impact"/>
                <a:sym typeface="Impact"/>
              </a:rPr>
              <a:t>Niezbędne oprogramowanie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4186" y="1066482"/>
            <a:ext cx="5462046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003060"/>
                </a:solidFill>
                <a:latin typeface="TT Fors Bold"/>
                <a:ea typeface="TT Fors Bold"/>
                <a:cs typeface="TT Fors Bold"/>
                <a:sym typeface="TT Fors Bold"/>
              </a:rPr>
              <a:t>Zastosowania programu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61183" y="66993"/>
            <a:ext cx="7975032" cy="1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</a:pPr>
            <a:r>
              <a:rPr lang="en-US" b="true" sz="8000">
                <a:solidFill>
                  <a:srgbClr val="003060"/>
                </a:solidFill>
                <a:latin typeface="Impact"/>
                <a:ea typeface="Impact"/>
                <a:cs typeface="Impact"/>
                <a:sym typeface="Impact"/>
              </a:rPr>
              <a:t>Korzyści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0769" y="1789828"/>
            <a:ext cx="16878531" cy="458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3060"/>
                </a:solidFill>
                <a:latin typeface="TT Fors Bold"/>
                <a:ea typeface="TT Fors Bold"/>
                <a:cs typeface="TT Fors Bold"/>
                <a:sym typeface="TT Fors Bold"/>
              </a:rPr>
              <a:t>Optymalizacja wykorzystania przestrzeni ładunkowej</a:t>
            </a:r>
            <a:r>
              <a:rPr lang="en-US" sz="2400">
                <a:solidFill>
                  <a:srgbClr val="003060"/>
                </a:solidFill>
                <a:latin typeface="TT Fors"/>
                <a:ea typeface="TT Fors"/>
                <a:cs typeface="TT Fors"/>
                <a:sym typeface="TT Fors"/>
              </a:rPr>
              <a:t>: Program pomaga przewidywać, czy zamówienie wystarczająco wypełni ciężarówkę, co pozwala lepiej planować załadunek i unikać przewozów niedostatecznie obciążonych.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3060"/>
                </a:solidFill>
                <a:latin typeface="TT Fors Bold"/>
                <a:ea typeface="TT Fors Bold"/>
                <a:cs typeface="TT Fors Bold"/>
                <a:sym typeface="TT Fors Bold"/>
              </a:rPr>
              <a:t>Planowanie transportu:</a:t>
            </a:r>
            <a:r>
              <a:rPr lang="en-US" sz="2400">
                <a:solidFill>
                  <a:srgbClr val="003060"/>
                </a:solidFill>
                <a:latin typeface="TT Fors"/>
                <a:ea typeface="TT Fors"/>
                <a:cs typeface="TT Fors"/>
                <a:sym typeface="TT Fors"/>
              </a:rPr>
              <a:t> Prognozy kompletności zamówienia umożliwiają efektywniejsze przydzielanie zasobów transportowych, wybierając odpowiednie pojazdy do określonej liczby zamówień.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3060"/>
                </a:solidFill>
                <a:latin typeface="TT Fors Bold"/>
                <a:ea typeface="TT Fors Bold"/>
                <a:cs typeface="TT Fors Bold"/>
                <a:sym typeface="TT Fors Bold"/>
              </a:rPr>
              <a:t>Usprawnienie harmonogramu dostaw</a:t>
            </a:r>
            <a:r>
              <a:rPr lang="en-US" sz="2400">
                <a:solidFill>
                  <a:srgbClr val="003060"/>
                </a:solidFill>
                <a:latin typeface="TT Fors"/>
                <a:ea typeface="TT Fors"/>
                <a:cs typeface="TT Fors"/>
                <a:sym typeface="TT Fors"/>
              </a:rPr>
              <a:t>: Możliwość prognozowania kompletności pozwala planować dostawy tak, by minimalizować liczbę kursów, maksymalizując jednocześnie efektywność wykorzystania floty.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3060"/>
                </a:solidFill>
                <a:latin typeface="TT Fors Bold"/>
                <a:ea typeface="TT Fors Bold"/>
                <a:cs typeface="TT Fors Bold"/>
                <a:sym typeface="TT Fors Bold"/>
              </a:rPr>
              <a:t>Ulepszenie zarządzania zapasami</a:t>
            </a:r>
            <a:r>
              <a:rPr lang="en-US" sz="2400">
                <a:solidFill>
                  <a:srgbClr val="003060"/>
                </a:solidFill>
                <a:latin typeface="TT Fors"/>
                <a:ea typeface="TT Fors"/>
                <a:cs typeface="TT Fors"/>
                <a:sym typeface="TT Fors"/>
              </a:rPr>
              <a:t>: Informacje o potencjalnie niekompletnych zamówieniach mogą sygnalizować braki towarów lub nieefektywności w zarządzaniu magazynem, pomagając szybciej reagować na problemy.</a:t>
            </a: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736215" y="6078300"/>
            <a:ext cx="6633982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003060"/>
                </a:solidFill>
                <a:latin typeface="TT Fors Bold"/>
                <a:ea typeface="TT Fors Bold"/>
                <a:cs typeface="TT Fors Bold"/>
                <a:sym typeface="TT Fors Bold"/>
              </a:rPr>
              <a:t>Korzyści płynące z programu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799660"/>
            <a:ext cx="15897271" cy="3405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1782" indent="-260891" lvl="1">
              <a:lnSpc>
                <a:spcPts val="3383"/>
              </a:lnSpc>
              <a:buFont typeface="Arial"/>
              <a:buChar char="•"/>
            </a:pPr>
            <a:r>
              <a:rPr lang="en-US" b="true" sz="2416">
                <a:solidFill>
                  <a:srgbClr val="003060"/>
                </a:solidFill>
                <a:latin typeface="TT Fors Bold"/>
                <a:ea typeface="TT Fors Bold"/>
                <a:cs typeface="TT Fors Bold"/>
                <a:sym typeface="TT Fors Bold"/>
              </a:rPr>
              <a:t>Oszczędność kosztów transportu</a:t>
            </a:r>
            <a:r>
              <a:rPr lang="en-US" sz="2416">
                <a:solidFill>
                  <a:srgbClr val="003060"/>
                </a:solidFill>
                <a:latin typeface="TT Fors"/>
                <a:ea typeface="TT Fors"/>
                <a:cs typeface="TT Fors"/>
                <a:sym typeface="TT Fors"/>
              </a:rPr>
              <a:t>: Dzięki lepszemu wykorzystaniu przestrzeni ładunkowej, firma może zmniejszyć liczbę kursów, co obniża koszty paliwa, amortyzacji pojazdów i czasu pracy kierowców.</a:t>
            </a:r>
          </a:p>
          <a:p>
            <a:pPr algn="just" marL="521782" indent="-260891" lvl="1">
              <a:lnSpc>
                <a:spcPts val="3383"/>
              </a:lnSpc>
              <a:buFont typeface="Arial"/>
              <a:buChar char="•"/>
            </a:pPr>
            <a:r>
              <a:rPr lang="en-US" b="true" sz="2416">
                <a:solidFill>
                  <a:srgbClr val="003060"/>
                </a:solidFill>
                <a:latin typeface="TT Fors Bold"/>
                <a:ea typeface="TT Fors Bold"/>
                <a:cs typeface="TT Fors Bold"/>
                <a:sym typeface="TT Fors Bold"/>
              </a:rPr>
              <a:t>Redukcja emisji CO₂</a:t>
            </a:r>
            <a:r>
              <a:rPr lang="en-US" sz="2416">
                <a:solidFill>
                  <a:srgbClr val="003060"/>
                </a:solidFill>
                <a:latin typeface="TT Fors"/>
                <a:ea typeface="TT Fors"/>
                <a:cs typeface="TT Fors"/>
                <a:sym typeface="TT Fors"/>
              </a:rPr>
              <a:t>: Optymalizacja załadunku i zmniejszenie liczby kursów przekładają się na mniejszą emisję dwutlenku węgla, co jest korzystne dla środowiska i pozwala firmie realizować cele zrównoważonego rozwoju.</a:t>
            </a:r>
          </a:p>
          <a:p>
            <a:pPr algn="just" marL="521782" indent="-260891" lvl="1">
              <a:lnSpc>
                <a:spcPts val="3383"/>
              </a:lnSpc>
              <a:buFont typeface="Arial"/>
              <a:buChar char="•"/>
            </a:pPr>
            <a:r>
              <a:rPr lang="en-US" b="true" sz="2416">
                <a:solidFill>
                  <a:srgbClr val="003060"/>
                </a:solidFill>
                <a:latin typeface="TT Fors Bold"/>
                <a:ea typeface="TT Fors Bold"/>
                <a:cs typeface="TT Fors Bold"/>
                <a:sym typeface="TT Fors Bold"/>
              </a:rPr>
              <a:t>Lepsza obsługa klienta</a:t>
            </a:r>
            <a:r>
              <a:rPr lang="en-US" sz="2416">
                <a:solidFill>
                  <a:srgbClr val="003060"/>
                </a:solidFill>
                <a:latin typeface="TT Fors"/>
                <a:ea typeface="TT Fors"/>
                <a:cs typeface="TT Fors"/>
                <a:sym typeface="TT Fors"/>
              </a:rPr>
              <a:t>: Skuteczniejsze zarządzanie dostawami może skrócić czas realizacji zamówień i zapewnić terminowe dostawy, co zwiększa satysfakcję klientów.</a:t>
            </a:r>
          </a:p>
          <a:p>
            <a:pPr algn="just">
              <a:lnSpc>
                <a:spcPts val="338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503425" y="355616"/>
            <a:ext cx="12565662" cy="9931384"/>
            <a:chOff x="0" y="0"/>
            <a:chExt cx="10283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28393" cy="812800"/>
            </a:xfrm>
            <a:custGeom>
              <a:avLst/>
              <a:gdLst/>
              <a:ahLst/>
              <a:cxnLst/>
              <a:rect r="r" b="b" t="t" l="l"/>
              <a:pathLst>
                <a:path h="812800" w="1028393">
                  <a:moveTo>
                    <a:pt x="0" y="0"/>
                  </a:moveTo>
                  <a:lnTo>
                    <a:pt x="1028393" y="0"/>
                  </a:lnTo>
                  <a:lnTo>
                    <a:pt x="1028393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l="0" t="-135" r="0" b="-135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600215" y="41291"/>
            <a:ext cx="7473346" cy="1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3060"/>
                </a:solidFill>
                <a:latin typeface="Impact"/>
                <a:ea typeface="Impact"/>
                <a:cs typeface="Impact"/>
                <a:sym typeface="Impact"/>
              </a:rPr>
              <a:t>Przykład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56397" y="2047522"/>
            <a:ext cx="10046825" cy="10046825"/>
          </a:xfrm>
          <a:custGeom>
            <a:avLst/>
            <a:gdLst/>
            <a:ahLst/>
            <a:cxnLst/>
            <a:rect r="r" b="b" t="t" l="l"/>
            <a:pathLst>
              <a:path h="10046825" w="10046825">
                <a:moveTo>
                  <a:pt x="0" y="0"/>
                </a:moveTo>
                <a:lnTo>
                  <a:pt x="10046826" y="0"/>
                </a:lnTo>
                <a:lnTo>
                  <a:pt x="10046826" y="10046825"/>
                </a:lnTo>
                <a:lnTo>
                  <a:pt x="0" y="100468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83351" y="-404341"/>
            <a:ext cx="6479936" cy="6479936"/>
          </a:xfrm>
          <a:custGeom>
            <a:avLst/>
            <a:gdLst/>
            <a:ahLst/>
            <a:cxnLst/>
            <a:rect r="r" b="b" t="t" l="l"/>
            <a:pathLst>
              <a:path h="6479936" w="6479936">
                <a:moveTo>
                  <a:pt x="0" y="0"/>
                </a:moveTo>
                <a:lnTo>
                  <a:pt x="6479937" y="0"/>
                </a:lnTo>
                <a:lnTo>
                  <a:pt x="6479937" y="6479936"/>
                </a:lnTo>
                <a:lnTo>
                  <a:pt x="0" y="6479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159507" y="871815"/>
            <a:ext cx="3927626" cy="39276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6666" t="0" r="-16666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477780" y="4026138"/>
            <a:ext cx="6089592" cy="608959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25046" t="0" r="-25046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361873" y="5748948"/>
            <a:ext cx="7380934" cy="453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41"/>
              </a:lnSpc>
            </a:pPr>
            <a:r>
              <a:rPr lang="en-US" sz="14034">
                <a:solidFill>
                  <a:srgbClr val="003060"/>
                </a:solidFill>
                <a:latin typeface="Impact"/>
                <a:ea typeface="Impact"/>
                <a:cs typeface="Impact"/>
                <a:sym typeface="Impact"/>
              </a:rPr>
              <a:t>Dziękuję za uwagę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03425" y="355616"/>
            <a:ext cx="12565662" cy="9931384"/>
            <a:chOff x="0" y="0"/>
            <a:chExt cx="10283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28393" cy="812800"/>
            </a:xfrm>
            <a:custGeom>
              <a:avLst/>
              <a:gdLst/>
              <a:ahLst/>
              <a:cxnLst/>
              <a:rect r="r" b="b" t="t" l="l"/>
              <a:pathLst>
                <a:path h="812800" w="1028393">
                  <a:moveTo>
                    <a:pt x="0" y="0"/>
                  </a:moveTo>
                  <a:lnTo>
                    <a:pt x="1028393" y="0"/>
                  </a:lnTo>
                  <a:lnTo>
                    <a:pt x="1028393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-135" r="0" b="-135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DAGWMyi0Zag</dc:identifier>
  <dcterms:modified xsi:type="dcterms:W3CDTF">2011-08-01T06:04:30Z</dcterms:modified>
  <cp:revision>1</cp:revision>
  <dc:title>From Warehouse to Wheel :</dc:title>
</cp:coreProperties>
</file>