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660"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147539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407908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167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237813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294627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499992" y="274638"/>
            <a:ext cx="4186808" cy="1143000"/>
          </a:xfrm>
        </p:spPr>
        <p:txBody>
          <a:bodyPr>
            <a:noAutofit/>
          </a:bodyPr>
          <a:lstStyle>
            <a:lvl1pPr>
              <a:defRPr sz="3200" b="1">
                <a:latin typeface="Cambria" panose="02040503050406030204" pitchFamily="18" charset="0"/>
              </a:defRPr>
            </a:lvl1pPr>
          </a:lstStyle>
          <a:p>
            <a:r>
              <a:rPr lang="pl-PL" dirty="0" smtClean="0"/>
              <a:t>Kliknij, aby edytować styl</a:t>
            </a:r>
            <a:endParaRPr lang="pl-PL" dirty="0"/>
          </a:p>
        </p:txBody>
      </p:sp>
      <p:sp>
        <p:nvSpPr>
          <p:cNvPr id="3" name="Symbol zastępczy zawartości 2"/>
          <p:cNvSpPr>
            <a:spLocks noGrp="1"/>
          </p:cNvSpPr>
          <p:nvPr>
            <p:ph sz="half" idx="1"/>
          </p:nvPr>
        </p:nvSpPr>
        <p:spPr>
          <a:xfrm>
            <a:off x="457200" y="1600200"/>
            <a:ext cx="562696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D2C71CF-834A-47B4-9146-D850325136D3}" type="slidenum">
              <a:rPr lang="pl-PL" smtClean="0"/>
              <a:pPr/>
              <a:t>‹#›</a:t>
            </a:fld>
            <a:endParaRPr lang="pl-PL"/>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23529" y="188640"/>
            <a:ext cx="4032448" cy="12486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680711" y="5445224"/>
            <a:ext cx="1463289" cy="1354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565173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295443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156482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350019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217225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24A3FBD-33F4-4734-8B9A-2DD17608B2D6}" type="datetimeFigureOut">
              <a:rPr lang="pl-PL" smtClean="0"/>
              <a:pPr/>
              <a:t>26-11-2015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11545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A3FBD-33F4-4734-8B9A-2DD17608B2D6}" type="datetimeFigureOut">
              <a:rPr lang="pl-PL" smtClean="0"/>
              <a:pPr/>
              <a:t>26-11-2015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71CF-834A-47B4-9146-D850325136D3}" type="slidenum">
              <a:rPr lang="pl-PL" smtClean="0"/>
              <a:pPr/>
              <a:t>‹#›</a:t>
            </a:fld>
            <a:endParaRPr lang="pl-PL"/>
          </a:p>
        </p:txBody>
      </p:sp>
    </p:spTree>
    <p:extLst>
      <p:ext uri="{BB962C8B-B14F-4D97-AF65-F5344CB8AC3E}">
        <p14:creationId xmlns:p14="http://schemas.microsoft.com/office/powerpoint/2010/main" xmlns="" val="125103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descr="plansza firmowa_brazowa_small.jpg"/>
          <p:cNvPicPr/>
          <p:nvPr/>
        </p:nvPicPr>
        <p:blipFill>
          <a:blip r:embed="rId2" cstate="print"/>
          <a:stretch>
            <a:fillRect/>
          </a:stretch>
        </p:blipFill>
        <p:spPr>
          <a:xfrm>
            <a:off x="-3650" y="0"/>
            <a:ext cx="9143999" cy="6857999"/>
          </a:xfrm>
          <a:prstGeom prst="rect">
            <a:avLst/>
          </a:prstGeom>
        </p:spPr>
      </p:pic>
      <p:sp>
        <p:nvSpPr>
          <p:cNvPr id="6" name="pole tekstowe 5"/>
          <p:cNvSpPr txBox="1"/>
          <p:nvPr/>
        </p:nvSpPr>
        <p:spPr>
          <a:xfrm>
            <a:off x="5580112" y="980728"/>
            <a:ext cx="1800200" cy="954107"/>
          </a:xfrm>
          <a:prstGeom prst="rect">
            <a:avLst/>
          </a:prstGeom>
          <a:solidFill>
            <a:schemeClr val="accent6">
              <a:lumMod val="40000"/>
              <a:lumOff val="60000"/>
            </a:schemeClr>
          </a:solidFill>
          <a:ln>
            <a:no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pl-PL" sz="1400" b="1" dirty="0" err="1" smtClean="0">
                <a:solidFill>
                  <a:schemeClr val="bg2">
                    <a:lumMod val="25000"/>
                  </a:schemeClr>
                </a:solidFill>
              </a:rPr>
              <a:t>Grywalizacja</a:t>
            </a:r>
            <a:r>
              <a:rPr lang="pl-PL" sz="1400" dirty="0" smtClean="0">
                <a:solidFill>
                  <a:schemeClr val="bg2">
                    <a:lumMod val="25000"/>
                  </a:schemeClr>
                </a:solidFill>
              </a:rPr>
              <a:t> </a:t>
            </a:r>
          </a:p>
          <a:p>
            <a:pPr algn="ctr"/>
            <a:r>
              <a:rPr lang="pl-PL" sz="1400" dirty="0" smtClean="0">
                <a:solidFill>
                  <a:schemeClr val="bg2">
                    <a:lumMod val="25000"/>
                  </a:schemeClr>
                </a:solidFill>
              </a:rPr>
              <a:t>jako aktywizująca metoda nauczania – </a:t>
            </a:r>
            <a:r>
              <a:rPr lang="pl-PL" sz="1400" b="1" dirty="0" smtClean="0">
                <a:solidFill>
                  <a:schemeClr val="bg2">
                    <a:lumMod val="25000"/>
                  </a:schemeClr>
                </a:solidFill>
              </a:rPr>
              <a:t>moduł Ekonomia</a:t>
            </a:r>
            <a:endParaRPr lang="pl-PL" sz="1400" b="1" dirty="0">
              <a:solidFill>
                <a:schemeClr val="bg2">
                  <a:lumMod val="25000"/>
                </a:schemeClr>
              </a:solidFill>
            </a:endParaRPr>
          </a:p>
        </p:txBody>
      </p:sp>
      <p:sp>
        <p:nvSpPr>
          <p:cNvPr id="7" name="Prostokąt 6"/>
          <p:cNvSpPr/>
          <p:nvPr/>
        </p:nvSpPr>
        <p:spPr>
          <a:xfrm>
            <a:off x="3649532" y="3455437"/>
            <a:ext cx="4671407"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pl-PL" sz="3200" b="1" cap="none" spc="0" dirty="0" smtClean="0">
                <a:ln w="11430"/>
                <a:solidFill>
                  <a:schemeClr val="bg2">
                    <a:lumMod val="25000"/>
                  </a:schemeClr>
                </a:solidFill>
                <a:effectLst>
                  <a:outerShdw blurRad="80000" dist="40000" dir="5040000" algn="tl">
                    <a:srgbClr val="000000">
                      <a:alpha val="30000"/>
                    </a:srgbClr>
                  </a:outerShdw>
                </a:effectLst>
              </a:rPr>
              <a:t>REGULAMIN I LOGIKA GRY</a:t>
            </a:r>
            <a:endParaRPr lang="pl-PL" sz="3200" b="1" cap="none" spc="0" dirty="0">
              <a:ln w="11430"/>
              <a:solidFill>
                <a:schemeClr val="bg2">
                  <a:lumMod val="25000"/>
                </a:schemeClr>
              </a:solidFill>
              <a:effectLst>
                <a:outerShdw blurRad="80000" dist="40000" dir="5040000" algn="tl">
                  <a:srgbClr val="000000">
                    <a:alpha val="30000"/>
                  </a:srgbClr>
                </a:outerShdw>
              </a:effectLst>
            </a:endParaRPr>
          </a:p>
        </p:txBody>
      </p:sp>
      <p:sp>
        <p:nvSpPr>
          <p:cNvPr id="9" name="Prostokąt 8"/>
          <p:cNvSpPr/>
          <p:nvPr/>
        </p:nvSpPr>
        <p:spPr>
          <a:xfrm>
            <a:off x="409699" y="2204864"/>
            <a:ext cx="7941598" cy="1446550"/>
          </a:xfrm>
          <a:prstGeom prst="rect">
            <a:avLst/>
          </a:prstGeom>
          <a:noFill/>
          <a:ln>
            <a:noFill/>
          </a:ln>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pl-PL" sz="8800" b="1" cap="none" spc="0" dirty="0" smtClean="0">
                <a:ln w="11430"/>
                <a:solidFill>
                  <a:schemeClr val="bg2">
                    <a:lumMod val="25000"/>
                  </a:schemeClr>
                </a:solidFill>
                <a:effectLst>
                  <a:outerShdw blurRad="80000" dist="40000" dir="5040000" algn="tl">
                    <a:srgbClr val="000000">
                      <a:alpha val="30000"/>
                    </a:srgbClr>
                  </a:outerShdw>
                </a:effectLst>
              </a:rPr>
              <a:t>KING SIZE GAME</a:t>
            </a:r>
            <a:endParaRPr lang="pl-PL" sz="8800" b="1" cap="none" spc="0" dirty="0">
              <a:ln w="11430"/>
              <a:solidFill>
                <a:schemeClr val="bg2">
                  <a:lumMod val="25000"/>
                </a:schemeClr>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3929349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sz="2400" cap="small" dirty="0"/>
              <a:t>KING SIZE </a:t>
            </a:r>
            <a:r>
              <a:rPr lang="pl-PL" sz="2400" cap="small" dirty="0" smtClean="0"/>
              <a:t>bis</a:t>
            </a:r>
            <a:r>
              <a:rPr lang="pl-PL" cap="small" dirty="0" smtClean="0"/>
              <a:t/>
            </a:r>
            <a:br>
              <a:rPr lang="pl-PL" cap="small" dirty="0" smtClean="0"/>
            </a:br>
            <a:r>
              <a:rPr lang="pl-PL" cap="small" dirty="0" smtClean="0"/>
              <a:t>KREDYTOWANIE</a:t>
            </a:r>
            <a:endParaRPr lang="pl-PL" dirty="0"/>
          </a:p>
        </p:txBody>
      </p:sp>
      <p:sp>
        <p:nvSpPr>
          <p:cNvPr id="3" name="Symbol zastępczy zawartości 2"/>
          <p:cNvSpPr>
            <a:spLocks noGrp="1"/>
          </p:cNvSpPr>
          <p:nvPr>
            <p:ph sz="half" idx="1"/>
          </p:nvPr>
        </p:nvSpPr>
        <p:spPr>
          <a:xfrm>
            <a:off x="457200" y="1600200"/>
            <a:ext cx="5698976" cy="4997152"/>
          </a:xfrm>
        </p:spPr>
        <p:txBody>
          <a:bodyPr>
            <a:noAutofit/>
          </a:bodyPr>
          <a:lstStyle/>
          <a:p>
            <a:pPr algn="just">
              <a:buSzPct val="250000"/>
              <a:buBlip>
                <a:blip r:embed="rId2"/>
              </a:buBlip>
            </a:pPr>
            <a:r>
              <a:rPr lang="pl-PL" sz="1400" dirty="0"/>
              <a:t>Gracze mogą korzystać z </a:t>
            </a:r>
            <a:r>
              <a:rPr lang="pl-PL" sz="2000" b="1" dirty="0">
                <a:solidFill>
                  <a:schemeClr val="bg2">
                    <a:lumMod val="25000"/>
                  </a:schemeClr>
                </a:solidFill>
              </a:rPr>
              <a:t>kredytu obrotowego</a:t>
            </a:r>
            <a:r>
              <a:rPr lang="pl-PL" sz="2000" dirty="0">
                <a:solidFill>
                  <a:schemeClr val="bg2">
                    <a:lumMod val="25000"/>
                  </a:schemeClr>
                </a:solidFill>
              </a:rPr>
              <a:t> </a:t>
            </a:r>
            <a:r>
              <a:rPr lang="pl-PL" sz="1400" dirty="0"/>
              <a:t>(kredyt w rachunku bieżącym) na działalność bieżącą. Oznacza to, iż znika utrudnienie polegające na operowaniu tylko do wysokości stanu konta. Decyzję w sprawie wysokości kredytu obrotowego należy skonsultować z Arbitrem gry, który ocenia zdolność kredytową firmy. Wartość kredytu nie może jednak przekroczyć 3 krotności stanu konta księgowego w ostatnim zamkniętym kroku gry. Kredyt obrotowy jest oprocentowany według stopy od 2 do 4% w każdym kroku gry, odsetki są naliczane w momencie pojawienia się debetu na koncie. Spłata kredytu musi nastąpić w danym kroku (po fazie sprzedaży i kalkulacji wyników finansowych) gry pod rygorem naliczenia odsetek karnych w wysokości 10</a:t>
            </a:r>
            <a:r>
              <a:rPr lang="pl-PL" sz="1400" dirty="0" smtClean="0"/>
              <a:t>%.</a:t>
            </a:r>
            <a:endParaRPr lang="pl-PL" sz="1400" dirty="0"/>
          </a:p>
          <a:p>
            <a:pPr marL="0" indent="0" algn="just">
              <a:buSzPct val="250000"/>
              <a:buNone/>
            </a:pPr>
            <a:endParaRPr lang="pl-PL" sz="1400" dirty="0"/>
          </a:p>
          <a:p>
            <a:pPr algn="just">
              <a:buSzPct val="250000"/>
              <a:buBlip>
                <a:blip r:embed="rId2"/>
              </a:buBlip>
            </a:pPr>
            <a:r>
              <a:rPr lang="pl-PL" sz="1400" dirty="0"/>
              <a:t>Gracze mogą również zaciągnąć </a:t>
            </a:r>
            <a:r>
              <a:rPr lang="pl-PL" sz="2000" b="1" dirty="0">
                <a:solidFill>
                  <a:schemeClr val="bg2">
                    <a:lumMod val="25000"/>
                  </a:schemeClr>
                </a:solidFill>
              </a:rPr>
              <a:t>kredyt inwestycyjny</a:t>
            </a:r>
            <a:r>
              <a:rPr lang="pl-PL" sz="2000" dirty="0">
                <a:solidFill>
                  <a:schemeClr val="bg2">
                    <a:lumMod val="25000"/>
                  </a:schemeClr>
                </a:solidFill>
              </a:rPr>
              <a:t> </a:t>
            </a:r>
            <a:r>
              <a:rPr lang="pl-PL" sz="1400" dirty="0"/>
              <a:t>na sfinansowanie inwestycji, modernizacji lub przejęcie obcej firmy. Spłata kredytu następuje na zakończenie gry. Oprocentowanie w skali od 3 do 10% wartości kredytu naliczane jest jednak w każdym kroku gry. W przypadku braku środków na spłatę odsetek, Arbiter ogłasza upadłość firmy, która może zostać zlicytowana (patrz kolejny punkt regulaminu</a:t>
            </a:r>
            <a:r>
              <a:rPr lang="pl-PL" sz="1400" dirty="0" smtClean="0"/>
              <a:t>).</a:t>
            </a:r>
            <a:endParaRPr lang="pl-PL" sz="14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08390" y="1355254"/>
            <a:ext cx="1996058" cy="41619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9808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sz="2400" cap="small" dirty="0"/>
              <a:t>KING SIZE bis </a:t>
            </a:r>
            <a:r>
              <a:rPr lang="pl-PL" cap="small" dirty="0" smtClean="0"/>
              <a:t/>
            </a:r>
            <a:br>
              <a:rPr lang="pl-PL" cap="small" dirty="0" smtClean="0"/>
            </a:br>
            <a:r>
              <a:rPr lang="pl-PL" cap="small" dirty="0" smtClean="0"/>
              <a:t>FUZJE </a:t>
            </a:r>
            <a:r>
              <a:rPr lang="pl-PL" cap="small" dirty="0"/>
              <a:t>I PRZEJĘCIA</a:t>
            </a:r>
            <a:br>
              <a:rPr lang="pl-PL" cap="small" dirty="0"/>
            </a:br>
            <a:endParaRPr lang="pl-PL" dirty="0"/>
          </a:p>
        </p:txBody>
      </p:sp>
      <p:sp>
        <p:nvSpPr>
          <p:cNvPr id="3" name="Symbol zastępczy zawartości 2"/>
          <p:cNvSpPr>
            <a:spLocks noGrp="1"/>
          </p:cNvSpPr>
          <p:nvPr>
            <p:ph sz="half" idx="1"/>
          </p:nvPr>
        </p:nvSpPr>
        <p:spPr/>
        <p:txBody>
          <a:bodyPr>
            <a:noAutofit/>
          </a:bodyPr>
          <a:lstStyle/>
          <a:p>
            <a:pPr marL="0" indent="0" algn="just">
              <a:buNone/>
            </a:pPr>
            <a:r>
              <a:rPr lang="pl-PL" sz="1600" dirty="0"/>
              <a:t>Firmy mogą swobodnie kształtować stosunki wewnątrz sektora, tzn. w tym etapie gry dopuszczane są połączenia graczy oraz przejęcia firm upadających</a:t>
            </a:r>
            <a:r>
              <a:rPr lang="pl-PL" sz="1600" dirty="0" smtClean="0"/>
              <a:t>.</a:t>
            </a:r>
          </a:p>
          <a:p>
            <a:pPr marL="0" indent="0" algn="just">
              <a:buNone/>
            </a:pPr>
            <a:endParaRPr lang="pl-PL" sz="1600" dirty="0"/>
          </a:p>
          <a:p>
            <a:pPr lvl="0" algn="just">
              <a:buSzPct val="250000"/>
              <a:buBlip>
                <a:blip r:embed="rId2"/>
              </a:buBlip>
            </a:pPr>
            <a:r>
              <a:rPr lang="pl-PL" sz="2400" b="1" dirty="0">
                <a:solidFill>
                  <a:schemeClr val="bg2">
                    <a:lumMod val="25000"/>
                  </a:schemeClr>
                </a:solidFill>
              </a:rPr>
              <a:t>Połączenie (fuzja)</a:t>
            </a:r>
            <a:r>
              <a:rPr lang="pl-PL" sz="2400" dirty="0">
                <a:solidFill>
                  <a:schemeClr val="bg2">
                    <a:lumMod val="25000"/>
                  </a:schemeClr>
                </a:solidFill>
              </a:rPr>
              <a:t> </a:t>
            </a:r>
            <a:r>
              <a:rPr lang="pl-PL" sz="1600" dirty="0"/>
              <a:t>następuje po zgodnym oświadczeniu woli dwóch firm i ogłoszeniu tego faktu do wiadomości publicznej.</a:t>
            </a:r>
          </a:p>
          <a:p>
            <a:pPr algn="just">
              <a:buSzPct val="250000"/>
              <a:buBlip>
                <a:blip r:embed="rId2"/>
              </a:buBlip>
            </a:pPr>
            <a:endParaRPr lang="pl-PL" sz="1600" dirty="0"/>
          </a:p>
          <a:p>
            <a:pPr lvl="0" algn="just">
              <a:buSzPct val="250000"/>
              <a:buBlip>
                <a:blip r:embed="rId2"/>
              </a:buBlip>
            </a:pPr>
            <a:r>
              <a:rPr lang="pl-PL" sz="2400" b="1" dirty="0">
                <a:solidFill>
                  <a:schemeClr val="bg2">
                    <a:lumMod val="25000"/>
                  </a:schemeClr>
                </a:solidFill>
              </a:rPr>
              <a:t>Przejęcie</a:t>
            </a:r>
            <a:r>
              <a:rPr lang="pl-PL" sz="1600" dirty="0"/>
              <a:t> może dotyczyć firmy, która w danym kroku gry wykazuje stan konta poniżej 20 profitów (po uwzględnieniu postępowania ugodowego z arbitrem) i odbywa się na zasadach określonych przez arbitra gry, najczęściej przetarg otwarty lub licytacja.</a:t>
            </a:r>
          </a:p>
          <a:p>
            <a:pPr marL="0" indent="0" algn="just">
              <a:buNone/>
            </a:pPr>
            <a:endParaRPr lang="pl-PL" sz="1600" b="1" dirty="0"/>
          </a:p>
          <a:p>
            <a:pPr marL="0" indent="0" algn="just">
              <a:buNone/>
            </a:pPr>
            <a:r>
              <a:rPr lang="pl-PL" sz="1600" dirty="0" smtClean="0"/>
              <a:t>Uwaga</a:t>
            </a:r>
            <a:r>
              <a:rPr lang="pl-PL" sz="1600" dirty="0"/>
              <a:t>! W efekcie połączenia bądź przejęcia nowy podmiot ponosi obniżone koszty stałe funkcjonowania – 30 profitów miesięcznie. Po połączeniu mogą się ujawnić również tzw. korzyści skali (patrz kolejny punkt regulaminu). </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16216" y="1124744"/>
            <a:ext cx="1944216" cy="43412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72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r>
              <a:rPr lang="pl-PL" cap="small" dirty="0"/>
              <a:t>KORZYŚCI </a:t>
            </a:r>
            <a:r>
              <a:rPr lang="pl-PL" cap="small" dirty="0" smtClean="0"/>
              <a:t>SKALI</a:t>
            </a:r>
            <a:endParaRPr lang="pl-PL" dirty="0"/>
          </a:p>
        </p:txBody>
      </p:sp>
      <p:sp>
        <p:nvSpPr>
          <p:cNvPr id="3" name="Symbol zastępczy zawartości 2"/>
          <p:cNvSpPr>
            <a:spLocks noGrp="1"/>
          </p:cNvSpPr>
          <p:nvPr>
            <p:ph sz="half" idx="1"/>
          </p:nvPr>
        </p:nvSpPr>
        <p:spPr/>
        <p:txBody>
          <a:bodyPr>
            <a:normAutofit fontScale="92500"/>
          </a:bodyPr>
          <a:lstStyle/>
          <a:p>
            <a:pPr marL="0" indent="0" algn="just">
              <a:buNone/>
            </a:pPr>
            <a:r>
              <a:rPr lang="pl-PL" dirty="0"/>
              <a:t>Na tym etapie gry wyraźnie zaznaczają się korzyści skali, tzn. zjawisko spadku kosztów jednostkowych produkcji po osiągnięciu zdwojonej produkcji (w stosunku do mocy wyjściowej 30 sztuk). </a:t>
            </a:r>
            <a:endParaRPr lang="pl-PL" dirty="0" smtClean="0"/>
          </a:p>
          <a:p>
            <a:pPr marL="0" indent="0" algn="just">
              <a:buNone/>
            </a:pPr>
            <a:endParaRPr lang="pl-PL" dirty="0"/>
          </a:p>
          <a:p>
            <a:pPr marL="0" indent="0" algn="just">
              <a:buNone/>
            </a:pPr>
            <a:r>
              <a:rPr lang="pl-PL" dirty="0" smtClean="0"/>
              <a:t>Oznacza </a:t>
            </a:r>
            <a:r>
              <a:rPr lang="pl-PL" dirty="0"/>
              <a:t>to, iż firma, która w danym miesiącu produkuje powyżej 60 sztuk produkcji bieżącej ponosi obniżony koszt zmienny — </a:t>
            </a:r>
            <a:r>
              <a:rPr lang="pl-PL" sz="3000" b="1" dirty="0">
                <a:solidFill>
                  <a:schemeClr val="bg2">
                    <a:lumMod val="25000"/>
                  </a:schemeClr>
                </a:solidFill>
              </a:rPr>
              <a:t>0,5 </a:t>
            </a:r>
            <a:r>
              <a:rPr lang="pl-PL" sz="3000" b="1" dirty="0" err="1">
                <a:solidFill>
                  <a:schemeClr val="bg2">
                    <a:lumMod val="25000"/>
                  </a:schemeClr>
                </a:solidFill>
              </a:rPr>
              <a:t>profita</a:t>
            </a:r>
            <a:r>
              <a:rPr lang="pl-PL" sz="3000" b="1" dirty="0">
                <a:solidFill>
                  <a:schemeClr val="bg2">
                    <a:lumMod val="25000"/>
                  </a:schemeClr>
                </a:solidFill>
              </a:rPr>
              <a:t> za sztukę</a:t>
            </a:r>
            <a:r>
              <a:rPr lang="pl-PL" dirty="0"/>
              <a:t>.</a:t>
            </a:r>
          </a:p>
          <a:p>
            <a:pPr algn="just"/>
            <a:endParaRPr lang="pl-PL" dirty="0"/>
          </a:p>
        </p:txBody>
      </p:sp>
    </p:spTree>
    <p:extLst>
      <p:ext uri="{BB962C8B-B14F-4D97-AF65-F5344CB8AC3E}">
        <p14:creationId xmlns:p14="http://schemas.microsoft.com/office/powerpoint/2010/main" xmlns="" val="1906787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sz="2400" cap="small" dirty="0"/>
              <a:t>ZESTAWIENIE GŁÓWNYCH PARAMETRÓW </a:t>
            </a:r>
            <a:r>
              <a:rPr lang="pl-PL" sz="2400" cap="small" dirty="0" smtClean="0"/>
              <a:t>GRY</a:t>
            </a:r>
            <a:br>
              <a:rPr lang="pl-PL" sz="2400" cap="small" dirty="0" smtClean="0"/>
            </a:br>
            <a:r>
              <a:rPr lang="pl-PL" sz="2400" cap="small" dirty="0" smtClean="0"/>
              <a:t>setup</a:t>
            </a:r>
            <a:r>
              <a:rPr lang="pl-PL" sz="2400" cap="small" dirty="0"/>
              <a:t/>
            </a:r>
            <a:br>
              <a:rPr lang="pl-PL" sz="2400" cap="small" dirty="0"/>
            </a:br>
            <a:endParaRPr lang="pl-PL" sz="2400" dirty="0"/>
          </a:p>
        </p:txBody>
      </p:sp>
      <p:graphicFrame>
        <p:nvGraphicFramePr>
          <p:cNvPr id="4" name="Symbol zastępczy zawartości 3"/>
          <p:cNvGraphicFramePr>
            <a:graphicFrameLocks noGrp="1"/>
          </p:cNvGraphicFramePr>
          <p:nvPr>
            <p:ph sz="half" idx="1"/>
            <p:extLst>
              <p:ext uri="{D42A27DB-BD31-4B8C-83A1-F6EECF244321}">
                <p14:modId xmlns:p14="http://schemas.microsoft.com/office/powerpoint/2010/main" xmlns="" val="3540078054"/>
              </p:ext>
            </p:extLst>
          </p:nvPr>
        </p:nvGraphicFramePr>
        <p:xfrm>
          <a:off x="457200" y="1641185"/>
          <a:ext cx="6059018" cy="3909447"/>
        </p:xfrm>
        <a:graphic>
          <a:graphicData uri="http://schemas.openxmlformats.org/drawingml/2006/table">
            <a:tbl>
              <a:tblPr firstRow="1" firstCol="1" bandRow="1"/>
              <a:tblGrid>
                <a:gridCol w="2402033"/>
                <a:gridCol w="731397"/>
                <a:gridCol w="731397"/>
                <a:gridCol w="731397"/>
                <a:gridCol w="731397"/>
                <a:gridCol w="731397"/>
              </a:tblGrid>
              <a:tr h="522861">
                <a:tc gridSpan="6">
                  <a:txBody>
                    <a:bodyPr/>
                    <a:lstStyle/>
                    <a:p>
                      <a:pPr marL="1371600" algn="ctr">
                        <a:lnSpc>
                          <a:spcPct val="120000"/>
                        </a:lnSpc>
                        <a:spcAft>
                          <a:spcPts val="0"/>
                        </a:spcAft>
                      </a:pPr>
                      <a:r>
                        <a:rPr lang="pl-PL" sz="1600" i="1" dirty="0">
                          <a:solidFill>
                            <a:schemeClr val="tx1"/>
                          </a:solidFill>
                          <a:effectLst/>
                          <a:latin typeface="Calibri"/>
                          <a:ea typeface="Times New Roman"/>
                          <a:cs typeface="Times New Roman"/>
                        </a:rPr>
                        <a:t>PARAMETRY ZMIENNE – WG DECYZJI ARBITRA GRY</a:t>
                      </a:r>
                      <a:endParaRPr lang="pl-PL" sz="1800" dirty="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A07E"/>
                    </a:solidFill>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522861">
                <a:tc>
                  <a:txBody>
                    <a:bodyPr/>
                    <a:lstStyle/>
                    <a:p>
                      <a:pPr marL="90170">
                        <a:lnSpc>
                          <a:spcPct val="120000"/>
                        </a:lnSpc>
                        <a:spcAft>
                          <a:spcPts val="0"/>
                        </a:spcAft>
                      </a:pPr>
                      <a:r>
                        <a:rPr lang="pl-PL" sz="1600" i="1">
                          <a:solidFill>
                            <a:schemeClr val="tx1"/>
                          </a:solidFill>
                          <a:effectLst/>
                          <a:latin typeface="Calibri"/>
                          <a:ea typeface="Times New Roman"/>
                          <a:cs typeface="Times New Roman"/>
                        </a:rPr>
                        <a:t>Liczba drużyn</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20000"/>
                        </a:lnSpc>
                        <a:spcAft>
                          <a:spcPts val="0"/>
                        </a:spcAft>
                      </a:pPr>
                      <a:r>
                        <a:rPr lang="pl-PL" sz="1600" i="1">
                          <a:solidFill>
                            <a:schemeClr val="tx1"/>
                          </a:solidFill>
                          <a:effectLst/>
                          <a:latin typeface="Calibri"/>
                          <a:ea typeface="Times New Roman"/>
                          <a:cs typeface="Times New Roman"/>
                        </a:rPr>
                        <a:t>3</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560" algn="ctr">
                        <a:lnSpc>
                          <a:spcPct val="120000"/>
                        </a:lnSpc>
                        <a:spcAft>
                          <a:spcPts val="0"/>
                        </a:spcAft>
                      </a:pPr>
                      <a:r>
                        <a:rPr lang="pl-PL" sz="1600" i="1">
                          <a:solidFill>
                            <a:schemeClr val="tx1"/>
                          </a:solidFill>
                          <a:effectLst/>
                          <a:latin typeface="Calibri"/>
                          <a:ea typeface="Times New Roman"/>
                          <a:cs typeface="Times New Roman"/>
                        </a:rPr>
                        <a:t>4</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530" algn="ctr">
                        <a:lnSpc>
                          <a:spcPct val="120000"/>
                        </a:lnSpc>
                        <a:spcAft>
                          <a:spcPts val="0"/>
                        </a:spcAft>
                      </a:pPr>
                      <a:r>
                        <a:rPr lang="pl-PL" sz="1600" i="1">
                          <a:solidFill>
                            <a:schemeClr val="tx1"/>
                          </a:solidFill>
                          <a:effectLst/>
                          <a:latin typeface="Calibri"/>
                          <a:ea typeface="Times New Roman"/>
                          <a:cs typeface="Times New Roman"/>
                        </a:rPr>
                        <a:t>5</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20000"/>
                        </a:lnSpc>
                        <a:spcAft>
                          <a:spcPts val="0"/>
                        </a:spcAft>
                      </a:pPr>
                      <a:r>
                        <a:rPr lang="pl-PL" sz="1600" i="1">
                          <a:solidFill>
                            <a:schemeClr val="tx1"/>
                          </a:solidFill>
                          <a:effectLst/>
                          <a:latin typeface="Calibri"/>
                          <a:ea typeface="Times New Roman"/>
                          <a:cs typeface="Times New Roman"/>
                        </a:rPr>
                        <a:t>6</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algn="ctr">
                        <a:lnSpc>
                          <a:spcPct val="120000"/>
                        </a:lnSpc>
                        <a:spcAft>
                          <a:spcPts val="0"/>
                        </a:spcAft>
                      </a:pPr>
                      <a:r>
                        <a:rPr lang="pl-PL" sz="1600" i="1">
                          <a:solidFill>
                            <a:schemeClr val="tx1"/>
                          </a:solidFill>
                          <a:effectLst/>
                          <a:latin typeface="Calibri"/>
                          <a:ea typeface="Times New Roman"/>
                          <a:cs typeface="Times New Roman"/>
                        </a:rPr>
                        <a:t>7</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61">
                <a:tc>
                  <a:txBody>
                    <a:bodyPr/>
                    <a:lstStyle/>
                    <a:p>
                      <a:pPr marL="90170">
                        <a:lnSpc>
                          <a:spcPct val="120000"/>
                        </a:lnSpc>
                        <a:spcAft>
                          <a:spcPts val="0"/>
                        </a:spcAft>
                      </a:pPr>
                      <a:r>
                        <a:rPr lang="pl-PL" sz="1600" i="1">
                          <a:solidFill>
                            <a:schemeClr val="tx1"/>
                          </a:solidFill>
                          <a:effectLst/>
                          <a:latin typeface="Calibri"/>
                          <a:ea typeface="Times New Roman"/>
                          <a:cs typeface="Times New Roman"/>
                        </a:rPr>
                        <a:t>Chłonność rynku światowego „WORLD”</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20000"/>
                        </a:lnSpc>
                        <a:spcAft>
                          <a:spcPts val="0"/>
                        </a:spcAft>
                      </a:pPr>
                      <a:r>
                        <a:rPr lang="pl-PL" sz="1600" i="1">
                          <a:solidFill>
                            <a:schemeClr val="tx1"/>
                          </a:solidFill>
                          <a:effectLst/>
                          <a:latin typeface="Calibri"/>
                          <a:ea typeface="Times New Roman"/>
                          <a:cs typeface="Times New Roman"/>
                        </a:rPr>
                        <a:t>50</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560" algn="ctr">
                        <a:lnSpc>
                          <a:spcPct val="120000"/>
                        </a:lnSpc>
                        <a:spcAft>
                          <a:spcPts val="0"/>
                        </a:spcAft>
                      </a:pPr>
                      <a:r>
                        <a:rPr lang="pl-PL" sz="1600" i="1">
                          <a:solidFill>
                            <a:schemeClr val="tx1"/>
                          </a:solidFill>
                          <a:effectLst/>
                          <a:latin typeface="Calibri"/>
                          <a:ea typeface="Times New Roman"/>
                          <a:cs typeface="Times New Roman"/>
                        </a:rPr>
                        <a:t>70</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9530" algn="ctr">
                        <a:lnSpc>
                          <a:spcPct val="120000"/>
                        </a:lnSpc>
                        <a:spcAft>
                          <a:spcPts val="0"/>
                        </a:spcAft>
                      </a:pPr>
                      <a:r>
                        <a:rPr lang="pl-PL" sz="1600" i="1">
                          <a:solidFill>
                            <a:schemeClr val="tx1"/>
                          </a:solidFill>
                          <a:effectLst/>
                          <a:latin typeface="Calibri"/>
                          <a:ea typeface="Times New Roman"/>
                          <a:cs typeface="Times New Roman"/>
                        </a:rPr>
                        <a:t>90</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20000"/>
                        </a:lnSpc>
                        <a:spcAft>
                          <a:spcPts val="0"/>
                        </a:spcAft>
                      </a:pPr>
                      <a:r>
                        <a:rPr lang="pl-PL" sz="1600" i="1">
                          <a:solidFill>
                            <a:schemeClr val="tx1"/>
                          </a:solidFill>
                          <a:effectLst/>
                          <a:latin typeface="Calibri"/>
                          <a:ea typeface="Times New Roman"/>
                          <a:cs typeface="Times New Roman"/>
                        </a:rPr>
                        <a:t>110</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7470" algn="ctr">
                        <a:lnSpc>
                          <a:spcPct val="120000"/>
                        </a:lnSpc>
                        <a:spcAft>
                          <a:spcPts val="0"/>
                        </a:spcAft>
                      </a:pPr>
                      <a:r>
                        <a:rPr lang="pl-PL" sz="1600" i="1">
                          <a:solidFill>
                            <a:schemeClr val="tx1"/>
                          </a:solidFill>
                          <a:effectLst/>
                          <a:latin typeface="Calibri"/>
                          <a:ea typeface="Times New Roman"/>
                          <a:cs typeface="Times New Roman"/>
                        </a:rPr>
                        <a:t>130</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61">
                <a:tc>
                  <a:txBody>
                    <a:bodyPr/>
                    <a:lstStyle/>
                    <a:p>
                      <a:pPr marL="90170">
                        <a:lnSpc>
                          <a:spcPct val="120000"/>
                        </a:lnSpc>
                        <a:spcAft>
                          <a:spcPts val="0"/>
                        </a:spcAft>
                      </a:pPr>
                      <a:r>
                        <a:rPr lang="pl-PL" sz="1600" i="1">
                          <a:solidFill>
                            <a:schemeClr val="tx1"/>
                          </a:solidFill>
                          <a:effectLst/>
                          <a:latin typeface="Calibri"/>
                          <a:ea typeface="Times New Roman"/>
                          <a:cs typeface="Times New Roman"/>
                        </a:rPr>
                        <a:t>Kapitał startowy do dyspozycji drużyn</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471805" algn="ctr">
                        <a:lnSpc>
                          <a:spcPct val="120000"/>
                        </a:lnSpc>
                        <a:spcAft>
                          <a:spcPts val="0"/>
                        </a:spcAft>
                      </a:pPr>
                      <a:r>
                        <a:rPr lang="pl-PL" sz="1600" i="1">
                          <a:solidFill>
                            <a:schemeClr val="tx1"/>
                          </a:solidFill>
                          <a:effectLst/>
                          <a:latin typeface="Calibri"/>
                          <a:ea typeface="Times New Roman"/>
                          <a:cs typeface="Times New Roman"/>
                        </a:rPr>
                        <a:t>od 70 do 100 profitów</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522861">
                <a:tc>
                  <a:txBody>
                    <a:bodyPr/>
                    <a:lstStyle/>
                    <a:p>
                      <a:pPr marL="90170">
                        <a:lnSpc>
                          <a:spcPct val="120000"/>
                        </a:lnSpc>
                        <a:spcAft>
                          <a:spcPts val="0"/>
                        </a:spcAft>
                      </a:pPr>
                      <a:r>
                        <a:rPr lang="pl-PL" sz="1600" i="1">
                          <a:solidFill>
                            <a:schemeClr val="tx1"/>
                          </a:solidFill>
                          <a:effectLst/>
                          <a:latin typeface="Calibri"/>
                          <a:ea typeface="Times New Roman"/>
                          <a:cs typeface="Times New Roman"/>
                        </a:rPr>
                        <a:t>Oprocentowanie kredytu inwestycyjnego</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471805" algn="ctr">
                        <a:lnSpc>
                          <a:spcPct val="120000"/>
                        </a:lnSpc>
                        <a:spcAft>
                          <a:spcPts val="0"/>
                        </a:spcAft>
                      </a:pPr>
                      <a:r>
                        <a:rPr lang="pl-PL" sz="1600" i="1">
                          <a:solidFill>
                            <a:schemeClr val="tx1"/>
                          </a:solidFill>
                          <a:effectLst/>
                          <a:latin typeface="Calibri"/>
                          <a:ea typeface="Times New Roman"/>
                          <a:cs typeface="Times New Roman"/>
                        </a:rPr>
                        <a:t>Od 3 do 10 proc. w każdym kroku gry</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522861">
                <a:tc>
                  <a:txBody>
                    <a:bodyPr/>
                    <a:lstStyle/>
                    <a:p>
                      <a:pPr marL="90170">
                        <a:lnSpc>
                          <a:spcPct val="120000"/>
                        </a:lnSpc>
                        <a:spcAft>
                          <a:spcPts val="0"/>
                        </a:spcAft>
                      </a:pPr>
                      <a:r>
                        <a:rPr lang="pl-PL" sz="1600" i="1">
                          <a:solidFill>
                            <a:schemeClr val="tx1"/>
                          </a:solidFill>
                          <a:effectLst/>
                          <a:latin typeface="Calibri"/>
                          <a:ea typeface="Times New Roman"/>
                          <a:cs typeface="Times New Roman"/>
                        </a:rPr>
                        <a:t>Oprocentowanie kredytu obrotowego</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471805" algn="ctr">
                        <a:lnSpc>
                          <a:spcPct val="120000"/>
                        </a:lnSpc>
                        <a:spcAft>
                          <a:spcPts val="0"/>
                        </a:spcAft>
                      </a:pPr>
                      <a:r>
                        <a:rPr lang="pl-PL" sz="1600" i="1">
                          <a:solidFill>
                            <a:schemeClr val="tx1"/>
                          </a:solidFill>
                          <a:effectLst/>
                          <a:latin typeface="Calibri"/>
                          <a:ea typeface="Times New Roman"/>
                          <a:cs typeface="Times New Roman"/>
                        </a:rPr>
                        <a:t>Od 2 do 4 proc. w każdym kroku gry (odsetki karne 10 proc.)</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522861">
                <a:tc>
                  <a:txBody>
                    <a:bodyPr/>
                    <a:lstStyle/>
                    <a:p>
                      <a:pPr marL="90170">
                        <a:lnSpc>
                          <a:spcPct val="120000"/>
                        </a:lnSpc>
                        <a:spcAft>
                          <a:spcPts val="0"/>
                        </a:spcAft>
                      </a:pPr>
                      <a:r>
                        <a:rPr lang="pl-PL" sz="1600" i="1">
                          <a:solidFill>
                            <a:schemeClr val="tx1"/>
                          </a:solidFill>
                          <a:effectLst/>
                          <a:latin typeface="Calibri"/>
                          <a:ea typeface="Times New Roman"/>
                          <a:cs typeface="Times New Roman"/>
                        </a:rPr>
                        <a:t>Nazwy drużyn</a:t>
                      </a:r>
                      <a:endParaRPr lang="pl-PL" sz="180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471805" algn="ctr">
                        <a:lnSpc>
                          <a:spcPct val="120000"/>
                        </a:lnSpc>
                        <a:spcAft>
                          <a:spcPts val="0"/>
                        </a:spcAft>
                      </a:pPr>
                      <a:r>
                        <a:rPr lang="pl-PL" sz="1600" i="1" dirty="0">
                          <a:solidFill>
                            <a:schemeClr val="tx1"/>
                          </a:solidFill>
                          <a:effectLst/>
                          <a:latin typeface="Calibri"/>
                          <a:ea typeface="Times New Roman"/>
                          <a:cs typeface="Times New Roman"/>
                        </a:rPr>
                        <a:t>Dowolne nazwy </a:t>
                      </a:r>
                      <a:endParaRPr lang="pl-PL" sz="1800" dirty="0">
                        <a:solidFill>
                          <a:schemeClr val="tx1"/>
                        </a:solidFill>
                        <a:effectLst/>
                        <a:latin typeface="Calibri"/>
                        <a:ea typeface="Times New Roman"/>
                        <a:cs typeface="Times New Roman"/>
                      </a:endParaRPr>
                    </a:p>
                  </a:txBody>
                  <a:tcPr marL="65978" marR="65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bl>
          </a:graphicData>
        </a:graphic>
      </p:graphicFrame>
      <p:sp>
        <p:nvSpPr>
          <p:cNvPr id="5" name="Objaśnienie w chmurce 4"/>
          <p:cNvSpPr/>
          <p:nvPr/>
        </p:nvSpPr>
        <p:spPr>
          <a:xfrm>
            <a:off x="395536" y="712979"/>
            <a:ext cx="3168352" cy="1368152"/>
          </a:xfrm>
          <a:prstGeom prst="cloudCallout">
            <a:avLst>
              <a:gd name="adj1" fmla="val 14899"/>
              <a:gd name="adj2" fmla="val 81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 Ustawiamy liczbę drużyn</a:t>
            </a:r>
            <a:endParaRPr lang="pl-PL" dirty="0"/>
          </a:p>
        </p:txBody>
      </p:sp>
      <p:sp>
        <p:nvSpPr>
          <p:cNvPr id="6" name="Objaśnienie w chmurce 5"/>
          <p:cNvSpPr/>
          <p:nvPr/>
        </p:nvSpPr>
        <p:spPr>
          <a:xfrm>
            <a:off x="6084168" y="1241140"/>
            <a:ext cx="3168352" cy="1368152"/>
          </a:xfrm>
          <a:prstGeom prst="cloudCallout">
            <a:avLst>
              <a:gd name="adj1" fmla="val -112225"/>
              <a:gd name="adj2" fmla="val 768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t>2/ Ustawiamy chłonność rynku „WORLD”</a:t>
            </a:r>
            <a:endParaRPr lang="pl-PL" dirty="0"/>
          </a:p>
        </p:txBody>
      </p:sp>
      <p:sp>
        <p:nvSpPr>
          <p:cNvPr id="7" name="Objaśnienie w chmurce 6"/>
          <p:cNvSpPr/>
          <p:nvPr/>
        </p:nvSpPr>
        <p:spPr>
          <a:xfrm>
            <a:off x="6084168" y="3212976"/>
            <a:ext cx="3168352" cy="1368152"/>
          </a:xfrm>
          <a:prstGeom prst="cloudCallout">
            <a:avLst>
              <a:gd name="adj1" fmla="val -94016"/>
              <a:gd name="adj2" fmla="val -2024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smtClean="0"/>
              <a:t>3/ Ustawiamy  wartość kapitału startowego</a:t>
            </a:r>
            <a:endParaRPr lang="pl-PL" dirty="0"/>
          </a:p>
        </p:txBody>
      </p:sp>
      <p:sp>
        <p:nvSpPr>
          <p:cNvPr id="8" name="Objaśnienie w chmurce 7"/>
          <p:cNvSpPr/>
          <p:nvPr/>
        </p:nvSpPr>
        <p:spPr>
          <a:xfrm>
            <a:off x="391277" y="5500599"/>
            <a:ext cx="3168352" cy="1368152"/>
          </a:xfrm>
          <a:prstGeom prst="cloudCallout">
            <a:avLst>
              <a:gd name="adj1" fmla="val 24174"/>
              <a:gd name="adj2" fmla="val -13482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sz="1400" dirty="0" smtClean="0"/>
              <a:t>4/ Określamy stopy procentowe kredytów (obrotowego i inwestycyjnego)</a:t>
            </a:r>
            <a:endParaRPr lang="pl-PL" sz="1400" dirty="0"/>
          </a:p>
        </p:txBody>
      </p:sp>
      <p:sp>
        <p:nvSpPr>
          <p:cNvPr id="9" name="Objaśnienie w chmurce 8"/>
          <p:cNvSpPr/>
          <p:nvPr/>
        </p:nvSpPr>
        <p:spPr>
          <a:xfrm>
            <a:off x="4932040" y="5500599"/>
            <a:ext cx="3168352" cy="1368152"/>
          </a:xfrm>
          <a:prstGeom prst="cloudCallout">
            <a:avLst>
              <a:gd name="adj1" fmla="val -77524"/>
              <a:gd name="adj2" fmla="val -5525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t>5/ Drużyny przyjmują dowolne nazwy</a:t>
            </a:r>
            <a:endParaRPr lang="pl-PL" dirty="0"/>
          </a:p>
        </p:txBody>
      </p:sp>
    </p:spTree>
    <p:extLst>
      <p:ext uri="{BB962C8B-B14F-4D97-AF65-F5344CB8AC3E}">
        <p14:creationId xmlns:p14="http://schemas.microsoft.com/office/powerpoint/2010/main" xmlns="" val="347274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cap="small" dirty="0"/>
              <a:t>WZÓR ARKUSZA DECYZYJNEGO </a:t>
            </a:r>
            <a:endParaRPr lang="pl-PL" dirty="0"/>
          </a:p>
        </p:txBody>
      </p:sp>
      <p:graphicFrame>
        <p:nvGraphicFramePr>
          <p:cNvPr id="4" name="Symbol zastępczy zawartości 3"/>
          <p:cNvGraphicFramePr>
            <a:graphicFrameLocks noGrp="1"/>
          </p:cNvGraphicFramePr>
          <p:nvPr>
            <p:ph sz="half" idx="1"/>
            <p:extLst>
              <p:ext uri="{D42A27DB-BD31-4B8C-83A1-F6EECF244321}">
                <p14:modId xmlns:p14="http://schemas.microsoft.com/office/powerpoint/2010/main" xmlns="" val="221670209"/>
              </p:ext>
            </p:extLst>
          </p:nvPr>
        </p:nvGraphicFramePr>
        <p:xfrm>
          <a:off x="611560" y="1412776"/>
          <a:ext cx="7200801" cy="5394199"/>
        </p:xfrm>
        <a:graphic>
          <a:graphicData uri="http://schemas.openxmlformats.org/drawingml/2006/table">
            <a:tbl>
              <a:tblPr firstRow="1" firstCol="1" bandRow="1"/>
              <a:tblGrid>
                <a:gridCol w="1898011"/>
                <a:gridCol w="224698"/>
                <a:gridCol w="1189659"/>
                <a:gridCol w="1656184"/>
                <a:gridCol w="2232249"/>
              </a:tblGrid>
              <a:tr h="17711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Nazwa drużyny / firmy</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76200" cap="flat" cmpd="dbl" algn="ctr">
                      <a:solidFill>
                        <a:srgbClr val="423B3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76200" cap="flat" cmpd="dbl" algn="ctr">
                      <a:solidFill>
                        <a:srgbClr val="423B36"/>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c hMerge="1">
                  <a:txBody>
                    <a:bodyPr/>
                    <a:lstStyle/>
                    <a:p>
                      <a:endParaRPr lang="pl-PL"/>
                    </a:p>
                  </a:txBody>
                  <a:tcPr/>
                </a:tc>
              </a:tr>
              <a:tr h="17711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Krok gry</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c hMerge="1">
                  <a:txBody>
                    <a:bodyPr/>
                    <a:lstStyle/>
                    <a:p>
                      <a:endParaRPr lang="pl-PL"/>
                    </a:p>
                  </a:txBody>
                  <a:tcPr/>
                </a:tc>
              </a:tr>
              <a:tr h="177113">
                <a:tc gridSpan="5">
                  <a:txBody>
                    <a:bodyPr/>
                    <a:lstStyle/>
                    <a:p>
                      <a:pPr marL="90170" algn="ctr">
                        <a:lnSpc>
                          <a:spcPct val="120000"/>
                        </a:lnSpc>
                        <a:spcAft>
                          <a:spcPts val="0"/>
                        </a:spcAft>
                      </a:pPr>
                      <a:r>
                        <a:rPr lang="pl-PL" sz="1200" i="1">
                          <a:solidFill>
                            <a:schemeClr val="tx1"/>
                          </a:solidFill>
                          <a:effectLst/>
                          <a:latin typeface="Calibri"/>
                          <a:ea typeface="Times New Roman"/>
                          <a:cs typeface="Times New Roman"/>
                        </a:rPr>
                        <a:t>DECYZJE STRATEGICZNE i TAKTYCZNE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A07E"/>
                    </a:solidFill>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Inwestycje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Modernizacje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Reklama</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Ochrona celna</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Fuzja (połączenie)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Kredyt inwestycyjny</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Kredyt obrotowy</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5">
                  <a:txBody>
                    <a:bodyPr/>
                    <a:lstStyle/>
                    <a:p>
                      <a:pPr marL="90170" algn="ctr">
                        <a:lnSpc>
                          <a:spcPct val="120000"/>
                        </a:lnSpc>
                        <a:spcAft>
                          <a:spcPts val="0"/>
                        </a:spcAft>
                      </a:pPr>
                      <a:r>
                        <a:rPr lang="pl-PL" sz="1200" i="1">
                          <a:solidFill>
                            <a:schemeClr val="tx1"/>
                          </a:solidFill>
                          <a:effectLst/>
                          <a:latin typeface="Calibri"/>
                          <a:ea typeface="Times New Roman"/>
                          <a:cs typeface="Times New Roman"/>
                        </a:rPr>
                        <a:t>DECYZJE OPERACYJNE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A07E"/>
                    </a:solidFill>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Bieżące rozmiary produkcji</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2">
                  <a:txBody>
                    <a:bodyPr/>
                    <a:lstStyle/>
                    <a:p>
                      <a:pPr marL="90170">
                        <a:lnSpc>
                          <a:spcPct val="120000"/>
                        </a:lnSpc>
                        <a:spcAft>
                          <a:spcPts val="0"/>
                        </a:spcAft>
                      </a:pPr>
                      <a:r>
                        <a:rPr lang="pl-PL" sz="1200" i="1">
                          <a:solidFill>
                            <a:schemeClr val="tx1"/>
                          </a:solidFill>
                          <a:effectLst/>
                          <a:latin typeface="Calibri"/>
                          <a:ea typeface="Times New Roman"/>
                          <a:cs typeface="Times New Roman"/>
                        </a:rPr>
                        <a:t>Zapasy magazynowe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gridSpan="3">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hMerge="1">
                  <a:txBody>
                    <a:bodyPr/>
                    <a:lstStyle/>
                    <a:p>
                      <a:endParaRPr lang="pl-PL"/>
                    </a:p>
                  </a:txBody>
                  <a:tcPr/>
                </a:tc>
              </a:tr>
              <a:tr h="177113">
                <a:tc gridSpan="5">
                  <a:txBody>
                    <a:bodyPr/>
                    <a:lstStyle/>
                    <a:p>
                      <a:pPr marL="90170" algn="ctr">
                        <a:lnSpc>
                          <a:spcPct val="120000"/>
                        </a:lnSpc>
                        <a:spcAft>
                          <a:spcPts val="0"/>
                        </a:spcAft>
                      </a:pPr>
                      <a:r>
                        <a:rPr lang="pl-PL" sz="1200" i="1">
                          <a:solidFill>
                            <a:schemeClr val="tx1"/>
                          </a:solidFill>
                          <a:effectLst/>
                          <a:latin typeface="Calibri"/>
                          <a:ea typeface="Times New Roman"/>
                          <a:cs typeface="Times New Roman"/>
                        </a:rPr>
                        <a:t>Strategia sprzedaży</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A07E"/>
                    </a:solidFill>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346711">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86995" algn="ctr">
                        <a:lnSpc>
                          <a:spcPct val="120000"/>
                        </a:lnSpc>
                        <a:spcAft>
                          <a:spcPts val="0"/>
                        </a:spcAft>
                      </a:pPr>
                      <a:r>
                        <a:rPr lang="pl-PL" sz="1200" i="1" dirty="0">
                          <a:solidFill>
                            <a:schemeClr val="tx1"/>
                          </a:solidFill>
                          <a:effectLst/>
                          <a:latin typeface="Calibri"/>
                          <a:ea typeface="Times New Roman"/>
                          <a:cs typeface="Times New Roman"/>
                        </a:rPr>
                        <a:t>ilość</a:t>
                      </a:r>
                      <a:endParaRPr lang="pl-PL" sz="1400" dirty="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20955" algn="ctr">
                        <a:lnSpc>
                          <a:spcPct val="120000"/>
                        </a:lnSpc>
                        <a:spcAft>
                          <a:spcPts val="0"/>
                        </a:spcAft>
                      </a:pPr>
                      <a:r>
                        <a:rPr lang="pl-PL" sz="1200" i="1">
                          <a:solidFill>
                            <a:schemeClr val="tx1"/>
                          </a:solidFill>
                          <a:effectLst/>
                          <a:latin typeface="Calibri"/>
                          <a:ea typeface="Times New Roman"/>
                          <a:cs typeface="Times New Roman"/>
                        </a:rPr>
                        <a:t>cena</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180" algn="ctr">
                        <a:lnSpc>
                          <a:spcPct val="120000"/>
                        </a:lnSpc>
                        <a:spcAft>
                          <a:spcPts val="0"/>
                        </a:spcAft>
                      </a:pPr>
                      <a:r>
                        <a:rPr lang="pl-PL" sz="1200" i="1">
                          <a:solidFill>
                            <a:schemeClr val="tx1"/>
                          </a:solidFill>
                          <a:effectLst/>
                          <a:latin typeface="Calibri"/>
                          <a:ea typeface="Times New Roman"/>
                          <a:cs typeface="Times New Roman"/>
                        </a:rPr>
                        <a:t>przychód</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1</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2</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3</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4</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5</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6</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7</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Rynek WORLD</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23">
                <a:tc>
                  <a:txBody>
                    <a:bodyPr/>
                    <a:lstStyle/>
                    <a:p>
                      <a:pPr marL="90170">
                        <a:lnSpc>
                          <a:spcPct val="120000"/>
                        </a:lnSpc>
                        <a:spcAft>
                          <a:spcPts val="0"/>
                        </a:spcAft>
                      </a:pPr>
                      <a:r>
                        <a:rPr lang="pl-PL" sz="1200" i="1">
                          <a:solidFill>
                            <a:schemeClr val="tx1"/>
                          </a:solidFill>
                          <a:effectLst/>
                          <a:latin typeface="Calibri"/>
                          <a:ea typeface="Times New Roman"/>
                          <a:cs typeface="Times New Roman"/>
                        </a:rPr>
                        <a:t>ŁĄCZNIE</a:t>
                      </a:r>
                      <a:endParaRPr lang="pl-PL" sz="1400">
                        <a:solidFill>
                          <a:schemeClr val="tx1"/>
                        </a:solidFill>
                        <a:effectLst/>
                        <a:latin typeface="Calibri"/>
                        <a:ea typeface="Times New Roman"/>
                        <a:cs typeface="Times New Roman"/>
                      </a:endParaRPr>
                    </a:p>
                  </a:txBody>
                  <a:tcPr marL="68580" marR="68580" marT="0" marB="0">
                    <a:lnL w="76200" cap="flat" cmpd="dbl" algn="ctr">
                      <a:solidFill>
                        <a:srgbClr val="423B3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0" cap="flat" cmpd="dbl" algn="ctr">
                      <a:solidFill>
                        <a:srgbClr val="423B36"/>
                      </a:solidFill>
                      <a:prstDash val="solid"/>
                      <a:round/>
                      <a:headEnd type="none" w="med" len="med"/>
                      <a:tailEnd type="none" w="med" len="med"/>
                    </a:lnB>
                  </a:tcPr>
                </a:tc>
                <a:tc gridSpan="2">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0" cap="flat" cmpd="dbl" algn="ctr">
                      <a:solidFill>
                        <a:srgbClr val="423B36"/>
                      </a:solidFill>
                      <a:prstDash val="solid"/>
                      <a:round/>
                      <a:headEnd type="none" w="med" len="med"/>
                      <a:tailEnd type="none" w="med" len="med"/>
                    </a:lnB>
                  </a:tcPr>
                </a:tc>
                <a:tc hMerge="1">
                  <a:txBody>
                    <a:bodyPr/>
                    <a:lstStyle/>
                    <a:p>
                      <a:endParaRPr lang="pl-PL"/>
                    </a:p>
                  </a:txBody>
                  <a:tcPr/>
                </a:tc>
                <a:tc>
                  <a:txBody>
                    <a:bodyPr/>
                    <a:lstStyle/>
                    <a:p>
                      <a:pPr marL="1371600">
                        <a:lnSpc>
                          <a:spcPct val="120000"/>
                        </a:lnSpc>
                        <a:spcAft>
                          <a:spcPts val="0"/>
                        </a:spcAft>
                      </a:pPr>
                      <a:r>
                        <a:rPr lang="pl-PL" sz="1200" i="1">
                          <a:solidFill>
                            <a:schemeClr val="tx1"/>
                          </a:solidFill>
                          <a:effectLst/>
                          <a:latin typeface="Calibri"/>
                          <a:ea typeface="Times New Roman"/>
                          <a:cs typeface="Times New Roman"/>
                        </a:rPr>
                        <a:t> </a:t>
                      </a:r>
                      <a:endParaRPr lang="pl-PL" sz="140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0" cap="flat" cmpd="dbl" algn="ctr">
                      <a:solidFill>
                        <a:srgbClr val="423B36"/>
                      </a:solidFill>
                      <a:prstDash val="solid"/>
                      <a:round/>
                      <a:headEnd type="none" w="med" len="med"/>
                      <a:tailEnd type="none" w="med" len="med"/>
                    </a:lnB>
                  </a:tcPr>
                </a:tc>
                <a:tc>
                  <a:txBody>
                    <a:bodyPr/>
                    <a:lstStyle/>
                    <a:p>
                      <a:pPr marL="1371600">
                        <a:lnSpc>
                          <a:spcPct val="120000"/>
                        </a:lnSpc>
                        <a:spcAft>
                          <a:spcPts val="0"/>
                        </a:spcAft>
                      </a:pPr>
                      <a:r>
                        <a:rPr lang="pl-PL" sz="1200" i="1" dirty="0">
                          <a:solidFill>
                            <a:schemeClr val="tx1"/>
                          </a:solidFill>
                          <a:effectLst/>
                          <a:latin typeface="Calibri"/>
                          <a:ea typeface="Times New Roman"/>
                          <a:cs typeface="Times New Roman"/>
                        </a:rPr>
                        <a:t> </a:t>
                      </a:r>
                      <a:endParaRPr lang="pl-PL" sz="1400" dirty="0">
                        <a:solidFill>
                          <a:schemeClr val="tx1"/>
                        </a:solidFill>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76200" cap="flat" cmpd="dbl" algn="ctr">
                      <a:solidFill>
                        <a:srgbClr val="423B36"/>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0" cap="flat" cmpd="dbl" algn="ctr">
                      <a:solidFill>
                        <a:srgbClr val="423B36"/>
                      </a:solidFill>
                      <a:prstDash val="solid"/>
                      <a:round/>
                      <a:headEnd type="none" w="med" len="med"/>
                      <a:tailEnd type="none" w="med" len="med"/>
                    </a:lnB>
                  </a:tcPr>
                </a:tc>
              </a:tr>
            </a:tbl>
          </a:graphicData>
        </a:graphic>
      </p:graphicFrame>
      <p:sp>
        <p:nvSpPr>
          <p:cNvPr id="5" name="Objaśnienie w chmurce 4"/>
          <p:cNvSpPr/>
          <p:nvPr/>
        </p:nvSpPr>
        <p:spPr>
          <a:xfrm>
            <a:off x="5883087" y="1268760"/>
            <a:ext cx="3168352" cy="1368152"/>
          </a:xfrm>
          <a:prstGeom prst="cloudCallout">
            <a:avLst>
              <a:gd name="adj1" fmla="val -99856"/>
              <a:gd name="adj2" fmla="val 760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 Ustalamy decyzje strategiczne i taktyczne</a:t>
            </a:r>
            <a:endParaRPr lang="pl-PL" dirty="0"/>
          </a:p>
        </p:txBody>
      </p:sp>
      <p:sp>
        <p:nvSpPr>
          <p:cNvPr id="6" name="Objaśnienie w chmurce 5"/>
          <p:cNvSpPr/>
          <p:nvPr/>
        </p:nvSpPr>
        <p:spPr>
          <a:xfrm>
            <a:off x="5508104" y="3789040"/>
            <a:ext cx="3168352" cy="1368152"/>
          </a:xfrm>
          <a:prstGeom prst="cloudCallout">
            <a:avLst>
              <a:gd name="adj1" fmla="val -119096"/>
              <a:gd name="adj2" fmla="val 5136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smtClean="0"/>
              <a:t>2/ Ustalamy ceny i ilości sprzedaży na konkretnych rynkach</a:t>
            </a:r>
            <a:endParaRPr lang="pl-PL" dirty="0"/>
          </a:p>
        </p:txBody>
      </p:sp>
    </p:spTree>
    <p:extLst>
      <p:ext uri="{BB962C8B-B14F-4D97-AF65-F5344CB8AC3E}">
        <p14:creationId xmlns:p14="http://schemas.microsoft.com/office/powerpoint/2010/main" xmlns="" val="13266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CEL I  ETAPY GRY</a:t>
            </a:r>
            <a:endParaRPr lang="pl-PL" dirty="0"/>
          </a:p>
        </p:txBody>
      </p:sp>
      <p:sp>
        <p:nvSpPr>
          <p:cNvPr id="5" name="Symbol zastępczy zawartości 4"/>
          <p:cNvSpPr>
            <a:spLocks noGrp="1"/>
          </p:cNvSpPr>
          <p:nvPr>
            <p:ph sz="half" idx="1"/>
          </p:nvPr>
        </p:nvSpPr>
        <p:spPr>
          <a:xfrm>
            <a:off x="457200" y="1600200"/>
            <a:ext cx="7139136" cy="4525963"/>
          </a:xfrm>
        </p:spPr>
        <p:txBody>
          <a:bodyPr>
            <a:normAutofit fontScale="85000" lnSpcReduction="20000"/>
          </a:bodyPr>
          <a:lstStyle/>
          <a:p>
            <a:pPr marL="0" indent="0" algn="just">
              <a:spcAft>
                <a:spcPts val="600"/>
              </a:spcAft>
              <a:buSzPct val="250000"/>
              <a:buNone/>
            </a:pPr>
            <a:r>
              <a:rPr lang="pl-PL" sz="3300" dirty="0" smtClean="0"/>
              <a:t>Cel:</a:t>
            </a:r>
          </a:p>
          <a:p>
            <a:pPr marL="0" indent="0" algn="just">
              <a:spcAft>
                <a:spcPts val="600"/>
              </a:spcAft>
              <a:buSzPct val="250000"/>
              <a:buNone/>
            </a:pPr>
            <a:endParaRPr lang="pl-PL" sz="1900" dirty="0" smtClean="0"/>
          </a:p>
          <a:p>
            <a:pPr algn="just">
              <a:spcAft>
                <a:spcPts val="600"/>
              </a:spcAft>
              <a:buSzPct val="250000"/>
              <a:buBlip>
                <a:blip r:embed="rId2"/>
              </a:buBlip>
            </a:pPr>
            <a:r>
              <a:rPr lang="pl-PL" sz="1900" dirty="0" smtClean="0"/>
              <a:t>„</a:t>
            </a:r>
            <a:r>
              <a:rPr lang="pl-PL" sz="1900" dirty="0"/>
              <a:t>KING SIZE” to typowa gra konfliktowa (antagonistyczna), ponieważ każdy grający zespół dążąc do wygranej prowadzi politykę wyniszczenia pozostałych drużyn, tj. do wyeliminowania ich z gry. </a:t>
            </a:r>
          </a:p>
          <a:p>
            <a:pPr algn="just">
              <a:spcAft>
                <a:spcPts val="600"/>
              </a:spcAft>
              <a:buSzPct val="250000"/>
              <a:buBlip>
                <a:blip r:embed="rId2"/>
              </a:buBlip>
            </a:pPr>
            <a:r>
              <a:rPr lang="pl-PL" sz="1900" dirty="0" smtClean="0"/>
              <a:t>Zespoły </a:t>
            </a:r>
            <a:r>
              <a:rPr lang="pl-PL" sz="1900" dirty="0"/>
              <a:t>uczestniczące w grze (firmy produkcyjne) dążą do wypracowania jak największej nadwyżki ekonomicznej ze swojej działalności. </a:t>
            </a:r>
          </a:p>
          <a:p>
            <a:pPr algn="just">
              <a:spcAft>
                <a:spcPts val="600"/>
              </a:spcAft>
              <a:buSzPct val="250000"/>
              <a:buBlip>
                <a:blip r:embed="rId2"/>
              </a:buBlip>
            </a:pPr>
            <a:r>
              <a:rPr lang="pl-PL" sz="1900" dirty="0" smtClean="0"/>
              <a:t>Podstawowym </a:t>
            </a:r>
            <a:r>
              <a:rPr lang="pl-PL" sz="1900" dirty="0"/>
              <a:t>i jedynym kryterium wyłonienia firmy zwycięskiej jest stan konta księgowego – wygrywa drużyna, która ma najwyższe saldo końcowe. </a:t>
            </a:r>
            <a:endParaRPr lang="pl-PL" sz="1900" dirty="0" smtClean="0"/>
          </a:p>
          <a:p>
            <a:pPr marL="0" indent="0" algn="just">
              <a:spcAft>
                <a:spcPts val="600"/>
              </a:spcAft>
              <a:buSzPct val="250000"/>
              <a:buNone/>
            </a:pPr>
            <a:endParaRPr lang="pl-PL" sz="1900" dirty="0"/>
          </a:p>
          <a:p>
            <a:pPr marL="0" indent="0" algn="just">
              <a:buNone/>
            </a:pPr>
            <a:r>
              <a:rPr lang="pl-PL" dirty="0" smtClean="0"/>
              <a:t>Etapy:</a:t>
            </a:r>
          </a:p>
          <a:p>
            <a:pPr marL="514350" indent="-514350" algn="just">
              <a:buFont typeface="+mj-lt"/>
              <a:buAutoNum type="arabicPeriod"/>
            </a:pPr>
            <a:r>
              <a:rPr lang="pl-PL" b="1" cap="small" dirty="0" smtClean="0">
                <a:solidFill>
                  <a:schemeClr val="bg2">
                    <a:lumMod val="25000"/>
                  </a:schemeClr>
                </a:solidFill>
              </a:rPr>
              <a:t>wersja </a:t>
            </a:r>
            <a:r>
              <a:rPr lang="pl-PL" b="1" cap="small" dirty="0">
                <a:solidFill>
                  <a:schemeClr val="bg2">
                    <a:lumMod val="25000"/>
                  </a:schemeClr>
                </a:solidFill>
              </a:rPr>
              <a:t>KING SIZE Basic </a:t>
            </a:r>
            <a:r>
              <a:rPr lang="pl-PL" sz="1800" b="1" cap="small" dirty="0" smtClean="0"/>
              <a:t>(</a:t>
            </a:r>
            <a:r>
              <a:rPr lang="pl-PL" sz="1800" b="1" cap="small" dirty="0"/>
              <a:t>minimum 3 pierwsze kroki gry</a:t>
            </a:r>
            <a:r>
              <a:rPr lang="pl-PL" sz="1800" b="1" cap="small" dirty="0" smtClean="0"/>
              <a:t>)</a:t>
            </a:r>
          </a:p>
          <a:p>
            <a:pPr lvl="1" algn="just"/>
            <a:r>
              <a:rPr lang="pl-PL" sz="1400" b="1" cap="small" dirty="0" smtClean="0"/>
              <a:t>MOŻLIWOŚCI DECYZYJNE: INWESTYCJE, MODERNIZACJA, REKLAMA, OCLENIE RYNKU</a:t>
            </a:r>
          </a:p>
          <a:p>
            <a:pPr marL="514350" indent="-514350" algn="just">
              <a:buFont typeface="+mj-lt"/>
              <a:buAutoNum type="arabicPeriod"/>
            </a:pPr>
            <a:r>
              <a:rPr lang="pl-PL" b="1" cap="small" dirty="0" smtClean="0">
                <a:solidFill>
                  <a:schemeClr val="bg2">
                    <a:lumMod val="25000"/>
                  </a:schemeClr>
                </a:solidFill>
              </a:rPr>
              <a:t>wersja </a:t>
            </a:r>
            <a:r>
              <a:rPr lang="pl-PL" b="1" cap="small" dirty="0">
                <a:solidFill>
                  <a:schemeClr val="bg2">
                    <a:lumMod val="25000"/>
                  </a:schemeClr>
                </a:solidFill>
              </a:rPr>
              <a:t>KING SIZE bis </a:t>
            </a:r>
            <a:r>
              <a:rPr lang="pl-PL" sz="1800" b="1" cap="small" dirty="0" smtClean="0"/>
              <a:t>(</a:t>
            </a:r>
            <a:r>
              <a:rPr lang="pl-PL" sz="1800" b="1" cap="small" dirty="0"/>
              <a:t>od 4 kroku </a:t>
            </a:r>
            <a:r>
              <a:rPr lang="pl-PL" sz="1800" b="1" cap="small" dirty="0" smtClean="0"/>
              <a:t>gry)</a:t>
            </a:r>
          </a:p>
          <a:p>
            <a:pPr lvl="1" algn="just"/>
            <a:r>
              <a:rPr lang="pl-PL" sz="1400" b="1" cap="small" dirty="0" smtClean="0"/>
              <a:t>MOŻLIWOŚCI DECYZYJNE: JAK W WERSJI BASIC + KREDYTY, FUZJE, LICYTACJE BANKRUTÓW</a:t>
            </a:r>
            <a:endParaRPr lang="pl-PL" sz="1400" b="1" cap="small" dirty="0"/>
          </a:p>
          <a:p>
            <a:pPr algn="just"/>
            <a:endParaRPr lang="pl-PL" sz="1800" b="1" cap="small" dirty="0"/>
          </a:p>
          <a:p>
            <a:pPr marL="0" indent="0" algn="just">
              <a:buNone/>
            </a:pPr>
            <a:endParaRPr lang="pl-PL" dirty="0"/>
          </a:p>
        </p:txBody>
      </p:sp>
    </p:spTree>
    <p:extLst>
      <p:ext uri="{BB962C8B-B14F-4D97-AF65-F5344CB8AC3E}">
        <p14:creationId xmlns:p14="http://schemas.microsoft.com/office/powerpoint/2010/main" xmlns="" val="3117901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cap="small" dirty="0" smtClean="0"/>
              <a:t>PRODUKT i RYNKI</a:t>
            </a:r>
            <a:br>
              <a:rPr lang="pl-PL" cap="small" dirty="0" smtClean="0"/>
            </a:br>
            <a:r>
              <a:rPr lang="pl-PL" sz="2000" cap="small" dirty="0"/>
              <a:t>KING SIZE </a:t>
            </a:r>
            <a:r>
              <a:rPr lang="pl-PL" sz="2000" cap="small" dirty="0" smtClean="0"/>
              <a:t>Basic</a:t>
            </a:r>
            <a:endParaRPr lang="pl-PL" dirty="0"/>
          </a:p>
        </p:txBody>
      </p:sp>
      <p:sp>
        <p:nvSpPr>
          <p:cNvPr id="3" name="Symbol zastępczy zawartości 2"/>
          <p:cNvSpPr>
            <a:spLocks noGrp="1"/>
          </p:cNvSpPr>
          <p:nvPr>
            <p:ph sz="half" idx="1"/>
          </p:nvPr>
        </p:nvSpPr>
        <p:spPr>
          <a:xfrm>
            <a:off x="457200" y="1600200"/>
            <a:ext cx="7067128" cy="4525963"/>
          </a:xfrm>
        </p:spPr>
        <p:txBody>
          <a:bodyPr>
            <a:normAutofit/>
          </a:bodyPr>
          <a:lstStyle/>
          <a:p>
            <a:pPr algn="just">
              <a:spcAft>
                <a:spcPts val="600"/>
              </a:spcAft>
              <a:buSzPct val="250000"/>
              <a:buBlip>
                <a:blip r:embed="rId2"/>
              </a:buBlip>
            </a:pPr>
            <a:r>
              <a:rPr lang="pl-PL" sz="2000" dirty="0"/>
              <a:t>Drużyny uczestniczące w grze zakładają firmy produkujące </a:t>
            </a:r>
            <a:r>
              <a:rPr lang="pl-PL" sz="2400" b="1" dirty="0">
                <a:solidFill>
                  <a:schemeClr val="bg2">
                    <a:lumMod val="25000"/>
                  </a:schemeClr>
                </a:solidFill>
              </a:rPr>
              <a:t>krasnale ogrodowe</a:t>
            </a:r>
            <a:r>
              <a:rPr lang="pl-PL" sz="2000" dirty="0"/>
              <a:t>. Wszystkie krasnale, choć mogą nieznacznie różnić się od siebie designem, wykonaniem czy technologią, to produkty standardowe (homogeniczne). Oznacza to, że między firmami występuje konkurencja doskonała, gdzie podstawowym atrybutem konkurencji jest cena sprzedaży. </a:t>
            </a:r>
            <a:endParaRPr lang="pl-PL" sz="2000" dirty="0" smtClean="0"/>
          </a:p>
          <a:p>
            <a:pPr algn="just">
              <a:spcAft>
                <a:spcPts val="600"/>
              </a:spcAft>
              <a:buSzPct val="250000"/>
              <a:buBlip>
                <a:blip r:embed="rId2"/>
              </a:buBlip>
            </a:pPr>
            <a:r>
              <a:rPr lang="pl-PL" sz="2000" dirty="0"/>
              <a:t>Uczestnicy gry prowadzą produkcję w obiektach produkcyjnych zlokalizowanych na danych rynkach krajowych, gdzie prowadzą również sprzedaż. Dodatkowo, firmy mogą umieszczać część sprzedaży na rynku światowym „WORLD”, gdzie nie występują firmy produkujące krasnale. </a:t>
            </a:r>
          </a:p>
          <a:p>
            <a:pPr algn="just">
              <a:spcAft>
                <a:spcPts val="600"/>
              </a:spcAft>
              <a:buSzPct val="250000"/>
              <a:buBlip>
                <a:blip r:embed="rId2"/>
              </a:buBlip>
            </a:pPr>
            <a:endParaRPr lang="pl-PL" sz="2000" dirty="0"/>
          </a:p>
        </p:txBody>
      </p:sp>
    </p:spTree>
    <p:extLst>
      <p:ext uri="{BB962C8B-B14F-4D97-AF65-F5344CB8AC3E}">
        <p14:creationId xmlns:p14="http://schemas.microsoft.com/office/powerpoint/2010/main" xmlns="" val="424076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499992" y="476672"/>
            <a:ext cx="4186808" cy="1143000"/>
          </a:xfrm>
        </p:spPr>
        <p:txBody>
          <a:bodyPr/>
          <a:lstStyle/>
          <a:p>
            <a:pPr lvl="0" algn="r"/>
            <a:r>
              <a:rPr lang="pl-PL" cap="small" dirty="0"/>
              <a:t>WALUTA I KAPITAŁ </a:t>
            </a:r>
            <a:r>
              <a:rPr lang="pl-PL" cap="small" dirty="0" smtClean="0"/>
              <a:t>POCZĄTKOWY</a:t>
            </a:r>
            <a:br>
              <a:rPr lang="pl-PL" cap="small" dirty="0" smtClean="0"/>
            </a:br>
            <a:r>
              <a:rPr lang="pl-PL" sz="2000" cap="small" dirty="0"/>
              <a:t>KING SIZE Basic</a:t>
            </a:r>
            <a:r>
              <a:rPr lang="pl-PL" cap="small" dirty="0"/>
              <a:t/>
            </a:r>
            <a:br>
              <a:rPr lang="pl-PL" cap="small" dirty="0"/>
            </a:br>
            <a:endParaRPr lang="pl-PL" dirty="0"/>
          </a:p>
        </p:txBody>
      </p:sp>
      <p:sp>
        <p:nvSpPr>
          <p:cNvPr id="3" name="Symbol zastępczy zawartości 2"/>
          <p:cNvSpPr>
            <a:spLocks noGrp="1"/>
          </p:cNvSpPr>
          <p:nvPr>
            <p:ph sz="half" idx="1"/>
          </p:nvPr>
        </p:nvSpPr>
        <p:spPr>
          <a:xfrm>
            <a:off x="457200" y="2276872"/>
            <a:ext cx="6779096" cy="3849291"/>
          </a:xfrm>
        </p:spPr>
        <p:txBody>
          <a:bodyPr>
            <a:normAutofit fontScale="92500" lnSpcReduction="20000"/>
          </a:bodyPr>
          <a:lstStyle/>
          <a:p>
            <a:pPr algn="just">
              <a:spcAft>
                <a:spcPts val="600"/>
              </a:spcAft>
              <a:buSzPct val="250000"/>
              <a:buBlip>
                <a:blip r:embed="rId2"/>
              </a:buBlip>
            </a:pPr>
            <a:r>
              <a:rPr lang="pl-PL" dirty="0"/>
              <a:t>Jednostką pieniężną dla wszystkich producentów i rynków jest </a:t>
            </a:r>
            <a:r>
              <a:rPr lang="pl-PL" sz="3000" b="1" dirty="0">
                <a:solidFill>
                  <a:schemeClr val="bg2">
                    <a:lumMod val="25000"/>
                  </a:schemeClr>
                </a:solidFill>
              </a:rPr>
              <a:t>„JEDEN PROFIT”. </a:t>
            </a:r>
            <a:endParaRPr lang="pl-PL" sz="3000" b="1" dirty="0" smtClean="0">
              <a:solidFill>
                <a:schemeClr val="bg2">
                  <a:lumMod val="25000"/>
                </a:schemeClr>
              </a:solidFill>
            </a:endParaRPr>
          </a:p>
          <a:p>
            <a:pPr algn="just">
              <a:spcAft>
                <a:spcPts val="600"/>
              </a:spcAft>
              <a:buSzPct val="250000"/>
              <a:buBlip>
                <a:blip r:embed="rId2"/>
              </a:buBlip>
            </a:pPr>
            <a:r>
              <a:rPr lang="pl-PL" dirty="0" smtClean="0"/>
              <a:t>Na </a:t>
            </a:r>
            <a:r>
              <a:rPr lang="pl-PL" dirty="0"/>
              <a:t>początku gry wszystkie firmy dysponują kapitałem własnym w wysokości X profitów – wartość kapitału początkowego jest ustalana przez Arbitra gry i oznajmiana graczom na początku rozgrywki. Są to środki własne firm uwidocznione na kontach księgowych. Środki te nie są oprocentowane – funkcjonują jako kapitał pracujący firm.</a:t>
            </a:r>
          </a:p>
          <a:p>
            <a:pPr algn="just">
              <a:spcAft>
                <a:spcPts val="600"/>
              </a:spcAft>
            </a:pPr>
            <a:endParaRPr lang="pl-PL" dirty="0"/>
          </a:p>
        </p:txBody>
      </p:sp>
      <p:sp>
        <p:nvSpPr>
          <p:cNvPr id="4" name="pole tekstowe 3"/>
          <p:cNvSpPr txBox="1"/>
          <p:nvPr/>
        </p:nvSpPr>
        <p:spPr>
          <a:xfrm>
            <a:off x="467545" y="6021288"/>
            <a:ext cx="6552728" cy="646331"/>
          </a:xfrm>
          <a:prstGeom prst="rect">
            <a:avLst/>
          </a:prstGeom>
          <a:noFill/>
        </p:spPr>
        <p:txBody>
          <a:bodyPr wrap="square" rtlCol="0">
            <a:spAutoFit/>
          </a:bodyPr>
          <a:lstStyle/>
          <a:p>
            <a:pPr algn="ctr"/>
            <a:r>
              <a:rPr lang="pl-PL" dirty="0" smtClean="0">
                <a:solidFill>
                  <a:srgbClr val="FF0000"/>
                </a:solidFill>
              </a:rPr>
              <a:t>Uwaga!!! W trakcie gry jest obowiązek utrzymywania nadwyżki płynnościowej min. 10 profitów</a:t>
            </a:r>
            <a:endParaRPr lang="pl-PL" dirty="0">
              <a:solidFill>
                <a:srgbClr val="FF0000"/>
              </a:solidFill>
            </a:endParaRPr>
          </a:p>
        </p:txBody>
      </p:sp>
    </p:spTree>
    <p:extLst>
      <p:ext uri="{BB962C8B-B14F-4D97-AF65-F5344CB8AC3E}">
        <p14:creationId xmlns:p14="http://schemas.microsoft.com/office/powerpoint/2010/main" xmlns="" val="105092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cap="small" dirty="0"/>
              <a:t>WARUNKI </a:t>
            </a:r>
            <a:r>
              <a:rPr lang="pl-PL" cap="small" dirty="0" smtClean="0"/>
              <a:t>CENOWO-POPYT0WE</a:t>
            </a:r>
            <a:br>
              <a:rPr lang="pl-PL" cap="small" dirty="0" smtClean="0"/>
            </a:br>
            <a:r>
              <a:rPr lang="pl-PL" sz="2000" cap="small" dirty="0"/>
              <a:t>KING SIZE Basic</a:t>
            </a:r>
            <a:endParaRPr lang="pl-PL" sz="2000" dirty="0"/>
          </a:p>
        </p:txBody>
      </p:sp>
      <p:sp>
        <p:nvSpPr>
          <p:cNvPr id="3" name="Symbol zastępczy zawartości 2"/>
          <p:cNvSpPr>
            <a:spLocks noGrp="1"/>
          </p:cNvSpPr>
          <p:nvPr>
            <p:ph sz="half" idx="1"/>
          </p:nvPr>
        </p:nvSpPr>
        <p:spPr>
          <a:xfrm>
            <a:off x="457200" y="1600201"/>
            <a:ext cx="6995120" cy="3268960"/>
          </a:xfrm>
        </p:spPr>
        <p:txBody>
          <a:bodyPr>
            <a:noAutofit/>
          </a:bodyPr>
          <a:lstStyle/>
          <a:p>
            <a:pPr algn="just">
              <a:spcAft>
                <a:spcPts val="600"/>
              </a:spcAft>
            </a:pPr>
            <a:endParaRPr lang="pl-PL" sz="1600" dirty="0"/>
          </a:p>
          <a:p>
            <a:pPr algn="just">
              <a:spcAft>
                <a:spcPts val="600"/>
              </a:spcAft>
              <a:buSzPct val="250000"/>
              <a:buBlip>
                <a:blip r:embed="rId2"/>
              </a:buBlip>
            </a:pPr>
            <a:r>
              <a:rPr lang="pl-PL" sz="1600" dirty="0" smtClean="0"/>
              <a:t>Cena </a:t>
            </a:r>
            <a:r>
              <a:rPr lang="pl-PL" sz="1600" dirty="0"/>
              <a:t>wyjściowa jednego krasnala na rynkach krajowych i na rynku światowym wynosi </a:t>
            </a:r>
            <a:r>
              <a:rPr lang="pl-PL" sz="2400" b="1" dirty="0">
                <a:solidFill>
                  <a:schemeClr val="bg2">
                    <a:lumMod val="25000"/>
                  </a:schemeClr>
                </a:solidFill>
              </a:rPr>
              <a:t>2 profity za 1 sztukę</a:t>
            </a:r>
            <a:r>
              <a:rPr lang="pl-PL" sz="1600" dirty="0"/>
              <a:t>. </a:t>
            </a:r>
            <a:endParaRPr lang="pl-PL" sz="1600" dirty="0" smtClean="0"/>
          </a:p>
          <a:p>
            <a:pPr algn="just">
              <a:spcAft>
                <a:spcPts val="600"/>
              </a:spcAft>
              <a:buSzPct val="250000"/>
              <a:buBlip>
                <a:blip r:embed="rId2"/>
              </a:buBlip>
            </a:pPr>
            <a:r>
              <a:rPr lang="pl-PL" sz="1600" dirty="0" smtClean="0"/>
              <a:t>Miesięczna </a:t>
            </a:r>
            <a:r>
              <a:rPr lang="pl-PL" sz="1600" dirty="0"/>
              <a:t>chłonność rynku WORLD określana jest przez Arbitra gry na początku rozgrywki i może mieścić się w przedziale od 50 do 130 sztuk. </a:t>
            </a:r>
            <a:endParaRPr lang="pl-PL" sz="1600" dirty="0" smtClean="0"/>
          </a:p>
          <a:p>
            <a:pPr algn="just">
              <a:spcAft>
                <a:spcPts val="600"/>
              </a:spcAft>
              <a:buSzPct val="250000"/>
              <a:buBlip>
                <a:blip r:embed="rId2"/>
              </a:buBlip>
            </a:pPr>
            <a:r>
              <a:rPr lang="pl-PL" sz="1600" dirty="0" smtClean="0"/>
              <a:t>Z </a:t>
            </a:r>
            <a:r>
              <a:rPr lang="pl-PL" sz="1600" dirty="0"/>
              <a:t>kolei chłonność rynków krajowych jest stała i przy cenie 2 profity za sztukę wynosi 10 sztuk miesięcznie. </a:t>
            </a:r>
            <a:endParaRPr lang="pl-PL" sz="1600" dirty="0" smtClean="0"/>
          </a:p>
          <a:p>
            <a:pPr algn="just">
              <a:spcAft>
                <a:spcPts val="600"/>
              </a:spcAft>
              <a:buSzPct val="250000"/>
              <a:buBlip>
                <a:blip r:embed="rId2"/>
              </a:buBlip>
            </a:pPr>
            <a:r>
              <a:rPr lang="pl-PL" sz="1600" dirty="0" smtClean="0"/>
              <a:t>Cenowa </a:t>
            </a:r>
            <a:r>
              <a:rPr lang="pl-PL" sz="1600" dirty="0"/>
              <a:t>elastyczność popytu na krasnale ogrodowe wynosi 1, tzn. obniżenie ceny np. o 50% do 1 </a:t>
            </a:r>
            <a:r>
              <a:rPr lang="pl-PL" sz="1600" dirty="0" err="1"/>
              <a:t>profita</a:t>
            </a:r>
            <a:r>
              <a:rPr lang="pl-PL" sz="1600" dirty="0"/>
              <a:t> za sztukę powoduje wzrost chłonności rynku o 50%. Oznacza to, że redukcja ceny o 1 profit prowokuje zwiększenie sprzedaży na rynkach krajowych do poziomu 15 sztuk miesięcznie.  </a:t>
            </a:r>
          </a:p>
          <a:p>
            <a:pPr algn="just">
              <a:spcAft>
                <a:spcPts val="600"/>
              </a:spcAft>
            </a:pPr>
            <a:endParaRPr lang="pl-PL" sz="1600" dirty="0"/>
          </a:p>
        </p:txBody>
      </p:sp>
      <p:sp>
        <p:nvSpPr>
          <p:cNvPr id="4" name="pole tekstowe 3"/>
          <p:cNvSpPr txBox="1"/>
          <p:nvPr/>
        </p:nvSpPr>
        <p:spPr>
          <a:xfrm>
            <a:off x="1187624" y="5229200"/>
            <a:ext cx="504056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l-PL" b="1" cap="small" dirty="0">
                <a:solidFill>
                  <a:schemeClr val="bg2">
                    <a:lumMod val="25000"/>
                  </a:schemeClr>
                </a:solidFill>
              </a:rPr>
              <a:t>Cenowa elastyczność popytu</a:t>
            </a:r>
          </a:p>
          <a:p>
            <a:pPr algn="ctr"/>
            <a:r>
              <a:rPr lang="pl-PL" b="1" cap="small" dirty="0">
                <a:solidFill>
                  <a:schemeClr val="bg2">
                    <a:lumMod val="25000"/>
                  </a:schemeClr>
                </a:solidFill>
              </a:rPr>
              <a:t>= procentowa zmiana wielkości zapotrzebowania </a:t>
            </a:r>
          </a:p>
          <a:p>
            <a:pPr algn="ctr"/>
            <a:r>
              <a:rPr lang="pl-PL" b="1" cap="small" dirty="0">
                <a:solidFill>
                  <a:schemeClr val="bg2">
                    <a:lumMod val="25000"/>
                  </a:schemeClr>
                </a:solidFill>
              </a:rPr>
              <a:t>/ procentowa zmiana ceny</a:t>
            </a:r>
          </a:p>
          <a:p>
            <a:pPr algn="ctr"/>
            <a:endParaRPr lang="pl-PL" dirty="0"/>
          </a:p>
        </p:txBody>
      </p:sp>
    </p:spTree>
    <p:extLst>
      <p:ext uri="{BB962C8B-B14F-4D97-AF65-F5344CB8AC3E}">
        <p14:creationId xmlns:p14="http://schemas.microsoft.com/office/powerpoint/2010/main" xmlns="" val="574646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cap="small" dirty="0"/>
              <a:t>MOCE </a:t>
            </a:r>
            <a:r>
              <a:rPr lang="pl-PL" cap="small" dirty="0" smtClean="0"/>
              <a:t>PRODUKCYJNE</a:t>
            </a:r>
            <a:br>
              <a:rPr lang="pl-PL" cap="small" dirty="0" smtClean="0"/>
            </a:br>
            <a:r>
              <a:rPr lang="pl-PL" sz="2000" cap="small" dirty="0"/>
              <a:t>KING SIZE Basic</a:t>
            </a:r>
            <a:endParaRPr lang="pl-PL" sz="2000" dirty="0"/>
          </a:p>
        </p:txBody>
      </p:sp>
      <p:sp>
        <p:nvSpPr>
          <p:cNvPr id="3" name="Symbol zastępczy zawartości 2"/>
          <p:cNvSpPr>
            <a:spLocks noGrp="1"/>
          </p:cNvSpPr>
          <p:nvPr>
            <p:ph sz="half" idx="1"/>
          </p:nvPr>
        </p:nvSpPr>
        <p:spPr>
          <a:xfrm>
            <a:off x="457200" y="1600200"/>
            <a:ext cx="4906888" cy="4525963"/>
          </a:xfrm>
        </p:spPr>
        <p:txBody>
          <a:bodyPr>
            <a:normAutofit fontScale="55000" lnSpcReduction="20000"/>
          </a:bodyPr>
          <a:lstStyle/>
          <a:p>
            <a:pPr algn="just">
              <a:buSzPct val="250000"/>
              <a:buBlip>
                <a:blip r:embed="rId2"/>
              </a:buBlip>
            </a:pPr>
            <a:r>
              <a:rPr lang="pl-PL" dirty="0"/>
              <a:t>Każda firma dysponuje na początku gry zdolnością produkcyjną </a:t>
            </a:r>
            <a:r>
              <a:rPr lang="pl-PL" sz="3600" b="1" dirty="0">
                <a:solidFill>
                  <a:schemeClr val="bg2">
                    <a:lumMod val="25000"/>
                  </a:schemeClr>
                </a:solidFill>
              </a:rPr>
              <a:t>30 sztuk krasnali miesięcznie</a:t>
            </a:r>
            <a:r>
              <a:rPr lang="pl-PL" dirty="0"/>
              <a:t>. Zdolność ta może być powiększona drogą modernizacji parku maszynowego bądź w formie inwestycji w nową linię technologiczną. </a:t>
            </a:r>
          </a:p>
          <a:p>
            <a:pPr lvl="1" algn="just"/>
            <a:r>
              <a:rPr lang="pl-PL" sz="4500" b="1" dirty="0">
                <a:solidFill>
                  <a:schemeClr val="bg2">
                    <a:lumMod val="25000"/>
                  </a:schemeClr>
                </a:solidFill>
              </a:rPr>
              <a:t>Modernizacja</a:t>
            </a:r>
            <a:r>
              <a:rPr lang="pl-PL" sz="4500" b="1" dirty="0"/>
              <a:t> </a:t>
            </a:r>
            <a:r>
              <a:rPr lang="pl-PL" dirty="0"/>
              <a:t>oznacza zwiększenie mocy produkcyjnych o 10 sztuk miesięcznie, kosztem 5 profitów (wpłacanych do kasy arbitra). Modernizację można przeprowadzić tylko jeden raz i jej efekty są odczuwalne tylko przez jeden miesiąc (dany krok gry</a:t>
            </a:r>
            <a:r>
              <a:rPr lang="pl-PL" dirty="0" smtClean="0"/>
              <a:t>).</a:t>
            </a:r>
          </a:p>
          <a:p>
            <a:pPr lvl="1" algn="just"/>
            <a:r>
              <a:rPr lang="pl-PL" dirty="0" smtClean="0"/>
              <a:t>Kapitałochłonność </a:t>
            </a:r>
            <a:r>
              <a:rPr lang="pl-PL" sz="4500" b="1" dirty="0">
                <a:solidFill>
                  <a:schemeClr val="bg2">
                    <a:lumMod val="25000"/>
                  </a:schemeClr>
                </a:solidFill>
              </a:rPr>
              <a:t>inwestycji</a:t>
            </a:r>
            <a:r>
              <a:rPr lang="pl-PL" dirty="0"/>
              <a:t> wynosi 1 profit / 1 sztukę, co oznacza, że inwestując 10 profitów (wpłata do kasy arbitra) zwiększamy produkcję o 10 sztuk. Skala i częstotliwość inwestycji są w zasadzie dowolne, z tym jednak, że wskutek niepodzielności inwestycji nakład może być tylko krotnością 10 profitów - karta inwestycyjna to koszt 10 profitów. Nie można w tym samym czasie przeprowadzać inwestycji i modernizacji jednocześnie.</a:t>
            </a:r>
          </a:p>
          <a:p>
            <a:pPr algn="just"/>
            <a:endParaRPr lang="pl-PL"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52120" y="2204864"/>
            <a:ext cx="3375844" cy="21441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8967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cap="small" dirty="0" smtClean="0"/>
              <a:t>KOSZTY</a:t>
            </a:r>
            <a:br>
              <a:rPr lang="pl-PL" cap="small" dirty="0" smtClean="0"/>
            </a:br>
            <a:r>
              <a:rPr lang="pl-PL" sz="2000" cap="small" dirty="0"/>
              <a:t>KING SIZE Basic</a:t>
            </a:r>
            <a:endParaRPr lang="pl-PL" dirty="0"/>
          </a:p>
        </p:txBody>
      </p:sp>
      <p:sp>
        <p:nvSpPr>
          <p:cNvPr id="3" name="Symbol zastępczy zawartości 2"/>
          <p:cNvSpPr>
            <a:spLocks noGrp="1"/>
          </p:cNvSpPr>
          <p:nvPr>
            <p:ph sz="half" idx="1"/>
          </p:nvPr>
        </p:nvSpPr>
        <p:spPr>
          <a:xfrm>
            <a:off x="457200" y="1600200"/>
            <a:ext cx="6995120" cy="4781128"/>
          </a:xfrm>
        </p:spPr>
        <p:txBody>
          <a:bodyPr>
            <a:normAutofit fontScale="40000" lnSpcReduction="20000"/>
          </a:bodyPr>
          <a:lstStyle/>
          <a:p>
            <a:pPr algn="just">
              <a:spcAft>
                <a:spcPts val="600"/>
              </a:spcAft>
              <a:buSzPct val="250000"/>
              <a:buBlip>
                <a:blip r:embed="rId2"/>
              </a:buBlip>
            </a:pPr>
            <a:r>
              <a:rPr lang="pl-PL" sz="4500" dirty="0"/>
              <a:t>Koszty operacyjne produkcji krasnali obejmują dwa komponenty: </a:t>
            </a:r>
          </a:p>
          <a:p>
            <a:pPr lvl="0" algn="just">
              <a:spcAft>
                <a:spcPts val="600"/>
              </a:spcAft>
            </a:pPr>
            <a:r>
              <a:rPr lang="pl-PL" sz="6000" b="1" dirty="0">
                <a:solidFill>
                  <a:schemeClr val="bg2">
                    <a:lumMod val="25000"/>
                  </a:schemeClr>
                </a:solidFill>
              </a:rPr>
              <a:t>koszt stały</a:t>
            </a:r>
            <a:r>
              <a:rPr lang="pl-PL" sz="6000" dirty="0">
                <a:solidFill>
                  <a:schemeClr val="bg2">
                    <a:lumMod val="25000"/>
                  </a:schemeClr>
                </a:solidFill>
              </a:rPr>
              <a:t> </a:t>
            </a:r>
            <a:r>
              <a:rPr lang="pl-PL" sz="4500" dirty="0"/>
              <a:t>niezależny od wielkości produkcji, który wynosi 20 profitów miesięcznie (tzn. jest naliczany w każdym kroku gry niezależnie od decyzji produkcyjnych); Uwaga! W przypadku połączenia firm lub przejęcia (co jest możliwe w trybie licytacji bankruta lub w trybie dobrowolnej fuzji przewidzianej w wersji „bis” gry), koszt stały obciążający nowy podmiot (po połączeniu) wynosi 30 profitów miesięcznie;</a:t>
            </a:r>
          </a:p>
          <a:p>
            <a:pPr lvl="0" algn="just">
              <a:spcAft>
                <a:spcPts val="600"/>
              </a:spcAft>
            </a:pPr>
            <a:r>
              <a:rPr lang="pl-PL" sz="6000" b="1" dirty="0">
                <a:solidFill>
                  <a:schemeClr val="bg2">
                    <a:lumMod val="25000"/>
                  </a:schemeClr>
                </a:solidFill>
              </a:rPr>
              <a:t>koszt zmienny</a:t>
            </a:r>
            <a:r>
              <a:rPr lang="pl-PL" sz="4500" dirty="0"/>
              <a:t>, obejmujący bezpośrednie koszty produkcji krasnali, wynoszący 1 profit za 1 krasnala, jest naliczany przez arbitra gry w zależności od zgłoszonej w danym kroku gry decyzji co do wielkości produkcji. </a:t>
            </a:r>
          </a:p>
          <a:p>
            <a:pPr marL="0" indent="0" algn="just">
              <a:buNone/>
            </a:pPr>
            <a:endParaRPr lang="pl-PL" dirty="0"/>
          </a:p>
          <a:p>
            <a:pPr marL="0" indent="0" algn="just">
              <a:buNone/>
            </a:pPr>
            <a:r>
              <a:rPr lang="pl-PL" sz="4000" dirty="0" smtClean="0"/>
              <a:t>Biorąc </a:t>
            </a:r>
            <a:r>
              <a:rPr lang="pl-PL" sz="4000" dirty="0"/>
              <a:t>pod uwagę fakt, że wraz ze wzrostem produkcji koszt jednostkowy (koszt stały + koszt zmienny przypadający na jednostkę produkcji) maleje, konkurujące firmy są zmotywowane do zwiększania produkcji i ekspansji sprzedaży. Ta cecha gry wywołuje stosunkowo silną presję konkurencji, zatem decyzje o zwiększaniu produkcji muszą iść w parze z odpowiednimi decyzjami cenowymi. </a:t>
            </a:r>
          </a:p>
          <a:p>
            <a:pPr algn="just"/>
            <a:endParaRPr lang="pl-PL" sz="4000" dirty="0"/>
          </a:p>
        </p:txBody>
      </p:sp>
    </p:spTree>
    <p:extLst>
      <p:ext uri="{BB962C8B-B14F-4D97-AF65-F5344CB8AC3E}">
        <p14:creationId xmlns:p14="http://schemas.microsoft.com/office/powerpoint/2010/main" xmlns="" val="1732946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lvl="0" algn="r"/>
            <a:r>
              <a:rPr lang="pl-PL" cap="small" dirty="0" smtClean="0"/>
              <a:t>REKLAMA</a:t>
            </a:r>
            <a:br>
              <a:rPr lang="pl-PL" cap="small" dirty="0" smtClean="0"/>
            </a:br>
            <a:r>
              <a:rPr lang="pl-PL" sz="2000" cap="small" dirty="0"/>
              <a:t>KING SIZE Basic</a:t>
            </a:r>
            <a:endParaRPr lang="pl-PL" sz="2000" dirty="0"/>
          </a:p>
        </p:txBody>
      </p:sp>
      <p:sp>
        <p:nvSpPr>
          <p:cNvPr id="3" name="Symbol zastępczy zawartości 2"/>
          <p:cNvSpPr>
            <a:spLocks noGrp="1"/>
          </p:cNvSpPr>
          <p:nvPr>
            <p:ph sz="half" idx="1"/>
          </p:nvPr>
        </p:nvSpPr>
        <p:spPr>
          <a:xfrm>
            <a:off x="457200" y="1600200"/>
            <a:ext cx="5770984" cy="4525963"/>
          </a:xfrm>
        </p:spPr>
        <p:txBody>
          <a:bodyPr>
            <a:normAutofit fontScale="77500" lnSpcReduction="20000"/>
          </a:bodyPr>
          <a:lstStyle/>
          <a:p>
            <a:pPr algn="just">
              <a:spcAft>
                <a:spcPts val="600"/>
              </a:spcAft>
              <a:buSzPct val="250000"/>
              <a:buBlip>
                <a:blip r:embed="rId2"/>
              </a:buBlip>
            </a:pPr>
            <a:r>
              <a:rPr lang="pl-PL" dirty="0"/>
              <a:t>Obok konkurencji cenowej istnieje możliwość zintensyfikowania sprzedaży poprzez reklamę. Strategia ta polega na zakupie w agencji </a:t>
            </a:r>
            <a:r>
              <a:rPr lang="pl-PL" dirty="0" err="1"/>
              <a:t>PRowej</a:t>
            </a:r>
            <a:r>
              <a:rPr lang="pl-PL" dirty="0"/>
              <a:t> kosztownej, ale skutecznej kampanii reklamowej. </a:t>
            </a:r>
            <a:endParaRPr lang="pl-PL" dirty="0" smtClean="0"/>
          </a:p>
          <a:p>
            <a:pPr algn="just">
              <a:spcAft>
                <a:spcPts val="600"/>
              </a:spcAft>
              <a:buSzPct val="250000"/>
              <a:buBlip>
                <a:blip r:embed="rId2"/>
              </a:buBlip>
            </a:pPr>
            <a:r>
              <a:rPr lang="pl-PL" dirty="0" smtClean="0"/>
              <a:t>Za </a:t>
            </a:r>
            <a:r>
              <a:rPr lang="pl-PL" dirty="0"/>
              <a:t>usługę reklamy należy zapłacić </a:t>
            </a:r>
            <a:r>
              <a:rPr lang="pl-PL" sz="3100" b="1" dirty="0">
                <a:solidFill>
                  <a:schemeClr val="bg2">
                    <a:lumMod val="25000"/>
                  </a:schemeClr>
                </a:solidFill>
              </a:rPr>
              <a:t>7 profitów</a:t>
            </a:r>
            <a:r>
              <a:rPr lang="pl-PL" dirty="0"/>
              <a:t>, dzięki czemu można zwiększyć sprzedaż w danym miesiącu odpowiednio o </a:t>
            </a:r>
            <a:r>
              <a:rPr lang="pl-PL" sz="3100" b="1" dirty="0">
                <a:solidFill>
                  <a:schemeClr val="bg2">
                    <a:lumMod val="25000"/>
                  </a:schemeClr>
                </a:solidFill>
              </a:rPr>
              <a:t>20 %</a:t>
            </a:r>
            <a:r>
              <a:rPr lang="pl-PL" dirty="0"/>
              <a:t> dotychczasowej sprzedaży zarówno na rynku krajowym jak i na rynku WORLD</a:t>
            </a:r>
            <a:r>
              <a:rPr lang="pl-PL" dirty="0" smtClean="0"/>
              <a:t>.</a:t>
            </a:r>
          </a:p>
          <a:p>
            <a:pPr marL="0" indent="0" algn="just">
              <a:spcAft>
                <a:spcPts val="600"/>
              </a:spcAft>
              <a:buSzPct val="250000"/>
              <a:buNone/>
            </a:pPr>
            <a:endParaRPr lang="pl-PL" dirty="0"/>
          </a:p>
          <a:p>
            <a:pPr marL="0" indent="0" algn="just">
              <a:spcAft>
                <a:spcPts val="600"/>
              </a:spcAft>
              <a:buNone/>
            </a:pPr>
            <a:r>
              <a:rPr lang="pl-PL" dirty="0"/>
              <a:t>Uwaga! Oddziaływanie kampanii reklamowej trwa tylko jeden krok gry. </a:t>
            </a:r>
          </a:p>
          <a:p>
            <a:pPr algn="just">
              <a:spcAft>
                <a:spcPts val="600"/>
              </a:spcAft>
            </a:pPr>
            <a:endParaRPr lang="pl-PL"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1844824"/>
            <a:ext cx="2767228" cy="20882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8006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dirty="0"/>
              <a:t> </a:t>
            </a:r>
            <a:br>
              <a:rPr lang="pl-PL" dirty="0"/>
            </a:br>
            <a:r>
              <a:rPr lang="pl-PL" cap="small" dirty="0"/>
              <a:t>POLITYKA OCHRONY </a:t>
            </a:r>
            <a:r>
              <a:rPr lang="pl-PL" cap="small" dirty="0" smtClean="0"/>
              <a:t>RYNKU</a:t>
            </a:r>
            <a:br>
              <a:rPr lang="pl-PL" cap="small" dirty="0" smtClean="0"/>
            </a:br>
            <a:r>
              <a:rPr lang="pl-PL" sz="2000" cap="small" dirty="0"/>
              <a:t>KING SIZE Basic</a:t>
            </a:r>
            <a:r>
              <a:rPr lang="pl-PL" cap="small" dirty="0"/>
              <a:t/>
            </a:r>
            <a:br>
              <a:rPr lang="pl-PL" cap="small" dirty="0"/>
            </a:br>
            <a:endParaRPr lang="pl-PL" dirty="0"/>
          </a:p>
        </p:txBody>
      </p:sp>
      <p:sp>
        <p:nvSpPr>
          <p:cNvPr id="3" name="Symbol zastępczy zawartości 2"/>
          <p:cNvSpPr>
            <a:spLocks noGrp="1"/>
          </p:cNvSpPr>
          <p:nvPr>
            <p:ph sz="half" idx="1"/>
          </p:nvPr>
        </p:nvSpPr>
        <p:spPr/>
        <p:txBody>
          <a:bodyPr>
            <a:noAutofit/>
          </a:bodyPr>
          <a:lstStyle/>
          <a:p>
            <a:pPr algn="just">
              <a:spcAft>
                <a:spcPts val="600"/>
              </a:spcAft>
              <a:buSzPct val="250000"/>
              <a:buBlip>
                <a:blip r:embed="rId2"/>
              </a:buBlip>
            </a:pPr>
            <a:r>
              <a:rPr lang="pl-PL" sz="1600" dirty="0"/>
              <a:t>Jedną ze strategii ekspansji sprzedaży jest próba wejścia na obce rynki krajowe. Firmy nie mogą jednak kierować towaru na rynek obcy, jeżeli własny rynek jest niezaspokojony. </a:t>
            </a:r>
          </a:p>
          <a:p>
            <a:pPr algn="just">
              <a:spcAft>
                <a:spcPts val="600"/>
              </a:spcAft>
              <a:buSzPct val="250000"/>
              <a:buBlip>
                <a:blip r:embed="rId2"/>
              </a:buBlip>
            </a:pPr>
            <a:r>
              <a:rPr lang="pl-PL" sz="1600" dirty="0"/>
              <a:t>W celu ochrony rynku krajowego przed tego typu atakami, przedsiębiorstwa mogą wprowadzić cła wwozowe w wysokości I profit za krasnala. Cło obciąży firmę obcą atakującą chroniony rynek – sprzedawca taki musi uiścić do kasy arbitra po 1 proficie za każdą sprzedaną na chronionym rynku sztukę krasnali. </a:t>
            </a:r>
          </a:p>
          <a:p>
            <a:pPr algn="just">
              <a:spcAft>
                <a:spcPts val="600"/>
              </a:spcAft>
              <a:buSzPct val="250000"/>
              <a:buBlip>
                <a:blip r:embed="rId2"/>
              </a:buBlip>
            </a:pPr>
            <a:r>
              <a:rPr lang="pl-PL" sz="1600" dirty="0"/>
              <a:t>Wprowadzenie cła daje pewien komfort funkcjonowania na własnym  rynku, jednak oznacza konieczność poniesienia pewnych kosztów - </a:t>
            </a:r>
            <a:r>
              <a:rPr lang="pl-PL" sz="2400" b="1" dirty="0">
                <a:solidFill>
                  <a:schemeClr val="bg2">
                    <a:lumMod val="25000"/>
                  </a:schemeClr>
                </a:solidFill>
              </a:rPr>
              <a:t>10 profitów </a:t>
            </a:r>
            <a:r>
              <a:rPr lang="pl-PL" sz="1600" dirty="0"/>
              <a:t>(wpłacane do kasy arbitra). </a:t>
            </a:r>
          </a:p>
          <a:p>
            <a:pPr algn="just">
              <a:spcAft>
                <a:spcPts val="600"/>
              </a:spcAft>
              <a:buSzPct val="250000"/>
              <a:buBlip>
                <a:blip r:embed="rId2"/>
              </a:buBlip>
            </a:pPr>
            <a:r>
              <a:rPr lang="pl-PL" sz="1600" dirty="0" smtClean="0"/>
              <a:t>Z </a:t>
            </a:r>
            <a:r>
              <a:rPr lang="pl-PL" sz="1600" dirty="0"/>
              <a:t>polityki ochrony celnej swojego rynku można się wycofać, co powoduje automatyczne uchylenie restrykcji dla firm obcych i pozwala na odzyskanie części wydatków na cło (możliwe jest odzyskanie połowy koszty oclenia rynku tj. 5 profitów).</a:t>
            </a:r>
          </a:p>
          <a:p>
            <a:pPr algn="just">
              <a:spcAft>
                <a:spcPts val="600"/>
              </a:spcAft>
              <a:buSzPct val="250000"/>
              <a:buBlip>
                <a:blip r:embed="rId2"/>
              </a:buBlip>
            </a:pPr>
            <a:endParaRPr lang="pl-PL" sz="16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4208" y="1628800"/>
            <a:ext cx="2445318" cy="30963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5459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1513</Words>
  <Application>Microsoft Office PowerPoint</Application>
  <PresentationFormat>Pokaz na ekranie (4:3)</PresentationFormat>
  <Paragraphs>163</Paragraphs>
  <Slides>14</Slides>
  <Notes>0</Notes>
  <HiddenSlides>0</HiddenSlides>
  <MMClips>0</MMClips>
  <ScaleCrop>false</ScaleCrop>
  <HeadingPairs>
    <vt:vector size="4" baseType="variant">
      <vt:variant>
        <vt:lpstr>Motyw</vt:lpstr>
      </vt:variant>
      <vt:variant>
        <vt:i4>1</vt:i4>
      </vt:variant>
      <vt:variant>
        <vt:lpstr>Tytuły slajdów</vt:lpstr>
      </vt:variant>
      <vt:variant>
        <vt:i4>14</vt:i4>
      </vt:variant>
    </vt:vector>
  </HeadingPairs>
  <TitlesOfParts>
    <vt:vector size="15" baseType="lpstr">
      <vt:lpstr>Motyw pakietu Office</vt:lpstr>
      <vt:lpstr>Slajd 1</vt:lpstr>
      <vt:lpstr>CEL I  ETAPY GRY</vt:lpstr>
      <vt:lpstr>PRODUKT i RYNKI KING SIZE Basic</vt:lpstr>
      <vt:lpstr>WALUTA I KAPITAŁ POCZĄTKOWY KING SIZE Basic </vt:lpstr>
      <vt:lpstr>WARUNKI CENOWO-POPYT0WE KING SIZE Basic</vt:lpstr>
      <vt:lpstr>MOCE PRODUKCYJNE KING SIZE Basic</vt:lpstr>
      <vt:lpstr>KOSZTY KING SIZE Basic</vt:lpstr>
      <vt:lpstr>REKLAMA KING SIZE Basic</vt:lpstr>
      <vt:lpstr>  POLITYKA OCHRONY RYNKU KING SIZE Basic </vt:lpstr>
      <vt:lpstr>KING SIZE bis KREDYTOWANIE</vt:lpstr>
      <vt:lpstr>KING SIZE bis  FUZJE I PRZEJĘCIA </vt:lpstr>
      <vt:lpstr>KORZYŚCI SKALI</vt:lpstr>
      <vt:lpstr>ZESTAWIENIE GŁÓWNYCH PARAMETRÓW GRY setup </vt:lpstr>
      <vt:lpstr>WZÓR ARKUSZA DECYZYJNEGO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Aneta Zelek</dc:creator>
  <cp:lastModifiedBy>azelek</cp:lastModifiedBy>
  <cp:revision>24</cp:revision>
  <dcterms:created xsi:type="dcterms:W3CDTF">2013-11-08T20:19:23Z</dcterms:created>
  <dcterms:modified xsi:type="dcterms:W3CDTF">2015-11-26T13:04:32Z</dcterms:modified>
</cp:coreProperties>
</file>