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56" r:id="rId5"/>
    <p:sldId id="278" r:id="rId6"/>
    <p:sldId id="258" r:id="rId7"/>
    <p:sldId id="288" r:id="rId8"/>
    <p:sldId id="280" r:id="rId9"/>
    <p:sldId id="281" r:id="rId10"/>
    <p:sldId id="287" r:id="rId11"/>
    <p:sldId id="286" r:id="rId12"/>
    <p:sldId id="291" r:id="rId13"/>
    <p:sldId id="289" r:id="rId14"/>
    <p:sldId id="290" r:id="rId15"/>
    <p:sldId id="292" r:id="rId16"/>
    <p:sldId id="293" r:id="rId17"/>
    <p:sldId id="295" r:id="rId18"/>
    <p:sldId id="296" r:id="rId19"/>
    <p:sldId id="294" r:id="rId20"/>
    <p:sldId id="297" r:id="rId21"/>
    <p:sldId id="298" r:id="rId22"/>
    <p:sldId id="299" r:id="rId23"/>
    <p:sldId id="300" r:id="rId24"/>
    <p:sldId id="301" r:id="rId25"/>
    <p:sldId id="302" r:id="rId26"/>
    <p:sldId id="303" r:id="rId27"/>
    <p:sldId id="304"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86" d="100"/>
          <a:sy n="86" d="100"/>
        </p:scale>
        <p:origin x="562" y="5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6:23.8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0,'0'1,"0"0,0-1,1 1,-1 0,0 0,0-1,1 1,-1 0,0 0,1-1,-1 1,1-1,-1 1,1 0,-1-1,1 1,-1-1,1 1,0-1,-1 1,1-1,0 0,-1 1,1-1,0 0,0 1,-1-1,2 0,25 5,-22-5,444 9,-260-12,-53 2,146 3,-240 3,0 1,78 24,29 5,-19-20,227-2,-303-10,0 2,0 3,-1 2,65 20,-86-21,-12-5,1 0,0-1,0-1,0-1,0-1,0-1,0-1,-1-1,28-6,-20 4,-1 2,48 1,2-1,-12-10,-49 9,0 1,20-2,40 3,-54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7:52.0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81,'5'-4,"0"1,0 0,0 0,0 1,1-1,-1 1,1 0,0 1,8-2,2-2,-8 3,29-10,1 2,0 2,1 1,56-3,701 12,-774-2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7:54.2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0,'1100'0,"-1077"0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8:07.7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2617 0,'0'1,"-1"0,1 1,-1-1,1 0,-1 0,0 0,1 0,-1 0,0 0,0 0,0 0,1 0,-1 0,0-1,0 1,0 0,-1-1,1 1,0 0,0-1,0 1,0-1,0 0,-1 1,1-1,0 0,-3 0,-39 5,38-4,-342 1,176-4,-1829 2,1978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8:11.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2957 1,'-2934'0,"2912"0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8:15.0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2616 236,'-1'1,"1"-1,0 1,-1 0,1 0,-1 0,1 0,-1-1,0 1,1 0,-1 0,0-1,1 1,-1-1,0 1,0-1,0 1,0-1,1 1,-1-1,0 0,0 1,0-1,0 0,0 0,0 1,-1-1,-31 4,29-3,-411 7,267-10,116 1,0-1,1-1,0-2,0-1,-38-13,46 13,1 1,-1 2,0 0,-31 1,22 1,-39-6,-119-25,123 18,-1 4,-72-2,92 9,-76-15,105 14,-37-8,35 7,0 1,0 0,-23 0,20 4,0-1,0-1,0-1,1-1,-1-1,-31-12,21 6,0 2,-1 1,0 1,0 2,-38 0,-162 6,213-1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13.9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1,'1'1,"-1"0,1 0,-1 1,1-1,-1 0,1 0,0 0,0 0,-1 0,1 0,0 0,0-1,0 1,0 0,0 0,0-1,0 1,0 0,0-1,1 0,-1 1,0-1,0 1,0-1,1 0,-1 0,2 0,40 5,-38-5,23 4,-1 0,42 12,-37-7,40 5,92-7,-123-7,-1 1,1 2,-1 1,53 14,-59-9,1-2,1-1,48 1,109-8,-84-1,-28 1,97-14,-129 11,61 1,14-1,-116 3,0-1,0 0,0-1,0 1,-1-2,14-6,-13 5,1 1,-1 0,1 1,0 0,13-3,36 0,0 3,80 6,-31 0,-80-3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16.6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2,'114'-1,"128"3,-50 20,-86-7,-72-9,65 3,-10-5,134 22,-187-20,-6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20.7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0 100,'33'-9,"-10"1,95-10,51-11,-138 23,0 2,0 0,0 2,43 3,41-2,-54-9,-51 7,0 1,1 0,-1 0,0 2,1-1,-1 1,1 1,18 2,-10 2,0 1,21 9,-24-8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13.9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1,'1'1,"-1"0,1 0,-1 1,1-1,-1 0,1 0,0 0,0 0,-1 0,1 0,0 0,0-1,0 1,0 0,0 0,0-1,0 1,0 0,0-1,1 0,-1 1,0-1,0 1,0-1,1 0,-1 0,2 0,40 5,-38-5,23 4,-1 0,42 12,-37-7,40 5,92-7,-123-7,-1 1,1 2,-1 1,53 14,-59-9,1-2,1-1,48 1,109-8,-84-1,-28 1,97-14,-129 11,61 1,14-1,-116 3,0-1,0 0,0-1,0 1,-1-2,14-6,-13 5,1 1,-1 0,1 1,0 0,13-3,36 0,0 3,80 6,-31 0,-80-3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16.6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2,'114'-1,"128"3,-50 20,-86-7,-72-9,65 3,-10-5,134 22,-187-20,-6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6:26.2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0,'273'14,"14"-1,-147-15,13-1,214 23,-333-15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11:20.7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0 100,'33'-9,"-10"1,95-10,51-11,-138 23,0 2,0 0,0 2,43 3,41-2,-54-9,-51 7,0 1,1 0,-1 0,0 2,1-1,-1 1,1 1,18 2,-10 2,0 1,21 9,-24-8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35.47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4583,'0'0,"1"0,-1 1,0-1,0 1,0-1,0 1,0-1,0 0,1 1,-1-1,0 1,0-1,1 0,-1 1,0-1,0 0,1 1,-1-1,0 0,1 1,-1-1,1 0,-1 0,0 0,1 1,-1-1,1 0,-1 0,1 0,-1 0,0 0,1 0,-1 0,1 0,-1 0,1 0,-1 0,1 0,-1 0,0 0,1 0,-1 0,1 0,-1-1,1 1,-1 0,0 0,1-1,-1 1,1-1,23-11,108-89,-94 69,0 3,51-31,97-53,-153 94,0 0,1 3,1 0,41-11,54-24,-53 20,16-8,71-40,88-48,-20-7,-171 94,-37 22,1 2,34-17,379-130,-3 2,-410 149,5 0,0-2,-2-1,1-2,42-32,-41 26,1 2,1 1,2 2,-1 1,44-15,-58 24,389-134,11 33,-192 52,61-14,229-62,-393 91,-107 34,-1 0,0 0,0-2,-1 0,16-14,85-66,145-87,-94 69,-149 95,135-84,-126 81,2 2,0 0,49-13,218-83,-205 73,369-158,-399 166,-25 11,67-24,383-104,-252 77,-128 40,-58 12,-1-1,54-31,-25 12,382-163,63-22,-501 213,141-52,-41 16,-91 32,39-25,9-4,73-25,111-52,-127 66,-29 14,-43 14,-37 17,-1-2,26-15,-35 17,0 0,1 0,21-6,-15 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38.04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0,'3130'0,"-2195"16,-283 11,140-17,-565-11,-51 12,-44-2,228 3,165 7,-473-16,0 3,98 23,-97-17,0-2,72 4,111-7,-192-6,877-1,-370-2,36 27,-423-15,753 85,-488-63,-2-32,-219-3,589 1,-768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44.40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2,'94'-1,"132"4,-190 0,0 1,0 2,-1 2,43 14,-6-1,0-3,123 15,-99-20,268 41,-343-50,-1 1,0 1,0 1,34 17,16 5,263 57,-228-64,0 2,301 80,-120-8,176 34,-109-25,-266-80,-43-13,-1 2,44 20,-55-21,2-2,-1-1,70 10,-29-5,449 137,-369-109,-99-30,74 29,503 158,-358-123,459 84,-548-126,-53-10,378 85,-146 1,6 2,-148-62,-135-32,438 109,-458-110,114 46,-57-17,79 22,302 63,-452-120,-1 3,55 24,12 3,401 109,-242-72,-210-63,95 11,-22-4,105 27,-187-39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48.06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0 753,'558'0,"-499"-3,-1-3,61-13,31-4,336-5,-439 29,518-5,-7-42,-458 31,125 0,992 14,-555 3,1884-2,-2193-9,461-71,-460 19,-302 54,78-2,-53 5,237-29,-87 6,-17 20,-197 5,-1-1,1 0,-1-1,0-1,0 1,0-2,-1 0,21-14,40-18,-42 26,17-9,0 3,1 1,1 3,88-15,6 20,-75 6,103-17,-98 7,135-4,76 18,-103 2,-26-1,171-5,-129-19,-60 5,121-16,-138 16,-55 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53.49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0,'46'3,"-1"2,0 3,0 1,78 26,-63-17,1244 338,-1293-354,0 1,-1 0,0 0,1 1,-1 1,-1-1,1 1,-1 1,0 0,0 0,0 1,-1 0,0 1,9 11,11 11,2-1,0-2,2-2,0 0,37 19,82 65,-72-40,-9-7,2-3,104 65,325 127,-144-80,-265-123,170 62,78 30,-100-36,70 48,-83-35,-209-110,35 9,-38-12,0 0,-1 1,0 0,17 10,16 8,1-1,0-3,58 15,-44-14,117 39,690 208,-805-249,-1 3,83 39,-59-25,1-4,136 30,-53-17,243 70,124 35,-486-130,0 2,69 39,-49-23,575 269,-271-131,-316-142,97 67,16 10,140 37,-44-24,-198-77,-7-5,261 126,-281-145,-7-5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6:56.05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27,'11370'0,"-11343"-1,0-1,28-7,-25 3,40-1,217 6,-238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7:04.94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0,'1'2,"-1"1,1-1,1 0,-1 0,0 0,0 0,1-1,-1 1,1 0,-1-1,1 1,0-1,0 1,3 1,-1 0,71 51,131 68,-74-47,-29-12,349 188,-260-175,-7-2,383 163,-300-128,496 156,-512-185,-206-65,-19-8,-1 1,-1 2,1 1,31 18,11 12,142 61,80 6,-211-80,-68-24,816 316,-517-208,7-27,-169-47,-14-3,454 138,-457-135,-44-16,-76-19,737 243,-583-187,86 38,-195-72,1-2,1-2,113 23,163 20,-173-36,335 41,-481-68,-1 1,0 0,0 2,0-1,-1 2,1 0,-1 0,0 2,16 9,336 145,-339-153,0-1,0-1,48 4,32 7,-93-13,-1-1,0 2,0-1,0 2,-1 0,17 11,-1 1,1-1,1-2,0-1,1-1,0-1,1-2,58 12,-27-6,96 40,-66-22,99 50,-90-37,-64-32,35 18,-51-22,1-1,46 13,13 6,-62-20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37:13.57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46,'4'-2,"0"-1,0 1,1 0,-1 0,1 0,-1 0,1 1,0 0,-1 0,1 0,0 1,0-1,0 1,8 1,-1-1,244 6,-104 1,600 0,-12-1,-2 35,-152-10,3-29,-304-3,1549 1,-1495 12,-68-1,373-8,-423-3,-6-14,5 1,56 0,-27 1,538 10,-403 4,-357-4,0 0,33-8,-33 5,0 1,29 0,-47 3,45 2,-1-4,64-10,-71 7,51-1,-58 5,0-1,51-11,-16-4,-46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6:38.9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0 111,'1'-2,"-1"-1,1 1,0-1,0 1,0 0,0 0,0-1,0 1,1 0,-1 0,1 0,0 0,-1 0,1 1,0-1,0 1,0-1,0 1,0-1,0 1,4-1,50-21,-38 19,0 0,1 1,29-1,-25 3,40-8,-4 0,0 3,1 2,96 6,-41 1,421-3,-494 2,49 9,-36-4,-24-4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6:42.3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28,'188'-14,"-5"1,428 14,-583 1,0 0,0 2,-1 2,30 8,3 2,-32-12,0 0,1-2,48-3,-60 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6:48.9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 0,'-16'469,"10"-385,-14 102,12-117,3 0,6 115,1-60,12 52,-1 10,-11-149,1 0,2 0,12 41,-8-39,-2 1,4 59,-10-75,2 1,7 26,1 5,-7-32,17 45,-15-50,0 0,-1 0,-1 0,2 22,9 83,-6-68,2 14,-4-26,3 81,-11 937,0-1037,-2 0,-7 35,-2 16,-13 131,23-195,-1-1,0 0,-1 0,-9 19,8-20,0 0,1 1,1 0,-5 21,2 41,4 0,7 90,8-49,0 9,0 5,-6-80,0 61,-8 151,1-259,1 0,-1-1,0 1,0 0,0 0,0 0,0 0,0 0,0 0,0 0,-1 0,1 0,0-1,0 1,-1 0,1 0,0 0,-1 0,1-1,-1 1,1 0,-2 0,2-1,-1 0,0-1,0 1,1 0,-1-1,0 1,1-1,-1 1,1-1,-1 1,0-1,1 0,0 1,-1-1,1 0,-1 1,1-1,-1-1,-19-42,15 20,0-1,1 0,2 1,0-35,1 24,-7-44,-4-64,8 66,-9-5,8 55,-3-47,6-497,4 276,-2-383,-1 651,-2 1,-6-30,3 27,-1-43,8-58,-3-54,-10 121,8 47,1-1,-2-19,3-144,3 100,-1 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7:04.8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1540 0,'2'27,"8"52,2 5,-9 174,-4-179,0-62,-1 0,-1 0,0-1,-1 0,-9 22,7-21,0 1,1 0,1 1,-1 20,4 73,2-73,-1 1,-10 63,3-54,0 72,4-38,-9 20,-1 29,14 101,-3 83,-2-280,-1 1,-2-1,-2 0,-19 48,21-58,0 0,2 0,1 0,-2 38,7 112,2-68,-3 710,13-665,1-13,-15 325,2 89,0-524,2-1,1 1,1-1,1 0,2 0,1-1,1 0,23 45,-26-59,-2 2,0-1,-1 0,0 1,-1 0,-1 0,-1 0,0 0,-1 0,-1 0,-4 26,5-40,0 1,-1 0,0-1,1 1,-1-1,0 1,0-1,-1 1,1-1,0 1,-1-1,1 0,-1 0,0 0,0 0,0 0,0 0,0-1,0 1,0-1,-1 1,1-1,-1 0,1 0,-1 0,1 0,-1 0,-3 0,-8 2,0-2,1 0,-1 0,-21-3,11 1,-73 0,-90-4,182 5,0-1,0 0,0 0,0 0,1-1,-1 0,0 0,1 0,0 0,-1-1,1 1,0-1,0 0,0 0,-4-6,-1-2,0-1,1 1,-12-26,-4-5,7 10,-12-16,27 46,-1-1,1 0,-1 1,0-1,1 1,-1 0,0 0,0 0,0 1,-1-1,1 1,0-1,-5 0,-20-5,0-2,0 0,1-2,-31-17,44 20,1 0,0-1,0 0,1-1,1 0,0-1,0-1,1 0,-14-20,9 10,-27-30,37 46,2 1,-1 0,1-1,0 0,0 0,0 0,1 0,0 0,0-1,1 1,-1 0,2-1,-2-8,2-9,0 1,4-26,-3 45,0-1,0 0,0 0,1 1,0-1,0 1,0-1,0 1,0 0,1 0,0 0,0 0,0 0,1 0,-1 1,1 0,-1 0,1 0,0 0,1 0,-1 1,0 0,1 0,-1 0,1 0,0 1,-1 0,6-1,15-3,0 2,0 1,0 1,30 2,-37-1,32-1,-34 0,-1 0,1 1,-1 1,1 0,-1 1,17 5,-23-3,-1-1,0 2,-1-1,14 12,-14-11,1 0,-1 0,1 0,0-1,11 5,-6-6,0 1,0-2,1 1,-1-2,1 0,-1-1,1 0,-1-1,1 0,23-6,-34 6,0-1,-1 0,1 1,0-1,0 0,-1-1,1 1,-1 0,0-1,0 1,0-1,0 0,0 0,-1 0,1 1,-1-2,1 1,-1 0,0 0,-1 0,1 0,0-1,-1 1,0 0,0-1,0 1,0-5,-1-9,-1-1,0 1,-8-30,2 25,0 0,-1 1,-1 1,-1-1,-1 2,-20-26,-13-23,-11-16,54 81,0 0,0-1,-1 1,1 0,-1 1,0-1,0 0,0 1,0 0,0-1,0 1,-1 0,1 1,-1-1,0 1,1-1,-5 0,-5 0,-1 0,1 1,-23 0,18 0,-272 3,164 0,120-2,1 0,-1 0,1-1,-1 1,1-1,-1 0,1-1,0 1,-1-1,1 0,0-1,0 1,0-1,-4-3,5 2,0 0,1 0,-1 0,1 0,1 0,-1 0,0-1,1 0,0 1,0-1,0 0,1 0,-1 0,1 0,0-6,0 5,0-1,0 1,1-1,0 1,0-1,1 1,-1-1,2 1,2-12,-2 13,0 1,1-1,-1 1,1 0,0 0,0 0,0 0,1 1,-1-1,1 1,0 0,0 0,7-4,10-5,0 2,0 0,1 1,1 2,-1 0,1 1,42-5,9 6,85 3,-4 1,-134-1,-1-1,1-1,-1 0,0-2,0 0,0-1,-1-2,26-14,-41 21,0 0,-1-1,1 1,-1-1,0 0,0 0,0 0,0 0,0-1,-1 1,1-1,-1 1,0-1,0 0,-1 0,2-5,-2 6,-1 0,1 0,-1-1,0 1,0 0,-1 0,1 0,-1 0,1 0,-1 0,0 0,0 0,-1 0,1 0,0 0,-1 0,0 1,0-1,0 1,0-1,0 1,-4-3,-8-8,-1 2,0 0,0 1,-1 0,-1 1,0 1,0 1,0 0,-1 1,-31-6,4 5,-1 1,0 2,-56 2,87 3,-1-2,1 0,-1-1,1 0,-1-2,1 0,-27-10,39 12,0 0,0 0,1 0,-1-1,1 1,-1-1,1 1,0-1,0 0,0 1,1-1,-1 0,1 0,-1-1,1 1,0 0,0 0,1-1,-1 1,1 0,-1-1,1 1,0 0,0-1,2-5,-1 1,0-1,1 0,0 1,0 0,1-1,0 1,1 0,8-14,-5 13,1-1,-1 1,2 1,-1-1,1 2,1-1,-1 1,21-11,7-1,49-16,-40 16,-32 13,115-53,-117 54,0 0,0 1,1 1,-1-1,14 0,-17 3,0-1,0 1,0-1,-1-1,1 1,-1-2,0 1,0-1,0 0,0-1,-1 0,8-6,-14 10,0 0,0 0,1-1,-1 1,-1-1,1 1,0-1,0 1,0-1,-1 0,1 1,-1-1,1 0,-1 0,0 1,0-1,0 0,0 0,0 1,0-1,0 0,-1 0,1 1,0-1,-1 0,0 1,1-1,-1 0,0 1,0-1,0 1,0-1,0 1,0 0,0-1,-3-1,-2-3,0 0,-1 0,0 1,-1 0,1 0,-10-4,-22-7,-1 1,-78-17,9 3,104 28,-45-15,-66-29,114 44,0 0,0 0,0 0,0 0,0 0,0 0,0-1,1 1,-1-1,0 1,1-1,-1 0,1 1,0-1,0 0,-1 0,1 0,0 0,1 0,-1 0,0 0,0-3,1 2,0 0,1 0,-1 0,1 0,-1 0,1 0,0 1,0-1,0 0,0 1,1-1,-1 1,1-1,3-3,6-6,0 1,1 0,0 0,24-15,21-8,89-41,-9 7,-130 64,0 0,-1-1,1 1,5-7,-11 11,0-1,-1 1,1-1,-1 1,1-1,0 1,-1-1,1 1,-1-1,1 0,-1 1,0-1,1 0,-1 0,0 1,1-1,-1 0,0 0,0 1,0-1,1 0,-1 0,0 0,0 1,0-1,-1 0,1 0,0 0,0 1,0-1,0 0,-1 0,1 1,0-1,-1 0,1 1,-1-1,1 0,-1 1,1-1,-1 0,1 1,-1-1,1 1,-1-1,0 1,1-1,-1 1,0 0,0-1,1 1,-1 0,0 0,-1-1,-14-5,-1 1,0 1,0 1,-34-3,5 0,-725-95,757 99,-8 0,0-1,-1-1,-37-12,58 15,0 1,0-1,0 0,1 1,-1-1,0 0,1 0,-1 0,1 0,-1 0,1-1,-1 1,1 0,0-1,-1 1,1-1,0 1,0-1,-1-1,2 1,0 1,0 0,0 0,0-1,1 1,-1 0,0 0,0 0,1-1,-1 1,1 0,-1 0,1 0,-1 0,1 0,0 0,-1 0,1 0,0 0,0 0,1-1,7-5,1 0,0 0,0 1,17-8,180-64,-115 46,221-82,-303 110,-1-1,1 0,-1 0,0-1,0-1,-1 0,1 0,8-11,-14 15,-1 0,1 0,-1 0,0 0,0-1,-1 1,1-1,-1 1,1-1,-1 0,1-5,-2 7,0-1,0 1,0-1,-1 1,1-1,0 1,-1-1,0 1,0-1,1 1,-1 0,-1-1,1 1,0 0,0 0,-1 0,0 0,-2-3,-4-2,0 0,0 1,-13-9,17 13,-1 0,1-1,0 1,0-1,0 0,0 0,1-1,-1 1,1-1,0 0,0 0,0 0,1 0,-1 0,1-1,0 1,0-1,1 1,-2-8,-1-23,2-1,5-65,1 18,-4 33,-1-17,4 1,10-68,-10 118,0 0,-2 0,0-1,0 1,-2 0,0 0,-1 0,0 0,-2 0,1 0,-2 1,-9-22,-7-16,11 28,-24-47,-18-34,2 2,42 91,1 1,-2-1,0 1,-1 1,-15-15,25 25,-1 1,1 0,-1-1,1 1,-1 0,1-1,-1 1,1 0,-1 0,1 0,-1-1,1 1,-1 0,0 0,1 0,-1 0,1 0,-1 0,0 0,1 0,-1 0,1 0,-1 1,1-1,-1 0,0 0,1 0,-1 1,1-1,-1 0,1 1,-1-1,1 0,0 1,-1-1,1 1,-1-1,1 1,0-1,-1 1,1 0,-13 23,3 3,2-1,1 1,2 0,0 0,-1 32,4 0,7 85,-2-127,0-1,1 0,1-1,0 1,11 20,9 26,6 29,45 157,-36-72,33 180,-63-303,2 0,3-1,1-1,25 51,-31-88,-2-17,3-26,-4-22,-1 1,-3-1,-1 0,-3 0,-10-62,1 59,-3 1,-38-99,28 87,-18-74,34 90,1-1,3 0,6-88,0 30,-3 97,1 0,0 1,1-1,0 1,1-1,0 1,0 0,1 0,0 0,10-14,3-2,2 1,26-29,22-28,47-54,-39 50,-69 80,-1-1,0 0,0 0,-1-1,0 1,0-1,-1 0,0 0,0 0,2-10,5-17,-6 26,-1-1,0 1,-1-1,0 1,-1-1,1-12,-2 20,0 0,0 1,-1-1,1 0,0 1,-1-1,0 0,1 1,-1-1,0 0,0 1,0-1,0 1,0 0,0-1,-2-1,1 2,0-1,-1 1,1 0,-1-1,1 1,-1 0,1 1,-1-1,1 0,-1 1,0 0,1-1,-6 1,-6 1,0 0,0 1,-24 6,-15 3,43-10,6-1,0 0,1 0,-1 1,1-1,0 1,-1 0,1 0,-1 0,1 0,0 1,0-1,-5 4,8-4,0-1,-1 0,1 0,0 1,0-1,0 0,0 1,0-1,0 0,0 1,0-1,0 0,1 1,-1-1,0 0,0 1,0-1,0 0,0 0,0 1,1-1,-1 0,0 0,0 1,0-1,1 0,-1 0,0 1,0-1,1 0,-1 0,0 0,0 0,1 1,-1-1,0 0,1 0,-1 0,0 0,1 0,-1 0,0 0,1 0,-1 0,0 0,1 0,-1 0,1 0,17 3,35 1,76-6,37 3,-160-1,1 1,-1 1,1-1,-1 1,0 0,0 0,0 1,0 0,0 0,0 0,-1 1,0 0,1 0,4 5,4 6,-1 1,-1 0,14 22,-23-33,3 5,0-1,0 1,-1 0,-1 0,1 0,-2 1,0 0,0-1,-1 1,0 0,0 0,-1 20,-1-25,0 14,-4 37,3-50,-1-1,1 1,-1-1,0 0,-1 0,0 0,0 0,0 0,-6 8,-10 12,14-19,0 1,0-1,-1 0,0 0,0-1,0 0,-1 0,0 0,0-1,-16 9,2-3,0 2,1 0,1 1,0 1,1 1,-27 31,-6 3,34-32,-28 36,-2 5,41-52,1 0,0 0,1 0,-1 1,1-1,1 1,0 0,0 0,0 1,1-1,0 1,1-1,0 1,0-1,1 1,0 8,1-11,-1-1,0 0,1 1,0-1,1 0,-1 0,1 1,0-1,0-1,0 1,1 0,0 0,0-1,0 0,0 1,1-1,-1 0,1-1,0 1,0-1,1 0,-1 0,1 0,0 0,-1-1,8 3,38 14,-1 2,-1 2,45 31,-41-24,-35-21,-3-1,0-1,-1 2,0 0,23 20,-34-26,1 0,-1-1,1 1,-1 0,0 1,0-1,-1 0,1 1,-1-1,1 1,-1-1,0 1,0-1,-1 1,1 0,-1 0,0-1,0 1,0 0,0 0,-1-1,1 1,-1 0,0-1,0 1,-2 4,2-6,-1 1,0-1,1 0,-1 1,0-1,0 0,0 0,0 0,0 0,-1 0,1-1,-1 1,1-1,-1 0,-3 2,-49 15,24-9,-3 5,0 1,-44 27,60-30,0 0,1 1,0 1,1 0,-21 25,33-33,0 0,1 1,-1-1,1 1,1-1,-1 1,1 0,0 0,1 0,-1 0,1 0,1 0,0 0,1 15,-1-17,0 0,1 0,0 0,0 0,0 0,1 0,0 0,0 0,0-1,0 1,1-1,-1 1,1-1,1 0,-1 0,0 0,1-1,0 1,0-1,8 6,2-2,0 1,0 0,-1 1,0 0,-1 1,0 0,0 1,-1 1,-1 0,0 0,-1 1,0 0,-1 0,12 25,5 10,-20-40,0 0,0 0,-1 0,0 1,4 13,11 45,11 52,-26-79,1 75,1 21,26 68,-19-123,6 117,-16 83,-3-241,2-15,0 0,2-1,1 1,8 25,-5-20,-1 0,3 36,43 404,-24 198,-29-632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7:23.1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1 134,'4823'0,"-4751"4,-1 2,71 17,-59-9,-22-8,1-2,83-6,-40-1,2545 3,-2257-25,-137 4,-106 9,184-41,-254 41,114-2,-78 8,239-25,150 20,-312 13,-48 5,162 28,-196-19,170 1,-127-12,-150-4,0 0,1 0,-1 0,0 0,0 1,1-1,-1 1,0 0,-1 1,8 4,-7-4,1 0,0 0,0 0,0-1,1 0,6 3,29 1,-1-1,1-2,0-2,44-5,2 2,1799 0,-985 3,-888-1,0 0,24-5,-15-1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1:47:27.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0,'9243'0,"-9207"0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8T22:07:49.5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54,'103'2,"-30"0,102-10,-156 4,1 0,32-12,-37 10,0 1,1 1,-1 0,1 1,17 0,264 3,-123 1,-156 0,1 1,35 8,-42-7,11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30311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66207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34351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2708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8420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180926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88237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57431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048648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10155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7805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30365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523717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18" Type="http://schemas.openxmlformats.org/officeDocument/2006/relationships/customXml" Target="../ink/ink8.xml"/><Relationship Id="rId3" Type="http://schemas.openxmlformats.org/officeDocument/2006/relationships/image" Target="../media/image22.JPG"/><Relationship Id="rId7" Type="http://schemas.openxmlformats.org/officeDocument/2006/relationships/image" Target="../media/image24.png"/><Relationship Id="rId12" Type="http://schemas.openxmlformats.org/officeDocument/2006/relationships/customXml" Target="../ink/ink5.xml"/><Relationship Id="rId17" Type="http://schemas.openxmlformats.org/officeDocument/2006/relationships/image" Target="../media/image29.png"/><Relationship Id="rId2" Type="http://schemas.openxmlformats.org/officeDocument/2006/relationships/notesSlide" Target="../notesSlides/notesSlide12.xml"/><Relationship Id="rId16"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customXml" Target="../ink/ink4.xml"/><Relationship Id="rId19" Type="http://schemas.openxmlformats.org/officeDocument/2006/relationships/image" Target="../media/image30.png"/><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13.xml"/><Relationship Id="rId3" Type="http://schemas.openxmlformats.org/officeDocument/2006/relationships/image" Target="../media/image25.JPG"/><Relationship Id="rId7" Type="http://schemas.openxmlformats.org/officeDocument/2006/relationships/customXml" Target="../ink/ink10.xml"/><Relationship Id="rId12" Type="http://schemas.openxmlformats.org/officeDocument/2006/relationships/image" Target="../media/image38.png"/><Relationship Id="rId2" Type="http://schemas.openxmlformats.org/officeDocument/2006/relationships/notesSlide" Target="../notesSlides/notesSlide14.xml"/><Relationship Id="rId16" Type="http://schemas.openxmlformats.org/officeDocument/2006/relationships/image" Target="../media/image40.png"/><Relationship Id="rId1" Type="http://schemas.openxmlformats.org/officeDocument/2006/relationships/slideLayout" Target="../slideLayouts/slideLayout11.xml"/><Relationship Id="rId6" Type="http://schemas.openxmlformats.org/officeDocument/2006/relationships/image" Target="../media/image35.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37.png"/><Relationship Id="rId4" Type="http://schemas.openxmlformats.org/officeDocument/2006/relationships/image" Target="../media/image26.JPG"/><Relationship Id="rId9" Type="http://schemas.openxmlformats.org/officeDocument/2006/relationships/customXml" Target="../ink/ink11.xml"/><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27.JPG"/><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customXml" Target="../ink/ink16.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customXml" Target="../ink/ink18.xml"/><Relationship Id="rId21" Type="http://schemas.openxmlformats.org/officeDocument/2006/relationships/image" Target="../media/image56.png"/><Relationship Id="rId7" Type="http://schemas.openxmlformats.org/officeDocument/2006/relationships/customXml" Target="../ink/ink20.xml"/><Relationship Id="rId12" Type="http://schemas.openxmlformats.org/officeDocument/2006/relationships/customXml" Target="../ink/ink21.xml"/><Relationship Id="rId17" Type="http://schemas.openxmlformats.org/officeDocument/2006/relationships/image" Target="../media/image54.png"/><Relationship Id="rId25" Type="http://schemas.openxmlformats.org/officeDocument/2006/relationships/image" Target="../media/image58.png"/><Relationship Id="rId2" Type="http://schemas.openxmlformats.org/officeDocument/2006/relationships/image" Target="../media/image28.JPG"/><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11.xml"/><Relationship Id="rId6" Type="http://schemas.openxmlformats.org/officeDocument/2006/relationships/image" Target="../media/image47.png"/><Relationship Id="rId11" Type="http://schemas.openxmlformats.org/officeDocument/2006/relationships/image" Target="../media/image31.JPG"/><Relationship Id="rId24" Type="http://schemas.openxmlformats.org/officeDocument/2006/relationships/customXml" Target="../ink/ink27.xml"/><Relationship Id="rId5" Type="http://schemas.openxmlformats.org/officeDocument/2006/relationships/customXml" Target="../ink/ink19.xml"/><Relationship Id="rId15" Type="http://schemas.openxmlformats.org/officeDocument/2006/relationships/image" Target="../media/image53.png"/><Relationship Id="rId23" Type="http://schemas.openxmlformats.org/officeDocument/2006/relationships/image" Target="../media/image57.png"/><Relationship Id="rId10" Type="http://schemas.openxmlformats.org/officeDocument/2006/relationships/image" Target="../media/image30.JPG"/><Relationship Id="rId19" Type="http://schemas.openxmlformats.org/officeDocument/2006/relationships/image" Target="../media/image55.png"/><Relationship Id="rId4" Type="http://schemas.openxmlformats.org/officeDocument/2006/relationships/image" Target="../media/image46.png"/><Relationship Id="rId9" Type="http://schemas.openxmlformats.org/officeDocument/2006/relationships/image" Target="../media/image29.JP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2024 Chicago Taxi Data Analysis presentation of findings</a:t>
            </a:r>
          </a:p>
        </p:txBody>
      </p:sp>
      <p:sp>
        <p:nvSpPr>
          <p:cNvPr id="3" name="TextBox 2">
            <a:extLst>
              <a:ext uri="{FF2B5EF4-FFF2-40B4-BE49-F238E27FC236}">
                <a16:creationId xmlns:a16="http://schemas.microsoft.com/office/drawing/2014/main" id="{641F293F-8497-507F-3ED8-DA0FF5809BA3}"/>
              </a:ext>
            </a:extLst>
          </p:cNvPr>
          <p:cNvSpPr txBox="1"/>
          <p:nvPr/>
        </p:nvSpPr>
        <p:spPr>
          <a:xfrm>
            <a:off x="6711518" y="6400800"/>
            <a:ext cx="4941771" cy="369332"/>
          </a:xfrm>
          <a:prstGeom prst="rect">
            <a:avLst/>
          </a:prstGeom>
          <a:noFill/>
        </p:spPr>
        <p:txBody>
          <a:bodyPr wrap="square" rtlCol="0">
            <a:spAutoFit/>
          </a:bodyPr>
          <a:lstStyle/>
          <a:p>
            <a:r>
              <a:rPr lang="en-US" dirty="0"/>
              <a:t>Kimberly Hubacek         Student ID: 001249836</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C0D5-37CA-D848-4124-622D25892C39}"/>
              </a:ext>
            </a:extLst>
          </p:cNvPr>
          <p:cNvSpPr>
            <a:spLocks noGrp="1"/>
          </p:cNvSpPr>
          <p:nvPr>
            <p:ph type="ctrTitle"/>
          </p:nvPr>
        </p:nvSpPr>
        <p:spPr/>
        <p:txBody>
          <a:bodyPr/>
          <a:lstStyle/>
          <a:p>
            <a:r>
              <a:rPr lang="en-US" dirty="0"/>
              <a:t>Visualizations</a:t>
            </a:r>
          </a:p>
        </p:txBody>
      </p:sp>
    </p:spTree>
    <p:extLst>
      <p:ext uri="{BB962C8B-B14F-4D97-AF65-F5344CB8AC3E}">
        <p14:creationId xmlns:p14="http://schemas.microsoft.com/office/powerpoint/2010/main" val="249196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Box 2">
            <a:extLst>
              <a:ext uri="{FF2B5EF4-FFF2-40B4-BE49-F238E27FC236}">
                <a16:creationId xmlns:a16="http://schemas.microsoft.com/office/drawing/2014/main" id="{2DD01E24-576A-AC33-28A9-89CDCF286279}"/>
              </a:ext>
            </a:extLst>
          </p:cNvPr>
          <p:cNvSpPr txBox="1"/>
          <p:nvPr/>
        </p:nvSpPr>
        <p:spPr>
          <a:xfrm>
            <a:off x="2865748" y="1366887"/>
            <a:ext cx="8229600" cy="646331"/>
          </a:xfrm>
          <a:prstGeom prst="rect">
            <a:avLst/>
          </a:prstGeom>
          <a:noFill/>
        </p:spPr>
        <p:txBody>
          <a:bodyPr wrap="square" rtlCol="0">
            <a:spAutoFit/>
          </a:bodyPr>
          <a:lstStyle/>
          <a:p>
            <a:r>
              <a:rPr lang="en-US" dirty="0"/>
              <a:t>Visualizations revealed customers were more likely to tip (and tip higher amounts) if they paid with a credit card vs other payment methods. </a:t>
            </a:r>
          </a:p>
        </p:txBody>
      </p:sp>
      <p:pic>
        <p:nvPicPr>
          <p:cNvPr id="13" name="Content Placeholder 12">
            <a:extLst>
              <a:ext uri="{FF2B5EF4-FFF2-40B4-BE49-F238E27FC236}">
                <a16:creationId xmlns:a16="http://schemas.microsoft.com/office/drawing/2014/main" id="{85248F75-237E-B194-2EA4-BDCF767FAD24}"/>
              </a:ext>
            </a:extLst>
          </p:cNvPr>
          <p:cNvPicPr>
            <a:picLocks noGrp="1" noChangeAspect="1"/>
          </p:cNvPicPr>
          <p:nvPr>
            <p:ph sz="half" idx="13"/>
          </p:nvPr>
        </p:nvPicPr>
        <p:blipFill>
          <a:blip r:embed="rId3"/>
          <a:srcRect/>
          <a:stretch/>
        </p:blipFill>
        <p:spPr>
          <a:xfrm>
            <a:off x="2865748" y="2454965"/>
            <a:ext cx="7022970" cy="3634750"/>
          </a:xfrm>
        </p:spPr>
      </p:pic>
    </p:spTree>
    <p:extLst>
      <p:ext uri="{BB962C8B-B14F-4D97-AF65-F5344CB8AC3E}">
        <p14:creationId xmlns:p14="http://schemas.microsoft.com/office/powerpoint/2010/main" val="38651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C0D5-37CA-D848-4124-622D25892C39}"/>
              </a:ext>
            </a:extLst>
          </p:cNvPr>
          <p:cNvSpPr>
            <a:spLocks noGrp="1"/>
          </p:cNvSpPr>
          <p:nvPr>
            <p:ph type="ctrTitle"/>
          </p:nvPr>
        </p:nvSpPr>
        <p:spPr/>
        <p:txBody>
          <a:bodyPr/>
          <a:lstStyle/>
          <a:p>
            <a:r>
              <a:rPr lang="en-US" dirty="0"/>
              <a:t>Multiple Linear Regression</a:t>
            </a:r>
          </a:p>
        </p:txBody>
      </p:sp>
    </p:spTree>
    <p:extLst>
      <p:ext uri="{BB962C8B-B14F-4D97-AF65-F5344CB8AC3E}">
        <p14:creationId xmlns:p14="http://schemas.microsoft.com/office/powerpoint/2010/main" val="67317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extBox 2">
            <a:extLst>
              <a:ext uri="{FF2B5EF4-FFF2-40B4-BE49-F238E27FC236}">
                <a16:creationId xmlns:a16="http://schemas.microsoft.com/office/drawing/2014/main" id="{2DD01E24-576A-AC33-28A9-89CDCF286279}"/>
              </a:ext>
            </a:extLst>
          </p:cNvPr>
          <p:cNvSpPr txBox="1"/>
          <p:nvPr/>
        </p:nvSpPr>
        <p:spPr>
          <a:xfrm>
            <a:off x="2752627" y="1293242"/>
            <a:ext cx="8229600" cy="646331"/>
          </a:xfrm>
          <a:prstGeom prst="rect">
            <a:avLst/>
          </a:prstGeom>
          <a:noFill/>
        </p:spPr>
        <p:txBody>
          <a:bodyPr wrap="square" rtlCol="0">
            <a:spAutoFit/>
          </a:bodyPr>
          <a:lstStyle/>
          <a:p>
            <a:r>
              <a:rPr lang="en-US" dirty="0"/>
              <a:t>Multiple Linear Regression assesses if numerous explanatory variables are statistically correlated with a single target variable.  </a:t>
            </a:r>
          </a:p>
        </p:txBody>
      </p:sp>
      <p:sp>
        <p:nvSpPr>
          <p:cNvPr id="6" name="TextBox 5">
            <a:extLst>
              <a:ext uri="{FF2B5EF4-FFF2-40B4-BE49-F238E27FC236}">
                <a16:creationId xmlns:a16="http://schemas.microsoft.com/office/drawing/2014/main" id="{510284F1-D54F-06B7-96BE-C98AB67E716D}"/>
              </a:ext>
            </a:extLst>
          </p:cNvPr>
          <p:cNvSpPr txBox="1"/>
          <p:nvPr/>
        </p:nvSpPr>
        <p:spPr>
          <a:xfrm>
            <a:off x="2752627" y="2551837"/>
            <a:ext cx="7573589" cy="1754326"/>
          </a:xfrm>
          <a:prstGeom prst="rect">
            <a:avLst/>
          </a:prstGeom>
          <a:noFill/>
        </p:spPr>
        <p:txBody>
          <a:bodyPr wrap="square" rtlCol="0">
            <a:spAutoFit/>
          </a:bodyPr>
          <a:lstStyle/>
          <a:p>
            <a:r>
              <a:rPr lang="en-US" dirty="0"/>
              <a:t>As an example, if performing multiple linear regression to see how long it takes to drive from point A to point B, time taken would be the target variable, and weather, traffic, road conditions, and time of day would be the explanatory variables. The multiple linear regression model would “score” the explanatory variables based on how much they impacted the time taken to travel from point A to point B.</a:t>
            </a:r>
          </a:p>
        </p:txBody>
      </p:sp>
      <p:sp>
        <p:nvSpPr>
          <p:cNvPr id="7" name="TextBox 6">
            <a:extLst>
              <a:ext uri="{FF2B5EF4-FFF2-40B4-BE49-F238E27FC236}">
                <a16:creationId xmlns:a16="http://schemas.microsoft.com/office/drawing/2014/main" id="{9D60829A-2275-00C8-6973-243D18C64D69}"/>
              </a:ext>
            </a:extLst>
          </p:cNvPr>
          <p:cNvSpPr txBox="1"/>
          <p:nvPr/>
        </p:nvSpPr>
        <p:spPr>
          <a:xfrm>
            <a:off x="2714920" y="4918427"/>
            <a:ext cx="7937369" cy="1415772"/>
          </a:xfrm>
          <a:prstGeom prst="rect">
            <a:avLst/>
          </a:prstGeom>
          <a:noFill/>
        </p:spPr>
        <p:txBody>
          <a:bodyPr wrap="square" rtlCol="0">
            <a:spAutoFit/>
          </a:bodyPr>
          <a:lstStyle/>
          <a:p>
            <a:r>
              <a:rPr lang="en-US" dirty="0"/>
              <a:t>For this analysis, tips is the target variable and </a:t>
            </a:r>
            <a:r>
              <a:rPr kumimoji="0" lang="en-US" sz="1700" b="0" i="0" u="none" strike="noStrike" kern="100" cap="none" spc="5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trip miles, trip duration, tolls, taxi fare, or payment method are the explanatory variables. The multiple linear regression model </a:t>
            </a:r>
            <a:r>
              <a:rPr lang="en-US" sz="1700" kern="100" spc="50" dirty="0">
                <a:solidFill>
                  <a:prstClr val="black"/>
                </a:solidFill>
                <a:latin typeface="Calibri" panose="020F0502020204030204" pitchFamily="34" charset="0"/>
                <a:ea typeface="Calibri" panose="020F0502020204030204" pitchFamily="34" charset="0"/>
                <a:cs typeface="Times New Roman" panose="02020603050405020304" pitchFamily="18" charset="0"/>
              </a:rPr>
              <a:t>determined if the explanatory variables are </a:t>
            </a:r>
            <a:r>
              <a:rPr kumimoji="0" lang="en-US" sz="1700" b="0" i="0" u="none" strike="noStrike" kern="100" cap="none" spc="5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statistically correlated with tips and “scored” them based on how much they effected customer tipping. </a:t>
            </a:r>
            <a:endParaRPr lang="en-US" dirty="0"/>
          </a:p>
        </p:txBody>
      </p:sp>
    </p:spTree>
    <p:extLst>
      <p:ext uri="{BB962C8B-B14F-4D97-AF65-F5344CB8AC3E}">
        <p14:creationId xmlns:p14="http://schemas.microsoft.com/office/powerpoint/2010/main" val="317292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1095682"/>
          </a:xfrm>
        </p:spPr>
        <p:txBody>
          <a:bodyPr anchor="b"/>
          <a:lstStyle/>
          <a:p>
            <a:r>
              <a:rPr lang="en-US" dirty="0"/>
              <a:t>Assumptions of multiple linear regression</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33635" y="2799762"/>
            <a:ext cx="11642102" cy="3387138"/>
          </a:xfrm>
        </p:spPr>
        <p:txBody>
          <a:bodyPr>
            <a:no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There must be a linear relationship between the target variable and the explanatory variables.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no relationship exists, the model can’t confirm or “score” the relationship.</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explanatory variables must not be similar to each other (multicollinearity).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two or more explanatory variables are similar to each other, this confounds the multiple regression model's attempt to find a relationship between them and Tips. If a construction zone is in a high traffic area, it would be difficult to determine if delays were caused by traffic or construction.</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All observations must be independent from each other. </a:t>
            </a:r>
            <a:r>
              <a:rPr lang="en-US" sz="1800" dirty="0">
                <a:effectLst/>
                <a:latin typeface="Calibri" panose="020F0502020204030204" pitchFamily="34" charset="0"/>
                <a:ea typeface="Calibri" panose="020F0502020204030204" pitchFamily="34" charset="0"/>
                <a:cs typeface="Times New Roman" panose="02020603050405020304" pitchFamily="18" charset="0"/>
              </a:rPr>
              <a:t>Each row in a data set represents an observation. If observations are related to each other, it causes similar issues to multicollinearity, where different variables are "talking" to each other throughout the process of trying to find a relationship </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The residuals have no discernable pattern when graphed or plotted and be evenly spaced from each other.</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2" name="TextBox 1">
            <a:extLst>
              <a:ext uri="{FF2B5EF4-FFF2-40B4-BE49-F238E27FC236}">
                <a16:creationId xmlns:a16="http://schemas.microsoft.com/office/drawing/2014/main" id="{286297FB-709E-9F11-BEE8-471A11AFE769}"/>
              </a:ext>
            </a:extLst>
          </p:cNvPr>
          <p:cNvSpPr txBox="1"/>
          <p:nvPr/>
        </p:nvSpPr>
        <p:spPr>
          <a:xfrm>
            <a:off x="433634" y="2017336"/>
            <a:ext cx="6059763" cy="646331"/>
          </a:xfrm>
          <a:prstGeom prst="rect">
            <a:avLst/>
          </a:prstGeom>
          <a:noFill/>
        </p:spPr>
        <p:txBody>
          <a:bodyPr wrap="square" rtlCol="0">
            <a:spAutoFit/>
          </a:bodyPr>
          <a:lstStyle/>
          <a:p>
            <a:r>
              <a:rPr lang="en-US" dirty="0"/>
              <a:t>The Chicago taxi data must meet the following assumptions to create a useable model:</a:t>
            </a:r>
          </a:p>
        </p:txBody>
      </p:sp>
    </p:spTree>
    <p:extLst>
      <p:ext uri="{BB962C8B-B14F-4D97-AF65-F5344CB8AC3E}">
        <p14:creationId xmlns:p14="http://schemas.microsoft.com/office/powerpoint/2010/main" val="2317373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1095682"/>
          </a:xfrm>
        </p:spPr>
        <p:txBody>
          <a:bodyPr anchor="b"/>
          <a:lstStyle/>
          <a:p>
            <a:r>
              <a:rPr lang="en-US" dirty="0"/>
              <a:t>Model Evaluation</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33635" y="3429000"/>
            <a:ext cx="11642102" cy="3175986"/>
          </a:xfrm>
        </p:spPr>
        <p:txBody>
          <a:bodyPr>
            <a:noAutofit/>
          </a:bodyPr>
          <a:lstStyle/>
          <a:p>
            <a:pPr marL="0" indent="0">
              <a:buNone/>
            </a:pPr>
            <a:r>
              <a:rPr lang="en-US" b="1" dirty="0">
                <a:latin typeface="Calibri" panose="020F0502020204030204" pitchFamily="34" charset="0"/>
                <a:cs typeface="Times New Roman" panose="02020603050405020304" pitchFamily="18" charset="0"/>
              </a:rPr>
              <a:t>Adjusted R-squared: </a:t>
            </a:r>
            <a:r>
              <a:rPr lang="en-US" dirty="0">
                <a:latin typeface="Calibri" panose="020F0502020204030204" pitchFamily="34" charset="0"/>
                <a:cs typeface="Times New Roman" panose="02020603050405020304" pitchFamily="18" charset="0"/>
              </a:rPr>
              <a:t>This “scores” the entire model based on how much of the variance in Tips is explained by the explanatory variables. For example, a Adjusted R-Squared of 0.944 would mean that 94% of the variance in Tips is explained by the explanatory variables. A higher Adjusted Score indicates a better model.</a:t>
            </a:r>
          </a:p>
          <a:p>
            <a:pPr marL="0" indent="0">
              <a:buNone/>
            </a:pPr>
            <a:endParaRPr lang="en-US" b="1" dirty="0">
              <a:latin typeface="Calibri" panose="020F0502020204030204" pitchFamily="34" charset="0"/>
              <a:cs typeface="Times New Roman" panose="02020603050405020304" pitchFamily="18" charset="0"/>
            </a:endParaRPr>
          </a:p>
          <a:p>
            <a:pPr marL="0" indent="0">
              <a:buNone/>
            </a:pPr>
            <a:r>
              <a:rPr lang="en-US" b="1" dirty="0">
                <a:latin typeface="Calibri" panose="020F0502020204030204" pitchFamily="34" charset="0"/>
                <a:cs typeface="Times New Roman" panose="02020603050405020304" pitchFamily="18" charset="0"/>
              </a:rPr>
              <a:t>P-Values: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P-values score the explanatory variables by how much they statistically </a:t>
            </a:r>
            <a:r>
              <a:rPr lang="en-US" kern="100" dirty="0">
                <a:latin typeface="Calibri" panose="020F0502020204030204" pitchFamily="34" charset="0"/>
                <a:ea typeface="Calibri" panose="020F0502020204030204" pitchFamily="34" charset="0"/>
                <a:cs typeface="Times New Roman" panose="02020603050405020304" pitchFamily="18" charset="0"/>
              </a:rPr>
              <a:t>effect Tips individually.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P-value scores range from 0.00 to 1.0. A lower P-value indicates stronger statistical significance while a higher P-Value rating indicates little or no statistical significance. I chose to retain variables with P- Values of 0.05 or less.</a:t>
            </a:r>
          </a:p>
          <a:p>
            <a:pPr marL="0" indent="0">
              <a:buNone/>
            </a:pPr>
            <a:r>
              <a:rPr lang="en-US" b="1" dirty="0"/>
              <a:t>Residual Standard Error: </a:t>
            </a:r>
            <a:r>
              <a:rPr lang="en-US" dirty="0"/>
              <a:t>This is not in the model report and was calculated separately.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residual standard error measures the standard error of the model’s residual points. The lower the score the better the model. </a:t>
            </a:r>
          </a:p>
          <a:p>
            <a:pPr marL="0" indent="0">
              <a:buNone/>
            </a:pPr>
            <a:endParaRPr lang="en-US" b="1"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2" name="TextBox 1">
            <a:extLst>
              <a:ext uri="{FF2B5EF4-FFF2-40B4-BE49-F238E27FC236}">
                <a16:creationId xmlns:a16="http://schemas.microsoft.com/office/drawing/2014/main" id="{286297FB-709E-9F11-BEE8-471A11AFE769}"/>
              </a:ext>
            </a:extLst>
          </p:cNvPr>
          <p:cNvSpPr txBox="1"/>
          <p:nvPr/>
        </p:nvSpPr>
        <p:spPr>
          <a:xfrm>
            <a:off x="433634" y="2017336"/>
            <a:ext cx="6059763" cy="646331"/>
          </a:xfrm>
          <a:prstGeom prst="rect">
            <a:avLst/>
          </a:prstGeom>
          <a:noFill/>
        </p:spPr>
        <p:txBody>
          <a:bodyPr wrap="square" rtlCol="0">
            <a:spAutoFit/>
          </a:bodyPr>
          <a:lstStyle/>
          <a:p>
            <a:r>
              <a:rPr lang="en-US" dirty="0"/>
              <a:t>Multiple Linear Regression “Scores” the model itself and each of the explanatory variables with the following:</a:t>
            </a:r>
          </a:p>
        </p:txBody>
      </p:sp>
    </p:spTree>
    <p:extLst>
      <p:ext uri="{BB962C8B-B14F-4D97-AF65-F5344CB8AC3E}">
        <p14:creationId xmlns:p14="http://schemas.microsoft.com/office/powerpoint/2010/main" val="401087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3" name="TextBox 2">
            <a:extLst>
              <a:ext uri="{FF2B5EF4-FFF2-40B4-BE49-F238E27FC236}">
                <a16:creationId xmlns:a16="http://schemas.microsoft.com/office/drawing/2014/main" id="{2DD01E24-576A-AC33-28A9-89CDCF286279}"/>
              </a:ext>
            </a:extLst>
          </p:cNvPr>
          <p:cNvSpPr txBox="1"/>
          <p:nvPr/>
        </p:nvSpPr>
        <p:spPr>
          <a:xfrm>
            <a:off x="3131302" y="982158"/>
            <a:ext cx="8229600" cy="369332"/>
          </a:xfrm>
          <a:prstGeom prst="rect">
            <a:avLst/>
          </a:prstGeom>
          <a:noFill/>
        </p:spPr>
        <p:txBody>
          <a:bodyPr wrap="square" rtlCol="0">
            <a:spAutoFit/>
          </a:bodyPr>
          <a:lstStyle/>
          <a:p>
            <a:r>
              <a:rPr lang="en-US" dirty="0"/>
              <a:t>Initial Model</a:t>
            </a:r>
          </a:p>
        </p:txBody>
      </p:sp>
      <p:pic>
        <p:nvPicPr>
          <p:cNvPr id="9" name="Picture 8" descr="A screenshot of a computer&#10;&#10;Description automatically generated">
            <a:extLst>
              <a:ext uri="{FF2B5EF4-FFF2-40B4-BE49-F238E27FC236}">
                <a16:creationId xmlns:a16="http://schemas.microsoft.com/office/drawing/2014/main" id="{6264ABDC-2DAE-CB48-DE0A-604665BB993A}"/>
              </a:ext>
            </a:extLst>
          </p:cNvPr>
          <p:cNvPicPr>
            <a:picLocks noChangeAspect="1"/>
          </p:cNvPicPr>
          <p:nvPr/>
        </p:nvPicPr>
        <p:blipFill>
          <a:blip r:embed="rId3"/>
          <a:stretch>
            <a:fillRect/>
          </a:stretch>
        </p:blipFill>
        <p:spPr>
          <a:xfrm>
            <a:off x="2861310" y="1006474"/>
            <a:ext cx="6469380" cy="5715000"/>
          </a:xfrm>
          <a:prstGeom prst="rect">
            <a:avLst/>
          </a:prstGeom>
        </p:spPr>
      </p:pic>
      <p:sp>
        <p:nvSpPr>
          <p:cNvPr id="10" name="TextBox 9">
            <a:extLst>
              <a:ext uri="{FF2B5EF4-FFF2-40B4-BE49-F238E27FC236}">
                <a16:creationId xmlns:a16="http://schemas.microsoft.com/office/drawing/2014/main" id="{8015F1E1-D141-977C-D07B-B9DBBDE390DE}"/>
              </a:ext>
            </a:extLst>
          </p:cNvPr>
          <p:cNvSpPr txBox="1"/>
          <p:nvPr/>
        </p:nvSpPr>
        <p:spPr>
          <a:xfrm>
            <a:off x="5319652" y="388385"/>
            <a:ext cx="1715678" cy="369332"/>
          </a:xfrm>
          <a:prstGeom prst="rect">
            <a:avLst/>
          </a:prstGeom>
          <a:noFill/>
        </p:spPr>
        <p:txBody>
          <a:bodyPr wrap="square" rtlCol="0">
            <a:spAutoFit/>
          </a:bodyPr>
          <a:lstStyle/>
          <a:p>
            <a:r>
              <a:rPr lang="en-US" b="1" dirty="0"/>
              <a:t>Initial Model</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3BB487B-BD18-E5B2-82FF-441EB358C513}"/>
                  </a:ext>
                </a:extLst>
              </p14:cNvPr>
              <p14:cNvContentPartPr/>
              <p14:nvPr/>
            </p14:nvContentPartPr>
            <p14:xfrm>
              <a:off x="5750091" y="1564449"/>
              <a:ext cx="1073520" cy="76320"/>
            </p14:xfrm>
          </p:contentPart>
        </mc:Choice>
        <mc:Fallback xmlns="">
          <p:pic>
            <p:nvPicPr>
              <p:cNvPr id="11" name="Ink 10">
                <a:extLst>
                  <a:ext uri="{FF2B5EF4-FFF2-40B4-BE49-F238E27FC236}">
                    <a16:creationId xmlns:a16="http://schemas.microsoft.com/office/drawing/2014/main" id="{13BB487B-BD18-E5B2-82FF-441EB358C513}"/>
                  </a:ext>
                </a:extLst>
              </p:cNvPr>
              <p:cNvPicPr/>
              <p:nvPr/>
            </p:nvPicPr>
            <p:blipFill>
              <a:blip r:embed="rId5"/>
              <a:stretch>
                <a:fillRect/>
              </a:stretch>
            </p:blipFill>
            <p:spPr>
              <a:xfrm>
                <a:off x="5696091" y="1456449"/>
                <a:ext cx="1181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81BD5B83-459F-F9A3-A539-A5ECCC95D178}"/>
                  </a:ext>
                </a:extLst>
              </p14:cNvPr>
              <p14:cNvContentPartPr/>
              <p14:nvPr/>
            </p14:nvContentPartPr>
            <p14:xfrm>
              <a:off x="7955811" y="1583529"/>
              <a:ext cx="452160" cy="16920"/>
            </p14:xfrm>
          </p:contentPart>
        </mc:Choice>
        <mc:Fallback xmlns="">
          <p:pic>
            <p:nvPicPr>
              <p:cNvPr id="12" name="Ink 11">
                <a:extLst>
                  <a:ext uri="{FF2B5EF4-FFF2-40B4-BE49-F238E27FC236}">
                    <a16:creationId xmlns:a16="http://schemas.microsoft.com/office/drawing/2014/main" id="{81BD5B83-459F-F9A3-A539-A5ECCC95D178}"/>
                  </a:ext>
                </a:extLst>
              </p:cNvPr>
              <p:cNvPicPr/>
              <p:nvPr/>
            </p:nvPicPr>
            <p:blipFill>
              <a:blip r:embed="rId7"/>
              <a:stretch>
                <a:fillRect/>
              </a:stretch>
            </p:blipFill>
            <p:spPr>
              <a:xfrm>
                <a:off x="7902171" y="1475529"/>
                <a:ext cx="5598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DE01EB-1984-CDB6-058A-EDAAE202C7A6}"/>
                  </a:ext>
                </a:extLst>
              </p14:cNvPr>
              <p14:cNvContentPartPr/>
              <p14:nvPr/>
            </p14:nvContentPartPr>
            <p14:xfrm>
              <a:off x="6758811" y="2891769"/>
              <a:ext cx="534600" cy="39960"/>
            </p14:xfrm>
          </p:contentPart>
        </mc:Choice>
        <mc:Fallback xmlns="">
          <p:pic>
            <p:nvPicPr>
              <p:cNvPr id="14" name="Ink 13">
                <a:extLst>
                  <a:ext uri="{FF2B5EF4-FFF2-40B4-BE49-F238E27FC236}">
                    <a16:creationId xmlns:a16="http://schemas.microsoft.com/office/drawing/2014/main" id="{51DE01EB-1984-CDB6-058A-EDAAE202C7A6}"/>
                  </a:ext>
                </a:extLst>
              </p:cNvPr>
              <p:cNvPicPr/>
              <p:nvPr/>
            </p:nvPicPr>
            <p:blipFill>
              <a:blip r:embed="rId9"/>
              <a:stretch>
                <a:fillRect/>
              </a:stretch>
            </p:blipFill>
            <p:spPr>
              <a:xfrm>
                <a:off x="6704811" y="2784129"/>
                <a:ext cx="6422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34FFBA1-771B-2151-7025-66A150A7347D}"/>
                  </a:ext>
                </a:extLst>
              </p14:cNvPr>
              <p14:cNvContentPartPr/>
              <p14:nvPr/>
            </p14:nvContentPartPr>
            <p14:xfrm>
              <a:off x="6805971" y="4920009"/>
              <a:ext cx="508320" cy="20160"/>
            </p14:xfrm>
          </p:contentPart>
        </mc:Choice>
        <mc:Fallback xmlns="">
          <p:pic>
            <p:nvPicPr>
              <p:cNvPr id="15" name="Ink 14">
                <a:extLst>
                  <a:ext uri="{FF2B5EF4-FFF2-40B4-BE49-F238E27FC236}">
                    <a16:creationId xmlns:a16="http://schemas.microsoft.com/office/drawing/2014/main" id="{634FFBA1-771B-2151-7025-66A150A7347D}"/>
                  </a:ext>
                </a:extLst>
              </p:cNvPr>
              <p:cNvPicPr/>
              <p:nvPr/>
            </p:nvPicPr>
            <p:blipFill>
              <a:blip r:embed="rId11"/>
              <a:stretch>
                <a:fillRect/>
              </a:stretch>
            </p:blipFill>
            <p:spPr>
              <a:xfrm>
                <a:off x="6751971" y="4812369"/>
                <a:ext cx="6159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2BEDA5F8-1880-82BF-DF4B-635D0B6B8408}"/>
                  </a:ext>
                </a:extLst>
              </p14:cNvPr>
              <p14:cNvContentPartPr/>
              <p14:nvPr/>
            </p14:nvContentPartPr>
            <p14:xfrm>
              <a:off x="6766731" y="2931729"/>
              <a:ext cx="77400" cy="1949400"/>
            </p14:xfrm>
          </p:contentPart>
        </mc:Choice>
        <mc:Fallback xmlns="">
          <p:pic>
            <p:nvPicPr>
              <p:cNvPr id="16" name="Ink 15">
                <a:extLst>
                  <a:ext uri="{FF2B5EF4-FFF2-40B4-BE49-F238E27FC236}">
                    <a16:creationId xmlns:a16="http://schemas.microsoft.com/office/drawing/2014/main" id="{2BEDA5F8-1880-82BF-DF4B-635D0B6B8408}"/>
                  </a:ext>
                </a:extLst>
              </p:cNvPr>
              <p:cNvPicPr/>
              <p:nvPr/>
            </p:nvPicPr>
            <p:blipFill>
              <a:blip r:embed="rId13"/>
              <a:stretch>
                <a:fillRect/>
              </a:stretch>
            </p:blipFill>
            <p:spPr>
              <a:xfrm>
                <a:off x="6713091" y="2823729"/>
                <a:ext cx="185040" cy="2165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A280E7E-D828-55FB-E7B1-81730384C427}"/>
                  </a:ext>
                </a:extLst>
              </p14:cNvPr>
              <p14:cNvContentPartPr/>
              <p14:nvPr/>
            </p14:nvContentPartPr>
            <p14:xfrm>
              <a:off x="6722811" y="2941089"/>
              <a:ext cx="564480" cy="1973520"/>
            </p14:xfrm>
          </p:contentPart>
        </mc:Choice>
        <mc:Fallback xmlns="">
          <p:pic>
            <p:nvPicPr>
              <p:cNvPr id="17" name="Ink 16">
                <a:extLst>
                  <a:ext uri="{FF2B5EF4-FFF2-40B4-BE49-F238E27FC236}">
                    <a16:creationId xmlns:a16="http://schemas.microsoft.com/office/drawing/2014/main" id="{3A280E7E-D828-55FB-E7B1-81730384C427}"/>
                  </a:ext>
                </a:extLst>
              </p:cNvPr>
              <p:cNvPicPr/>
              <p:nvPr/>
            </p:nvPicPr>
            <p:blipFill>
              <a:blip r:embed="rId15"/>
              <a:stretch>
                <a:fillRect/>
              </a:stretch>
            </p:blipFill>
            <p:spPr>
              <a:xfrm>
                <a:off x="6668811" y="2833089"/>
                <a:ext cx="672120" cy="218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5821A554-392D-AC27-73CE-BEACD3A58882}"/>
                  </a:ext>
                </a:extLst>
              </p14:cNvPr>
              <p14:cNvContentPartPr/>
              <p14:nvPr/>
            </p14:nvContentPartPr>
            <p14:xfrm>
              <a:off x="3082131" y="6446769"/>
              <a:ext cx="5432400" cy="68760"/>
            </p14:xfrm>
          </p:contentPart>
        </mc:Choice>
        <mc:Fallback xmlns="">
          <p:pic>
            <p:nvPicPr>
              <p:cNvPr id="19" name="Ink 18">
                <a:extLst>
                  <a:ext uri="{FF2B5EF4-FFF2-40B4-BE49-F238E27FC236}">
                    <a16:creationId xmlns:a16="http://schemas.microsoft.com/office/drawing/2014/main" id="{5821A554-392D-AC27-73CE-BEACD3A58882}"/>
                  </a:ext>
                </a:extLst>
              </p:cNvPr>
              <p:cNvPicPr/>
              <p:nvPr/>
            </p:nvPicPr>
            <p:blipFill>
              <a:blip r:embed="rId17"/>
              <a:stretch>
                <a:fillRect/>
              </a:stretch>
            </p:blipFill>
            <p:spPr>
              <a:xfrm>
                <a:off x="3028491" y="6339129"/>
                <a:ext cx="55400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C66287D6-BD7B-5DBF-D5AE-9580C7A775C3}"/>
                  </a:ext>
                </a:extLst>
              </p14:cNvPr>
              <p14:cNvContentPartPr/>
              <p14:nvPr/>
            </p14:nvContentPartPr>
            <p14:xfrm>
              <a:off x="3308571" y="6438489"/>
              <a:ext cx="3340800" cy="360"/>
            </p14:xfrm>
          </p:contentPart>
        </mc:Choice>
        <mc:Fallback xmlns="">
          <p:pic>
            <p:nvPicPr>
              <p:cNvPr id="20" name="Ink 19">
                <a:extLst>
                  <a:ext uri="{FF2B5EF4-FFF2-40B4-BE49-F238E27FC236}">
                    <a16:creationId xmlns:a16="http://schemas.microsoft.com/office/drawing/2014/main" id="{C66287D6-BD7B-5DBF-D5AE-9580C7A775C3}"/>
                  </a:ext>
                </a:extLst>
              </p:cNvPr>
              <p:cNvPicPr/>
              <p:nvPr/>
            </p:nvPicPr>
            <p:blipFill>
              <a:blip r:embed="rId19"/>
              <a:stretch>
                <a:fillRect/>
              </a:stretch>
            </p:blipFill>
            <p:spPr>
              <a:xfrm>
                <a:off x="3254571" y="6330489"/>
                <a:ext cx="3448440" cy="216000"/>
              </a:xfrm>
              <a:prstGeom prst="rect">
                <a:avLst/>
              </a:prstGeom>
            </p:spPr>
          </p:pic>
        </mc:Fallback>
      </mc:AlternateContent>
      <p:sp>
        <p:nvSpPr>
          <p:cNvPr id="21" name="TextBox 20">
            <a:extLst>
              <a:ext uri="{FF2B5EF4-FFF2-40B4-BE49-F238E27FC236}">
                <a16:creationId xmlns:a16="http://schemas.microsoft.com/office/drawing/2014/main" id="{27141384-2EFE-E918-3E7C-44FA3F31CCF7}"/>
              </a:ext>
            </a:extLst>
          </p:cNvPr>
          <p:cNvSpPr txBox="1"/>
          <p:nvPr/>
        </p:nvSpPr>
        <p:spPr>
          <a:xfrm>
            <a:off x="6485642" y="2488676"/>
            <a:ext cx="1168923" cy="369332"/>
          </a:xfrm>
          <a:prstGeom prst="rect">
            <a:avLst/>
          </a:prstGeom>
          <a:noFill/>
        </p:spPr>
        <p:txBody>
          <a:bodyPr wrap="square" rtlCol="0">
            <a:spAutoFit/>
          </a:bodyPr>
          <a:lstStyle/>
          <a:p>
            <a:r>
              <a:rPr lang="en-US" dirty="0"/>
              <a:t>P-Values</a:t>
            </a:r>
          </a:p>
        </p:txBody>
      </p:sp>
      <p:sp>
        <p:nvSpPr>
          <p:cNvPr id="22" name="TextBox 21">
            <a:extLst>
              <a:ext uri="{FF2B5EF4-FFF2-40B4-BE49-F238E27FC236}">
                <a16:creationId xmlns:a16="http://schemas.microsoft.com/office/drawing/2014/main" id="{C64AA5FB-A4DF-B98A-5C40-D66A173336BF}"/>
              </a:ext>
            </a:extLst>
          </p:cNvPr>
          <p:cNvSpPr txBox="1"/>
          <p:nvPr/>
        </p:nvSpPr>
        <p:spPr>
          <a:xfrm>
            <a:off x="3459637" y="5920033"/>
            <a:ext cx="5054894" cy="369332"/>
          </a:xfrm>
          <a:prstGeom prst="rect">
            <a:avLst/>
          </a:prstGeom>
          <a:noFill/>
        </p:spPr>
        <p:txBody>
          <a:bodyPr wrap="square" rtlCol="0">
            <a:spAutoFit/>
          </a:bodyPr>
          <a:lstStyle/>
          <a:p>
            <a:r>
              <a:rPr lang="en-US" dirty="0"/>
              <a:t>Warning that variables are similar to each other</a:t>
            </a:r>
          </a:p>
        </p:txBody>
      </p:sp>
      <p:sp>
        <p:nvSpPr>
          <p:cNvPr id="23" name="TextBox 22">
            <a:extLst>
              <a:ext uri="{FF2B5EF4-FFF2-40B4-BE49-F238E27FC236}">
                <a16:creationId xmlns:a16="http://schemas.microsoft.com/office/drawing/2014/main" id="{DBA99C99-CBCB-372B-D018-3015F3B0E543}"/>
              </a:ext>
            </a:extLst>
          </p:cNvPr>
          <p:cNvSpPr txBox="1"/>
          <p:nvPr/>
        </p:nvSpPr>
        <p:spPr>
          <a:xfrm>
            <a:off x="10043172" y="2281287"/>
            <a:ext cx="1647908" cy="2031325"/>
          </a:xfrm>
          <a:prstGeom prst="rect">
            <a:avLst/>
          </a:prstGeom>
          <a:noFill/>
        </p:spPr>
        <p:txBody>
          <a:bodyPr wrap="square" rtlCol="0">
            <a:spAutoFit/>
          </a:bodyPr>
          <a:lstStyle/>
          <a:p>
            <a:r>
              <a:rPr lang="en-US" b="1" dirty="0"/>
              <a:t>Calculated Residual Standard Error of Initial Model:</a:t>
            </a:r>
          </a:p>
          <a:p>
            <a:endParaRPr lang="en-US" dirty="0"/>
          </a:p>
          <a:p>
            <a:r>
              <a:rPr lang="en-US" dirty="0"/>
              <a:t>0.317</a:t>
            </a:r>
          </a:p>
        </p:txBody>
      </p:sp>
    </p:spTree>
    <p:extLst>
      <p:ext uri="{BB962C8B-B14F-4D97-AF65-F5344CB8AC3E}">
        <p14:creationId xmlns:p14="http://schemas.microsoft.com/office/powerpoint/2010/main" val="65246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737463"/>
          </a:xfrm>
        </p:spPr>
        <p:txBody>
          <a:bodyPr anchor="b">
            <a:normAutofit fontScale="90000"/>
          </a:bodyPr>
          <a:lstStyle/>
          <a:p>
            <a:r>
              <a:rPr lang="en-US" dirty="0"/>
              <a:t>Removing Variables that Are similar to each other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2" name="TextBox 1">
            <a:extLst>
              <a:ext uri="{FF2B5EF4-FFF2-40B4-BE49-F238E27FC236}">
                <a16:creationId xmlns:a16="http://schemas.microsoft.com/office/drawing/2014/main" id="{286297FB-709E-9F11-BEE8-471A11AFE769}"/>
              </a:ext>
            </a:extLst>
          </p:cNvPr>
          <p:cNvSpPr txBox="1"/>
          <p:nvPr/>
        </p:nvSpPr>
        <p:spPr>
          <a:xfrm>
            <a:off x="433634" y="1168924"/>
            <a:ext cx="6059763" cy="2031325"/>
          </a:xfrm>
          <a:prstGeom prst="rect">
            <a:avLst/>
          </a:prstGeom>
          <a:noFill/>
        </p:spPr>
        <p:txBody>
          <a:bodyPr wrap="square" rtlCol="0">
            <a:spAutoFit/>
          </a:bodyPr>
          <a:lstStyle/>
          <a:p>
            <a:r>
              <a:rPr lang="en-US" dirty="0"/>
              <a:t>Variance Inflation Factor (VIF) was used to remove explanatory variables that were too similar to each other. </a:t>
            </a:r>
            <a:r>
              <a:rPr lang="en-US" sz="1800" dirty="0">
                <a:effectLst/>
                <a:latin typeface="Calibri" panose="020F0502020204030204" pitchFamily="34" charset="0"/>
                <a:ea typeface="Calibri" panose="020F0502020204030204" pitchFamily="34" charset="0"/>
                <a:cs typeface="Times New Roman" panose="02020603050405020304" pitchFamily="18" charset="0"/>
              </a:rPr>
              <a:t>VIF measures how similar the explanatory variables are to each other. The variance inflation factor has a scale from one to ten, with one indicating little to no correlation and ten indicating that the variables are identical. All variables with a VIF above 5.0 were removed, one at a time.</a:t>
            </a:r>
            <a:endParaRPr lang="en-US" dirty="0"/>
          </a:p>
        </p:txBody>
      </p:sp>
      <p:pic>
        <p:nvPicPr>
          <p:cNvPr id="6" name="Picture 5" descr="A close-up of a number&#10;&#10;Description automatically generated">
            <a:extLst>
              <a:ext uri="{FF2B5EF4-FFF2-40B4-BE49-F238E27FC236}">
                <a16:creationId xmlns:a16="http://schemas.microsoft.com/office/drawing/2014/main" id="{F0E8517B-5715-8125-562D-C16C0564AFAC}"/>
              </a:ext>
            </a:extLst>
          </p:cNvPr>
          <p:cNvPicPr>
            <a:picLocks noChangeAspect="1"/>
          </p:cNvPicPr>
          <p:nvPr/>
        </p:nvPicPr>
        <p:blipFill>
          <a:blip r:embed="rId3"/>
          <a:stretch>
            <a:fillRect/>
          </a:stretch>
        </p:blipFill>
        <p:spPr>
          <a:xfrm>
            <a:off x="571686" y="4341487"/>
            <a:ext cx="2712720" cy="2179320"/>
          </a:xfrm>
          <a:prstGeom prst="rect">
            <a:avLst/>
          </a:prstGeom>
        </p:spPr>
      </p:pic>
      <p:sp>
        <p:nvSpPr>
          <p:cNvPr id="7" name="TextBox 6">
            <a:extLst>
              <a:ext uri="{FF2B5EF4-FFF2-40B4-BE49-F238E27FC236}">
                <a16:creationId xmlns:a16="http://schemas.microsoft.com/office/drawing/2014/main" id="{528699EC-5C26-F0F1-2D1A-20EC1BAF1AAE}"/>
              </a:ext>
            </a:extLst>
          </p:cNvPr>
          <p:cNvSpPr txBox="1"/>
          <p:nvPr/>
        </p:nvSpPr>
        <p:spPr>
          <a:xfrm>
            <a:off x="1644141" y="3864990"/>
            <a:ext cx="1249888" cy="369332"/>
          </a:xfrm>
          <a:prstGeom prst="rect">
            <a:avLst/>
          </a:prstGeom>
          <a:noFill/>
        </p:spPr>
        <p:txBody>
          <a:bodyPr wrap="square" rtlCol="0">
            <a:spAutoFit/>
          </a:bodyPr>
          <a:lstStyle/>
          <a:p>
            <a:r>
              <a:rPr lang="en-US" dirty="0"/>
              <a:t>Before</a:t>
            </a:r>
          </a:p>
        </p:txBody>
      </p:sp>
      <p:pic>
        <p:nvPicPr>
          <p:cNvPr id="10" name="Picture 9" descr="A close-up of a number&#10;&#10;Description automatically generated">
            <a:extLst>
              <a:ext uri="{FF2B5EF4-FFF2-40B4-BE49-F238E27FC236}">
                <a16:creationId xmlns:a16="http://schemas.microsoft.com/office/drawing/2014/main" id="{E983ADE4-84F0-A945-4226-625639FA474C}"/>
              </a:ext>
            </a:extLst>
          </p:cNvPr>
          <p:cNvPicPr>
            <a:picLocks noChangeAspect="1"/>
          </p:cNvPicPr>
          <p:nvPr/>
        </p:nvPicPr>
        <p:blipFill>
          <a:blip r:embed="rId4"/>
          <a:stretch>
            <a:fillRect/>
          </a:stretch>
        </p:blipFill>
        <p:spPr>
          <a:xfrm>
            <a:off x="4062832" y="4341487"/>
            <a:ext cx="2928093" cy="2179320"/>
          </a:xfrm>
          <a:prstGeom prst="rect">
            <a:avLst/>
          </a:prstGeom>
        </p:spPr>
      </p:pic>
      <p:sp>
        <p:nvSpPr>
          <p:cNvPr id="11" name="TextBox 10">
            <a:extLst>
              <a:ext uri="{FF2B5EF4-FFF2-40B4-BE49-F238E27FC236}">
                <a16:creationId xmlns:a16="http://schemas.microsoft.com/office/drawing/2014/main" id="{4F9FE962-569D-D280-EE16-5598F1A77263}"/>
              </a:ext>
            </a:extLst>
          </p:cNvPr>
          <p:cNvSpPr txBox="1"/>
          <p:nvPr/>
        </p:nvSpPr>
        <p:spPr>
          <a:xfrm>
            <a:off x="5260156" y="3864990"/>
            <a:ext cx="1423447" cy="369332"/>
          </a:xfrm>
          <a:prstGeom prst="rect">
            <a:avLst/>
          </a:prstGeom>
          <a:noFill/>
        </p:spPr>
        <p:txBody>
          <a:bodyPr wrap="square" rtlCol="0">
            <a:spAutoFit/>
          </a:bodyPr>
          <a:lstStyle/>
          <a:p>
            <a:r>
              <a:rPr lang="en-US" dirty="0"/>
              <a:t>After</a:t>
            </a:r>
          </a:p>
        </p:txBody>
      </p:sp>
      <p:sp>
        <p:nvSpPr>
          <p:cNvPr id="12" name="TextBox 11">
            <a:extLst>
              <a:ext uri="{FF2B5EF4-FFF2-40B4-BE49-F238E27FC236}">
                <a16:creationId xmlns:a16="http://schemas.microsoft.com/office/drawing/2014/main" id="{A18F6AD6-A482-B330-84B4-E557CD04EBC3}"/>
              </a:ext>
            </a:extLst>
          </p:cNvPr>
          <p:cNvSpPr txBox="1"/>
          <p:nvPr/>
        </p:nvSpPr>
        <p:spPr>
          <a:xfrm>
            <a:off x="8920951" y="3357159"/>
            <a:ext cx="3101418" cy="1754326"/>
          </a:xfrm>
          <a:prstGeom prst="rect">
            <a:avLst/>
          </a:prstGeom>
          <a:noFill/>
        </p:spPr>
        <p:txBody>
          <a:bodyPr wrap="square" rtlCol="0">
            <a:spAutoFit/>
          </a:bodyPr>
          <a:lstStyle/>
          <a:p>
            <a:r>
              <a:rPr lang="en-US" b="1" dirty="0"/>
              <a:t>Explanatory Variables Removed with VIF:</a:t>
            </a:r>
          </a:p>
          <a:p>
            <a:endParaRPr lang="en-US" b="1"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TripTotal</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Fare</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Trip Seconds </a:t>
            </a:r>
            <a:endParaRPr lang="en-US" b="1" dirty="0"/>
          </a:p>
        </p:txBody>
      </p:sp>
    </p:spTree>
    <p:extLst>
      <p:ext uri="{BB962C8B-B14F-4D97-AF65-F5344CB8AC3E}">
        <p14:creationId xmlns:p14="http://schemas.microsoft.com/office/powerpoint/2010/main" val="193919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737463"/>
          </a:xfrm>
        </p:spPr>
        <p:txBody>
          <a:bodyPr anchor="b">
            <a:normAutofit fontScale="90000"/>
          </a:bodyPr>
          <a:lstStyle/>
          <a:p>
            <a:r>
              <a:rPr lang="en-US" dirty="0"/>
              <a:t>Removing Variables that Were Not Statistically Significant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2" name="TextBox 1">
            <a:extLst>
              <a:ext uri="{FF2B5EF4-FFF2-40B4-BE49-F238E27FC236}">
                <a16:creationId xmlns:a16="http://schemas.microsoft.com/office/drawing/2014/main" id="{286297FB-709E-9F11-BEE8-471A11AFE769}"/>
              </a:ext>
            </a:extLst>
          </p:cNvPr>
          <p:cNvSpPr txBox="1"/>
          <p:nvPr/>
        </p:nvSpPr>
        <p:spPr>
          <a:xfrm>
            <a:off x="433634" y="1168924"/>
            <a:ext cx="6059763" cy="1754326"/>
          </a:xfrm>
          <a:prstGeom prst="rect">
            <a:avLst/>
          </a:prstGeom>
          <a:noFill/>
        </p:spPr>
        <p:txBody>
          <a:bodyPr wrap="square" rtlCol="0">
            <a:spAutoFit/>
          </a:bodyPr>
          <a:lstStyle/>
          <a:p>
            <a:r>
              <a:rPr lang="en-US" dirty="0"/>
              <a:t>Variables with P-Value Scores above 0.05 were removed from the model, one at a time. P-value scores above 0.05 demonstrate the variable was not statistically significant to Tips. After removing explanatory variables with high P-values, all remaining variables had P-values of 0, indicating statistical significance to Tips. </a:t>
            </a:r>
          </a:p>
        </p:txBody>
      </p:sp>
      <p:pic>
        <p:nvPicPr>
          <p:cNvPr id="6" name="Picture 5">
            <a:extLst>
              <a:ext uri="{FF2B5EF4-FFF2-40B4-BE49-F238E27FC236}">
                <a16:creationId xmlns:a16="http://schemas.microsoft.com/office/drawing/2014/main" id="{F0E8517B-5715-8125-562D-C16C0564AFAC}"/>
              </a:ext>
            </a:extLst>
          </p:cNvPr>
          <p:cNvPicPr>
            <a:picLocks noChangeAspect="1"/>
          </p:cNvPicPr>
          <p:nvPr/>
        </p:nvPicPr>
        <p:blipFill>
          <a:blip r:embed="rId3"/>
          <a:srcRect/>
          <a:stretch/>
        </p:blipFill>
        <p:spPr>
          <a:xfrm>
            <a:off x="169631" y="4341487"/>
            <a:ext cx="3997016" cy="2239450"/>
          </a:xfrm>
          <a:prstGeom prst="rect">
            <a:avLst/>
          </a:prstGeom>
        </p:spPr>
      </p:pic>
      <p:sp>
        <p:nvSpPr>
          <p:cNvPr id="7" name="TextBox 6">
            <a:extLst>
              <a:ext uri="{FF2B5EF4-FFF2-40B4-BE49-F238E27FC236}">
                <a16:creationId xmlns:a16="http://schemas.microsoft.com/office/drawing/2014/main" id="{528699EC-5C26-F0F1-2D1A-20EC1BAF1AAE}"/>
              </a:ext>
            </a:extLst>
          </p:cNvPr>
          <p:cNvSpPr txBox="1"/>
          <p:nvPr/>
        </p:nvSpPr>
        <p:spPr>
          <a:xfrm>
            <a:off x="1644141" y="3864990"/>
            <a:ext cx="1249888" cy="369332"/>
          </a:xfrm>
          <a:prstGeom prst="rect">
            <a:avLst/>
          </a:prstGeom>
          <a:noFill/>
        </p:spPr>
        <p:txBody>
          <a:bodyPr wrap="square" rtlCol="0">
            <a:spAutoFit/>
          </a:bodyPr>
          <a:lstStyle/>
          <a:p>
            <a:r>
              <a:rPr lang="en-US" dirty="0"/>
              <a:t>Before</a:t>
            </a:r>
          </a:p>
        </p:txBody>
      </p:sp>
      <p:pic>
        <p:nvPicPr>
          <p:cNvPr id="10" name="Picture 9">
            <a:extLst>
              <a:ext uri="{FF2B5EF4-FFF2-40B4-BE49-F238E27FC236}">
                <a16:creationId xmlns:a16="http://schemas.microsoft.com/office/drawing/2014/main" id="{E983ADE4-84F0-A945-4226-625639FA474C}"/>
              </a:ext>
            </a:extLst>
          </p:cNvPr>
          <p:cNvPicPr>
            <a:picLocks noChangeAspect="1"/>
          </p:cNvPicPr>
          <p:nvPr/>
        </p:nvPicPr>
        <p:blipFill>
          <a:blip r:embed="rId4"/>
          <a:srcRect/>
          <a:stretch/>
        </p:blipFill>
        <p:spPr>
          <a:xfrm>
            <a:off x="4694548" y="4341487"/>
            <a:ext cx="3916052" cy="2239449"/>
          </a:xfrm>
          <a:prstGeom prst="rect">
            <a:avLst/>
          </a:prstGeom>
        </p:spPr>
      </p:pic>
      <p:sp>
        <p:nvSpPr>
          <p:cNvPr id="11" name="TextBox 10">
            <a:extLst>
              <a:ext uri="{FF2B5EF4-FFF2-40B4-BE49-F238E27FC236}">
                <a16:creationId xmlns:a16="http://schemas.microsoft.com/office/drawing/2014/main" id="{4F9FE962-569D-D280-EE16-5598F1A77263}"/>
              </a:ext>
            </a:extLst>
          </p:cNvPr>
          <p:cNvSpPr txBox="1"/>
          <p:nvPr/>
        </p:nvSpPr>
        <p:spPr>
          <a:xfrm>
            <a:off x="5260156" y="3864990"/>
            <a:ext cx="1423447" cy="369332"/>
          </a:xfrm>
          <a:prstGeom prst="rect">
            <a:avLst/>
          </a:prstGeom>
          <a:noFill/>
        </p:spPr>
        <p:txBody>
          <a:bodyPr wrap="square" rtlCol="0">
            <a:spAutoFit/>
          </a:bodyPr>
          <a:lstStyle/>
          <a:p>
            <a:r>
              <a:rPr lang="en-US" dirty="0"/>
              <a:t>After</a:t>
            </a:r>
          </a:p>
        </p:txBody>
      </p:sp>
      <p:sp>
        <p:nvSpPr>
          <p:cNvPr id="12" name="TextBox 11">
            <a:extLst>
              <a:ext uri="{FF2B5EF4-FFF2-40B4-BE49-F238E27FC236}">
                <a16:creationId xmlns:a16="http://schemas.microsoft.com/office/drawing/2014/main" id="{A18F6AD6-A482-B330-84B4-E557CD04EBC3}"/>
              </a:ext>
            </a:extLst>
          </p:cNvPr>
          <p:cNvSpPr txBox="1"/>
          <p:nvPr/>
        </p:nvSpPr>
        <p:spPr>
          <a:xfrm>
            <a:off x="8920951" y="3357159"/>
            <a:ext cx="3101418" cy="2031325"/>
          </a:xfrm>
          <a:prstGeom prst="rect">
            <a:avLst/>
          </a:prstGeom>
          <a:noFill/>
        </p:spPr>
        <p:txBody>
          <a:bodyPr wrap="square" rtlCol="0">
            <a:spAutoFit/>
          </a:bodyPr>
          <a:lstStyle/>
          <a:p>
            <a:r>
              <a:rPr lang="en-US" b="1" dirty="0"/>
              <a:t>Explanatory Variables Removed due to high P-values:</a:t>
            </a:r>
          </a:p>
          <a:p>
            <a:endParaRPr lang="en-US" b="1" dirty="0"/>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PaymentDispute</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PaymentUnknown</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PaymentNoCharge</a:t>
            </a: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4ECE73B-8AAD-BD9E-23E7-460CC7189C78}"/>
                  </a:ext>
                </a:extLst>
              </p14:cNvPr>
              <p14:cNvContentPartPr/>
              <p14:nvPr/>
            </p14:nvContentPartPr>
            <p14:xfrm>
              <a:off x="3647691" y="5532729"/>
              <a:ext cx="414000" cy="20880"/>
            </p14:xfrm>
          </p:contentPart>
        </mc:Choice>
        <mc:Fallback xmlns="">
          <p:pic>
            <p:nvPicPr>
              <p:cNvPr id="3" name="Ink 2">
                <a:extLst>
                  <a:ext uri="{FF2B5EF4-FFF2-40B4-BE49-F238E27FC236}">
                    <a16:creationId xmlns:a16="http://schemas.microsoft.com/office/drawing/2014/main" id="{94ECE73B-8AAD-BD9E-23E7-460CC7189C78}"/>
                  </a:ext>
                </a:extLst>
              </p:cNvPr>
              <p:cNvPicPr/>
              <p:nvPr/>
            </p:nvPicPr>
            <p:blipFill>
              <a:blip r:embed="rId6"/>
              <a:stretch>
                <a:fillRect/>
              </a:stretch>
            </p:blipFill>
            <p:spPr>
              <a:xfrm>
                <a:off x="3594051" y="5425089"/>
                <a:ext cx="5216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4A176F9-B233-EA42-1A79-31EAA40BA2B6}"/>
                  </a:ext>
                </a:extLst>
              </p14:cNvPr>
              <p14:cNvContentPartPr/>
              <p14:nvPr/>
            </p14:nvContentPartPr>
            <p14:xfrm>
              <a:off x="3704571" y="5871849"/>
              <a:ext cx="414720" cy="29160"/>
            </p14:xfrm>
          </p:contentPart>
        </mc:Choice>
        <mc:Fallback xmlns="">
          <p:pic>
            <p:nvPicPr>
              <p:cNvPr id="4" name="Ink 3">
                <a:extLst>
                  <a:ext uri="{FF2B5EF4-FFF2-40B4-BE49-F238E27FC236}">
                    <a16:creationId xmlns:a16="http://schemas.microsoft.com/office/drawing/2014/main" id="{94A176F9-B233-EA42-1A79-31EAA40BA2B6}"/>
                  </a:ext>
                </a:extLst>
              </p:cNvPr>
              <p:cNvPicPr/>
              <p:nvPr/>
            </p:nvPicPr>
            <p:blipFill>
              <a:blip r:embed="rId8"/>
              <a:stretch>
                <a:fillRect/>
              </a:stretch>
            </p:blipFill>
            <p:spPr>
              <a:xfrm>
                <a:off x="3650571" y="5764209"/>
                <a:ext cx="522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2360CC3C-90A0-31E8-3A82-5D55125A10BD}"/>
                  </a:ext>
                </a:extLst>
              </p14:cNvPr>
              <p14:cNvContentPartPr/>
              <p14:nvPr/>
            </p14:nvContentPartPr>
            <p14:xfrm>
              <a:off x="3695211" y="6202329"/>
              <a:ext cx="404640" cy="360"/>
            </p14:xfrm>
          </p:contentPart>
        </mc:Choice>
        <mc:Fallback xmlns="">
          <p:pic>
            <p:nvPicPr>
              <p:cNvPr id="5" name="Ink 4">
                <a:extLst>
                  <a:ext uri="{FF2B5EF4-FFF2-40B4-BE49-F238E27FC236}">
                    <a16:creationId xmlns:a16="http://schemas.microsoft.com/office/drawing/2014/main" id="{2360CC3C-90A0-31E8-3A82-5D55125A10BD}"/>
                  </a:ext>
                </a:extLst>
              </p:cNvPr>
              <p:cNvPicPr/>
              <p:nvPr/>
            </p:nvPicPr>
            <p:blipFill>
              <a:blip r:embed="rId10"/>
              <a:stretch>
                <a:fillRect/>
              </a:stretch>
            </p:blipFill>
            <p:spPr>
              <a:xfrm>
                <a:off x="3641211" y="6094329"/>
                <a:ext cx="512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C1E787B-EDB8-408A-59C4-5E04C08155B6}"/>
                  </a:ext>
                </a:extLst>
              </p14:cNvPr>
              <p14:cNvContentPartPr/>
              <p14:nvPr/>
            </p14:nvContentPartPr>
            <p14:xfrm>
              <a:off x="217251" y="5523729"/>
              <a:ext cx="942120" cy="10800"/>
            </p14:xfrm>
          </p:contentPart>
        </mc:Choice>
        <mc:Fallback xmlns="">
          <p:pic>
            <p:nvPicPr>
              <p:cNvPr id="8" name="Ink 7">
                <a:extLst>
                  <a:ext uri="{FF2B5EF4-FFF2-40B4-BE49-F238E27FC236}">
                    <a16:creationId xmlns:a16="http://schemas.microsoft.com/office/drawing/2014/main" id="{BC1E787B-EDB8-408A-59C4-5E04C08155B6}"/>
                  </a:ext>
                </a:extLst>
              </p:cNvPr>
              <p:cNvPicPr/>
              <p:nvPr/>
            </p:nvPicPr>
            <p:blipFill>
              <a:blip r:embed="rId12"/>
              <a:stretch>
                <a:fillRect/>
              </a:stretch>
            </p:blipFill>
            <p:spPr>
              <a:xfrm>
                <a:off x="163611" y="5415729"/>
                <a:ext cx="10497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A5ECE162-8A8E-CE86-041E-23A595F3927C}"/>
                  </a:ext>
                </a:extLst>
              </p14:cNvPr>
              <p14:cNvContentPartPr/>
              <p14:nvPr/>
            </p14:nvContentPartPr>
            <p14:xfrm>
              <a:off x="189171" y="5853489"/>
              <a:ext cx="1064520" cy="360"/>
            </p14:xfrm>
          </p:contentPart>
        </mc:Choice>
        <mc:Fallback xmlns="">
          <p:pic>
            <p:nvPicPr>
              <p:cNvPr id="13" name="Ink 12">
                <a:extLst>
                  <a:ext uri="{FF2B5EF4-FFF2-40B4-BE49-F238E27FC236}">
                    <a16:creationId xmlns:a16="http://schemas.microsoft.com/office/drawing/2014/main" id="{A5ECE162-8A8E-CE86-041E-23A595F3927C}"/>
                  </a:ext>
                </a:extLst>
              </p:cNvPr>
              <p:cNvPicPr/>
              <p:nvPr/>
            </p:nvPicPr>
            <p:blipFill>
              <a:blip r:embed="rId14"/>
              <a:stretch>
                <a:fillRect/>
              </a:stretch>
            </p:blipFill>
            <p:spPr>
              <a:xfrm>
                <a:off x="135531" y="5745849"/>
                <a:ext cx="11721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36E65CE9-8D5B-9B48-383C-40A4C3FAA28C}"/>
                  </a:ext>
                </a:extLst>
              </p14:cNvPr>
              <p14:cNvContentPartPr/>
              <p14:nvPr/>
            </p14:nvContentPartPr>
            <p14:xfrm>
              <a:off x="189171" y="6221409"/>
              <a:ext cx="941760" cy="95400"/>
            </p14:xfrm>
          </p:contentPart>
        </mc:Choice>
        <mc:Fallback xmlns="">
          <p:pic>
            <p:nvPicPr>
              <p:cNvPr id="14" name="Ink 13">
                <a:extLst>
                  <a:ext uri="{FF2B5EF4-FFF2-40B4-BE49-F238E27FC236}">
                    <a16:creationId xmlns:a16="http://schemas.microsoft.com/office/drawing/2014/main" id="{36E65CE9-8D5B-9B48-383C-40A4C3FAA28C}"/>
                  </a:ext>
                </a:extLst>
              </p:cNvPr>
              <p:cNvPicPr/>
              <p:nvPr/>
            </p:nvPicPr>
            <p:blipFill>
              <a:blip r:embed="rId16"/>
              <a:stretch>
                <a:fillRect/>
              </a:stretch>
            </p:blipFill>
            <p:spPr>
              <a:xfrm>
                <a:off x="135531" y="6113409"/>
                <a:ext cx="1049400" cy="311040"/>
              </a:xfrm>
              <a:prstGeom prst="rect">
                <a:avLst/>
              </a:prstGeom>
            </p:spPr>
          </p:pic>
        </mc:Fallback>
      </mc:AlternateContent>
    </p:spTree>
    <p:extLst>
      <p:ext uri="{BB962C8B-B14F-4D97-AF65-F5344CB8AC3E}">
        <p14:creationId xmlns:p14="http://schemas.microsoft.com/office/powerpoint/2010/main" val="317859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EE9F-39FD-C17F-763F-D654236702AD}"/>
              </a:ext>
            </a:extLst>
          </p:cNvPr>
          <p:cNvSpPr>
            <a:spLocks noGrp="1"/>
          </p:cNvSpPr>
          <p:nvPr>
            <p:ph type="title"/>
          </p:nvPr>
        </p:nvSpPr>
        <p:spPr>
          <a:xfrm>
            <a:off x="838200" y="337192"/>
            <a:ext cx="4544505" cy="1227657"/>
          </a:xfrm>
        </p:spPr>
        <p:txBody>
          <a:bodyPr/>
          <a:lstStyle/>
          <a:p>
            <a:pPr algn="ctr"/>
            <a:r>
              <a:rPr lang="en-US" dirty="0"/>
              <a:t>Final Model</a:t>
            </a:r>
          </a:p>
        </p:txBody>
      </p:sp>
      <p:pic>
        <p:nvPicPr>
          <p:cNvPr id="9" name="Content Placeholder 8" descr="A screenshot of a computer&#10;&#10;Description automatically generated">
            <a:extLst>
              <a:ext uri="{FF2B5EF4-FFF2-40B4-BE49-F238E27FC236}">
                <a16:creationId xmlns:a16="http://schemas.microsoft.com/office/drawing/2014/main" id="{96C8BDED-57B7-47FC-8C9F-543505D35539}"/>
              </a:ext>
            </a:extLst>
          </p:cNvPr>
          <p:cNvPicPr>
            <a:picLocks noGrp="1" noChangeAspect="1"/>
          </p:cNvPicPr>
          <p:nvPr>
            <p:ph sz="half" idx="2"/>
          </p:nvPr>
        </p:nvPicPr>
        <p:blipFill>
          <a:blip r:embed="rId2"/>
          <a:stretch>
            <a:fillRect/>
          </a:stretch>
        </p:blipFill>
        <p:spPr>
          <a:xfrm>
            <a:off x="546756" y="1875934"/>
            <a:ext cx="5203596" cy="4138367"/>
          </a:xfrm>
        </p:spPr>
      </p:pic>
      <p:sp>
        <p:nvSpPr>
          <p:cNvPr id="5" name="Text Placeholder 4">
            <a:extLst>
              <a:ext uri="{FF2B5EF4-FFF2-40B4-BE49-F238E27FC236}">
                <a16:creationId xmlns:a16="http://schemas.microsoft.com/office/drawing/2014/main" id="{2E1E5F1E-1B53-3945-D1E0-3740D93FF8D6}"/>
              </a:ext>
            </a:extLst>
          </p:cNvPr>
          <p:cNvSpPr>
            <a:spLocks noGrp="1"/>
          </p:cNvSpPr>
          <p:nvPr>
            <p:ph type="body" sz="quarter" idx="3"/>
          </p:nvPr>
        </p:nvSpPr>
        <p:spPr>
          <a:xfrm>
            <a:off x="7032395" y="2265806"/>
            <a:ext cx="3790401" cy="725863"/>
          </a:xfrm>
        </p:spPr>
        <p:txBody>
          <a:bodyPr/>
          <a:lstStyle/>
          <a:p>
            <a:r>
              <a:rPr lang="en-US" dirty="0"/>
              <a:t>Final Model Explanatory Variables:</a:t>
            </a:r>
          </a:p>
        </p:txBody>
      </p:sp>
      <p:sp>
        <p:nvSpPr>
          <p:cNvPr id="7" name="Slide Number Placeholder 6">
            <a:extLst>
              <a:ext uri="{FF2B5EF4-FFF2-40B4-BE49-F238E27FC236}">
                <a16:creationId xmlns:a16="http://schemas.microsoft.com/office/drawing/2014/main" id="{986809B9-6932-D1A5-A31E-11109795EC09}"/>
              </a:ext>
            </a:extLst>
          </p:cNvPr>
          <p:cNvSpPr>
            <a:spLocks noGrp="1"/>
          </p:cNvSpPr>
          <p:nvPr>
            <p:ph type="sldNum" sz="quarter" idx="12"/>
          </p:nvPr>
        </p:nvSpPr>
        <p:spPr/>
        <p:txBody>
          <a:bodyPr/>
          <a:lstStyle/>
          <a:p>
            <a:fld id="{A49DFD55-3C28-40EF-9E31-A92D2E4017FF}"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7DF72C9-2BC1-0B96-C7B7-AE63EE2A851F}"/>
                  </a:ext>
                </a:extLst>
              </p14:cNvPr>
              <p14:cNvContentPartPr/>
              <p14:nvPr/>
            </p14:nvContentPartPr>
            <p14:xfrm>
              <a:off x="2874771" y="2441049"/>
              <a:ext cx="819720" cy="48600"/>
            </p14:xfrm>
          </p:contentPart>
        </mc:Choice>
        <mc:Fallback xmlns="">
          <p:pic>
            <p:nvPicPr>
              <p:cNvPr id="10" name="Ink 9">
                <a:extLst>
                  <a:ext uri="{FF2B5EF4-FFF2-40B4-BE49-F238E27FC236}">
                    <a16:creationId xmlns:a16="http://schemas.microsoft.com/office/drawing/2014/main" id="{57DF72C9-2BC1-0B96-C7B7-AE63EE2A851F}"/>
                  </a:ext>
                </a:extLst>
              </p:cNvPr>
              <p:cNvPicPr/>
              <p:nvPr/>
            </p:nvPicPr>
            <p:blipFill>
              <a:blip r:embed="rId4"/>
              <a:stretch>
                <a:fillRect/>
              </a:stretch>
            </p:blipFill>
            <p:spPr>
              <a:xfrm>
                <a:off x="2820771" y="2333409"/>
                <a:ext cx="9273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C5E24B-7E48-3EA2-708F-91B61E56B4FD}"/>
                  </a:ext>
                </a:extLst>
              </p14:cNvPr>
              <p14:cNvContentPartPr/>
              <p14:nvPr/>
            </p14:nvContentPartPr>
            <p14:xfrm>
              <a:off x="4590531" y="2421969"/>
              <a:ext cx="419760" cy="34920"/>
            </p14:xfrm>
          </p:contentPart>
        </mc:Choice>
        <mc:Fallback xmlns="">
          <p:pic>
            <p:nvPicPr>
              <p:cNvPr id="11" name="Ink 10">
                <a:extLst>
                  <a:ext uri="{FF2B5EF4-FFF2-40B4-BE49-F238E27FC236}">
                    <a16:creationId xmlns:a16="http://schemas.microsoft.com/office/drawing/2014/main" id="{18C5E24B-7E48-3EA2-708F-91B61E56B4FD}"/>
                  </a:ext>
                </a:extLst>
              </p:cNvPr>
              <p:cNvPicPr/>
              <p:nvPr/>
            </p:nvPicPr>
            <p:blipFill>
              <a:blip r:embed="rId6"/>
              <a:stretch>
                <a:fillRect/>
              </a:stretch>
            </p:blipFill>
            <p:spPr>
              <a:xfrm>
                <a:off x="4536891" y="2314329"/>
                <a:ext cx="527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984F15B-E0F8-7C9D-58D7-DBAFCDB7B665}"/>
                  </a:ext>
                </a:extLst>
              </p14:cNvPr>
              <p14:cNvContentPartPr/>
              <p14:nvPr/>
            </p14:nvContentPartPr>
            <p14:xfrm>
              <a:off x="3685851" y="3744249"/>
              <a:ext cx="332280" cy="36360"/>
            </p14:xfrm>
          </p:contentPart>
        </mc:Choice>
        <mc:Fallback xmlns="">
          <p:pic>
            <p:nvPicPr>
              <p:cNvPr id="12" name="Ink 11">
                <a:extLst>
                  <a:ext uri="{FF2B5EF4-FFF2-40B4-BE49-F238E27FC236}">
                    <a16:creationId xmlns:a16="http://schemas.microsoft.com/office/drawing/2014/main" id="{C984F15B-E0F8-7C9D-58D7-DBAFCDB7B665}"/>
                  </a:ext>
                </a:extLst>
              </p:cNvPr>
              <p:cNvPicPr/>
              <p:nvPr/>
            </p:nvPicPr>
            <p:blipFill>
              <a:blip r:embed="rId8"/>
              <a:stretch>
                <a:fillRect/>
              </a:stretch>
            </p:blipFill>
            <p:spPr>
              <a:xfrm>
                <a:off x="3631851" y="3636249"/>
                <a:ext cx="439920" cy="252000"/>
              </a:xfrm>
              <a:prstGeom prst="rect">
                <a:avLst/>
              </a:prstGeom>
            </p:spPr>
          </p:pic>
        </mc:Fallback>
      </mc:AlternateContent>
      <p:sp>
        <p:nvSpPr>
          <p:cNvPr id="15" name="TextBox 14">
            <a:extLst>
              <a:ext uri="{FF2B5EF4-FFF2-40B4-BE49-F238E27FC236}">
                <a16:creationId xmlns:a16="http://schemas.microsoft.com/office/drawing/2014/main" id="{F88C23AE-CC72-949B-C1EE-AD1CB2AF3642}"/>
              </a:ext>
            </a:extLst>
          </p:cNvPr>
          <p:cNvSpPr txBox="1"/>
          <p:nvPr/>
        </p:nvSpPr>
        <p:spPr>
          <a:xfrm>
            <a:off x="546756" y="6356350"/>
            <a:ext cx="5203596" cy="369332"/>
          </a:xfrm>
          <a:prstGeom prst="rect">
            <a:avLst/>
          </a:prstGeom>
          <a:noFill/>
        </p:spPr>
        <p:txBody>
          <a:bodyPr wrap="square" rtlCol="0">
            <a:spAutoFit/>
          </a:bodyPr>
          <a:lstStyle/>
          <a:p>
            <a:r>
              <a:rPr lang="en-US" b="1" dirty="0"/>
              <a:t>Calculated Residual Standard Error: </a:t>
            </a:r>
            <a:r>
              <a:rPr lang="en-US" dirty="0"/>
              <a:t>2.580</a:t>
            </a:r>
          </a:p>
        </p:txBody>
      </p:sp>
      <p:sp>
        <p:nvSpPr>
          <p:cNvPr id="19" name="Content Placeholder 18">
            <a:extLst>
              <a:ext uri="{FF2B5EF4-FFF2-40B4-BE49-F238E27FC236}">
                <a16:creationId xmlns:a16="http://schemas.microsoft.com/office/drawing/2014/main" id="{2A2F0BD7-E309-5930-77C6-765425DAB61F}"/>
              </a:ext>
            </a:extLst>
          </p:cNvPr>
          <p:cNvSpPr>
            <a:spLocks noGrp="1"/>
          </p:cNvSpPr>
          <p:nvPr>
            <p:ph sz="half" idx="14"/>
          </p:nvPr>
        </p:nvSpPr>
        <p:spPr>
          <a:xfrm>
            <a:off x="8010386" y="3214541"/>
            <a:ext cx="3943627" cy="2696066"/>
          </a:xfrm>
        </p:spPr>
        <p:txBody>
          <a:bodyPr/>
          <a:lstStyle/>
          <a:p>
            <a:pPr marL="285750" indent="-285750">
              <a:buFont typeface="Arial" panose="020B0604020202020204" pitchFamily="34" charset="0"/>
              <a:buChar char="•"/>
            </a:pPr>
            <a:r>
              <a:rPr lang="en-US" dirty="0"/>
              <a:t>TripMiles</a:t>
            </a:r>
          </a:p>
          <a:p>
            <a:pPr marL="285750" indent="-285750">
              <a:buFont typeface="Arial" panose="020B0604020202020204" pitchFamily="34" charset="0"/>
              <a:buChar char="•"/>
            </a:pPr>
            <a:r>
              <a:rPr lang="en-US" dirty="0"/>
              <a:t>Tolls</a:t>
            </a:r>
          </a:p>
          <a:p>
            <a:pPr marL="285750" indent="-285750">
              <a:buFont typeface="Arial" panose="020B0604020202020204" pitchFamily="34" charset="0"/>
              <a:buChar char="•"/>
            </a:pPr>
            <a:r>
              <a:rPr lang="en-US" dirty="0"/>
              <a:t>Extras</a:t>
            </a:r>
          </a:p>
          <a:p>
            <a:pPr marL="285750" indent="-285750">
              <a:buFont typeface="Arial" panose="020B0604020202020204" pitchFamily="34" charset="0"/>
              <a:buChar char="•"/>
            </a:pPr>
            <a:r>
              <a:rPr lang="en-US" dirty="0"/>
              <a:t>PaymentCreditCard</a:t>
            </a:r>
          </a:p>
          <a:p>
            <a:pPr marL="285750" indent="-285750">
              <a:buFont typeface="Arial" panose="020B0604020202020204" pitchFamily="34" charset="0"/>
              <a:buChar char="•"/>
            </a:pPr>
            <a:r>
              <a:rPr lang="en-US" dirty="0"/>
              <a:t>PaymentMobile</a:t>
            </a:r>
          </a:p>
          <a:p>
            <a:pPr marL="285750" indent="-285750">
              <a:buFont typeface="Arial" panose="020B0604020202020204" pitchFamily="34" charset="0"/>
              <a:buChar char="•"/>
            </a:pPr>
            <a:r>
              <a:rPr lang="en-US" dirty="0" err="1"/>
              <a:t>PaymentPrcard</a:t>
            </a:r>
            <a:endParaRPr lang="en-US" dirty="0"/>
          </a:p>
        </p:txBody>
      </p:sp>
    </p:spTree>
    <p:extLst>
      <p:ext uri="{BB962C8B-B14F-4D97-AF65-F5344CB8AC3E}">
        <p14:creationId xmlns:p14="http://schemas.microsoft.com/office/powerpoint/2010/main" val="226046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838200" y="337192"/>
            <a:ext cx="5655197" cy="1997867"/>
          </a:xfrm>
        </p:spPr>
        <p:txBody>
          <a:bodyPr vert="horz" lIns="91440" tIns="45720" rIns="91440" bIns="45720" rtlCol="0" anchor="b">
            <a:normAutofit/>
          </a:bodyPr>
          <a:lstStyle/>
          <a:p>
            <a:r>
              <a:rPr lang="en-US" kern="1200" cap="all" spc="150" baseline="0" dirty="0">
                <a:latin typeface="+mj-lt"/>
                <a:ea typeface="+mj-ea"/>
                <a:cs typeface="+mj-cs"/>
              </a:rPr>
              <a:t>Introduction</a:t>
            </a:r>
          </a:p>
        </p:txBody>
      </p:sp>
      <p:pic>
        <p:nvPicPr>
          <p:cNvPr id="5" name="Picture 4" descr="A person sitting in a chair&#10;&#10;Description automatically generated">
            <a:extLst>
              <a:ext uri="{FF2B5EF4-FFF2-40B4-BE49-F238E27FC236}">
                <a16:creationId xmlns:a16="http://schemas.microsoft.com/office/drawing/2014/main" id="{1BCDC016-23D2-55CD-66CE-E7A9064B83D3}"/>
              </a:ext>
            </a:extLst>
          </p:cNvPr>
          <p:cNvPicPr>
            <a:picLocks noChangeAspect="1"/>
          </p:cNvPicPr>
          <p:nvPr/>
        </p:nvPicPr>
        <p:blipFill rotWithShape="1">
          <a:blip r:embed="rId3"/>
          <a:srcRect t="5969" r="-3" b="-3"/>
          <a:stretch/>
        </p:blipFill>
        <p:spPr>
          <a:xfrm>
            <a:off x="838199" y="3154166"/>
            <a:ext cx="5733773" cy="3032733"/>
          </a:xfrm>
          <a:prstGeom prst="rect">
            <a:avLst/>
          </a:prstGeom>
          <a:noFill/>
        </p:spPr>
      </p:pic>
      <p:sp>
        <p:nvSpPr>
          <p:cNvPr id="12" name="Text Placeholder 4">
            <a:extLst>
              <a:ext uri="{FF2B5EF4-FFF2-40B4-BE49-F238E27FC236}">
                <a16:creationId xmlns:a16="http://schemas.microsoft.com/office/drawing/2014/main" id="{5A9CB967-258C-0135-737E-11B169897096}"/>
              </a:ext>
            </a:extLst>
          </p:cNvPr>
          <p:cNvSpPr>
            <a:spLocks noGrp="1"/>
          </p:cNvSpPr>
          <p:nvPr>
            <p:ph type="body" sz="quarter" idx="3"/>
          </p:nvPr>
        </p:nvSpPr>
        <p:spPr>
          <a:xfrm>
            <a:off x="7887108" y="2705177"/>
            <a:ext cx="3943627" cy="448989"/>
          </a:xfrm>
        </p:spPr>
        <p:txBody>
          <a:bodyPr/>
          <a:lstStyle/>
          <a:p>
            <a:r>
              <a:rPr lang="en-US" dirty="0"/>
              <a:t>Kimberly Hubacek</a:t>
            </a:r>
          </a:p>
        </p:txBody>
      </p:sp>
      <p:sp>
        <p:nvSpPr>
          <p:cNvPr id="3" name="TextBox 2">
            <a:extLst>
              <a:ext uri="{FF2B5EF4-FFF2-40B4-BE49-F238E27FC236}">
                <a16:creationId xmlns:a16="http://schemas.microsoft.com/office/drawing/2014/main" id="{DDF5B1E6-B886-9B49-C641-C74DA7C05363}"/>
              </a:ext>
            </a:extLst>
          </p:cNvPr>
          <p:cNvSpPr txBox="1"/>
          <p:nvPr/>
        </p:nvSpPr>
        <p:spPr>
          <a:xfrm>
            <a:off x="7887107" y="3164867"/>
            <a:ext cx="3943627" cy="3032733"/>
          </a:xfrm>
          <a:prstGeom prst="rect">
            <a:avLst/>
          </a:prstGeom>
        </p:spPr>
        <p:txBody>
          <a:bodyPr vert="horz" lIns="91440" tIns="0" rIns="91440" bIns="45720" rtlCol="0">
            <a:normAutofit/>
          </a:bodyPr>
          <a:lstStyle/>
          <a:p>
            <a:pPr>
              <a:lnSpc>
                <a:spcPct val="90000"/>
              </a:lnSpc>
              <a:spcBef>
                <a:spcPts val="1000"/>
              </a:spcBef>
              <a:buFont typeface="Arial" panose="020B0604020202020204" pitchFamily="34" charset="0"/>
            </a:pPr>
            <a:r>
              <a:rPr lang="en-US" sz="1400" b="0" spc="50" dirty="0"/>
              <a:t>  </a:t>
            </a:r>
          </a:p>
          <a:p>
            <a:pPr>
              <a:lnSpc>
                <a:spcPct val="90000"/>
              </a:lnSpc>
              <a:spcBef>
                <a:spcPts val="1000"/>
              </a:spcBef>
              <a:buFont typeface="Arial" panose="020B0604020202020204" pitchFamily="34" charset="0"/>
            </a:pPr>
            <a:r>
              <a:rPr lang="en-US" sz="1400" b="0" spc="50" dirty="0"/>
              <a:t>- Student at Western Governors University</a:t>
            </a:r>
          </a:p>
          <a:p>
            <a:pPr>
              <a:lnSpc>
                <a:spcPct val="90000"/>
              </a:lnSpc>
              <a:spcBef>
                <a:spcPts val="1000"/>
              </a:spcBef>
              <a:buFont typeface="Arial" panose="020B0604020202020204" pitchFamily="34" charset="0"/>
            </a:pPr>
            <a:endParaRPr lang="en-US" sz="1400" b="0" spc="50" dirty="0"/>
          </a:p>
          <a:p>
            <a:pPr>
              <a:lnSpc>
                <a:spcPct val="90000"/>
              </a:lnSpc>
              <a:spcBef>
                <a:spcPts val="1000"/>
              </a:spcBef>
              <a:buFont typeface="Arial" panose="020B0604020202020204" pitchFamily="34" charset="0"/>
            </a:pPr>
            <a:r>
              <a:rPr lang="en-US" sz="1400" b="0" spc="50" dirty="0"/>
              <a:t> - Aspiring Data Analyst</a:t>
            </a:r>
          </a:p>
          <a:p>
            <a:pPr>
              <a:lnSpc>
                <a:spcPct val="90000"/>
              </a:lnSpc>
              <a:spcBef>
                <a:spcPts val="1000"/>
              </a:spcBef>
              <a:buFont typeface="Arial" panose="020B0604020202020204" pitchFamily="34" charset="0"/>
            </a:pPr>
            <a:endParaRPr lang="en-US" sz="1400" b="0" spc="50" dirty="0"/>
          </a:p>
          <a:p>
            <a:pPr>
              <a:lnSpc>
                <a:spcPct val="90000"/>
              </a:lnSpc>
              <a:spcBef>
                <a:spcPts val="1000"/>
              </a:spcBef>
              <a:buFont typeface="Arial" panose="020B0604020202020204" pitchFamily="34" charset="0"/>
            </a:pPr>
            <a:r>
              <a:rPr lang="en-US" sz="1400" b="0" spc="50" dirty="0"/>
              <a:t>- Has been working with Python for a year, SQL for 2 years, and Excel for over 10 years.</a:t>
            </a:r>
          </a:p>
          <a:p>
            <a:pPr>
              <a:lnSpc>
                <a:spcPct val="90000"/>
              </a:lnSpc>
              <a:spcBef>
                <a:spcPts val="1000"/>
              </a:spcBef>
              <a:buFont typeface="Arial" panose="020B0604020202020204" pitchFamily="34" charset="0"/>
            </a:pPr>
            <a:endParaRPr lang="en-US" sz="1400" b="0" spc="50" dirty="0"/>
          </a:p>
          <a:p>
            <a:pPr>
              <a:lnSpc>
                <a:spcPct val="90000"/>
              </a:lnSpc>
              <a:spcBef>
                <a:spcPts val="1000"/>
              </a:spcBef>
              <a:buFont typeface="Arial" panose="020B0604020202020204" pitchFamily="34" charset="0"/>
            </a:pPr>
            <a:r>
              <a:rPr lang="en-US" sz="1400" b="0" spc="50" dirty="0"/>
              <a:t>- Likes going on hikes</a:t>
            </a:r>
          </a:p>
          <a:p>
            <a:pPr>
              <a:lnSpc>
                <a:spcPct val="90000"/>
              </a:lnSpc>
              <a:spcBef>
                <a:spcPts val="1000"/>
              </a:spcBef>
              <a:buFont typeface="Arial" panose="020B0604020202020204" pitchFamily="34" charset="0"/>
            </a:pPr>
            <a:endParaRPr lang="en-US" sz="1400" b="0" spc="50" dirty="0"/>
          </a:p>
        </p:txBody>
      </p:sp>
      <p:sp>
        <p:nvSpPr>
          <p:cNvPr id="14" name="Slide Number Placeholder 6">
            <a:extLst>
              <a:ext uri="{FF2B5EF4-FFF2-40B4-BE49-F238E27FC236}">
                <a16:creationId xmlns:a16="http://schemas.microsoft.com/office/drawing/2014/main" id="{D4716A5C-0C96-B073-21A6-ACC35E2B102C}"/>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60879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EE9F-39FD-C17F-763F-D654236702AD}"/>
              </a:ext>
            </a:extLst>
          </p:cNvPr>
          <p:cNvSpPr>
            <a:spLocks noGrp="1"/>
          </p:cNvSpPr>
          <p:nvPr>
            <p:ph type="title"/>
          </p:nvPr>
        </p:nvSpPr>
        <p:spPr>
          <a:xfrm>
            <a:off x="838200" y="337192"/>
            <a:ext cx="4544505" cy="1227657"/>
          </a:xfrm>
        </p:spPr>
        <p:txBody>
          <a:bodyPr/>
          <a:lstStyle/>
          <a:p>
            <a:pPr algn="ctr"/>
            <a:r>
              <a:rPr lang="en-US" dirty="0"/>
              <a:t>Residual Plots</a:t>
            </a:r>
          </a:p>
        </p:txBody>
      </p:sp>
      <p:pic>
        <p:nvPicPr>
          <p:cNvPr id="9" name="Content Placeholder 8">
            <a:extLst>
              <a:ext uri="{FF2B5EF4-FFF2-40B4-BE49-F238E27FC236}">
                <a16:creationId xmlns:a16="http://schemas.microsoft.com/office/drawing/2014/main" id="{96C8BDED-57B7-47FC-8C9F-543505D35539}"/>
              </a:ext>
            </a:extLst>
          </p:cNvPr>
          <p:cNvPicPr>
            <a:picLocks noGrp="1" noChangeAspect="1"/>
          </p:cNvPicPr>
          <p:nvPr>
            <p:ph sz="half" idx="2"/>
          </p:nvPr>
        </p:nvPicPr>
        <p:blipFill>
          <a:blip r:embed="rId2"/>
          <a:srcRect/>
          <a:stretch/>
        </p:blipFill>
        <p:spPr>
          <a:xfrm>
            <a:off x="546756" y="1875935"/>
            <a:ext cx="4835949" cy="2111604"/>
          </a:xfrm>
        </p:spPr>
      </p:pic>
      <p:sp>
        <p:nvSpPr>
          <p:cNvPr id="7" name="Slide Number Placeholder 6">
            <a:extLst>
              <a:ext uri="{FF2B5EF4-FFF2-40B4-BE49-F238E27FC236}">
                <a16:creationId xmlns:a16="http://schemas.microsoft.com/office/drawing/2014/main" id="{986809B9-6932-D1A5-A31E-11109795EC09}"/>
              </a:ext>
            </a:extLst>
          </p:cNvPr>
          <p:cNvSpPr>
            <a:spLocks noGrp="1"/>
          </p:cNvSpPr>
          <p:nvPr>
            <p:ph type="sldNum" sz="quarter" idx="12"/>
          </p:nvPr>
        </p:nvSpPr>
        <p:spPr/>
        <p:txBody>
          <a:bodyPr/>
          <a:lstStyle/>
          <a:p>
            <a:fld id="{A49DFD55-3C28-40EF-9E31-A92D2E4017FF}"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7DF72C9-2BC1-0B96-C7B7-AE63EE2A851F}"/>
                  </a:ext>
                </a:extLst>
              </p14:cNvPr>
              <p14:cNvContentPartPr/>
              <p14:nvPr/>
            </p14:nvContentPartPr>
            <p14:xfrm>
              <a:off x="2874771" y="2441049"/>
              <a:ext cx="819720" cy="48600"/>
            </p14:xfrm>
          </p:contentPart>
        </mc:Choice>
        <mc:Fallback xmlns="">
          <p:pic>
            <p:nvPicPr>
              <p:cNvPr id="10" name="Ink 9">
                <a:extLst>
                  <a:ext uri="{FF2B5EF4-FFF2-40B4-BE49-F238E27FC236}">
                    <a16:creationId xmlns:a16="http://schemas.microsoft.com/office/drawing/2014/main" id="{57DF72C9-2BC1-0B96-C7B7-AE63EE2A851F}"/>
                  </a:ext>
                </a:extLst>
              </p:cNvPr>
              <p:cNvPicPr/>
              <p:nvPr/>
            </p:nvPicPr>
            <p:blipFill>
              <a:blip r:embed="rId4"/>
              <a:stretch>
                <a:fillRect/>
              </a:stretch>
            </p:blipFill>
            <p:spPr>
              <a:xfrm>
                <a:off x="2820795" y="2333049"/>
                <a:ext cx="927313"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C5E24B-7E48-3EA2-708F-91B61E56B4FD}"/>
                  </a:ext>
                </a:extLst>
              </p14:cNvPr>
              <p14:cNvContentPartPr/>
              <p14:nvPr/>
            </p14:nvContentPartPr>
            <p14:xfrm>
              <a:off x="4590531" y="2421969"/>
              <a:ext cx="419760" cy="34920"/>
            </p14:xfrm>
          </p:contentPart>
        </mc:Choice>
        <mc:Fallback xmlns="">
          <p:pic>
            <p:nvPicPr>
              <p:cNvPr id="11" name="Ink 10">
                <a:extLst>
                  <a:ext uri="{FF2B5EF4-FFF2-40B4-BE49-F238E27FC236}">
                    <a16:creationId xmlns:a16="http://schemas.microsoft.com/office/drawing/2014/main" id="{18C5E24B-7E48-3EA2-708F-91B61E56B4FD}"/>
                  </a:ext>
                </a:extLst>
              </p:cNvPr>
              <p:cNvPicPr/>
              <p:nvPr/>
            </p:nvPicPr>
            <p:blipFill>
              <a:blip r:embed="rId6"/>
              <a:stretch>
                <a:fillRect/>
              </a:stretch>
            </p:blipFill>
            <p:spPr>
              <a:xfrm>
                <a:off x="4536531" y="2313969"/>
                <a:ext cx="527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C984F15B-E0F8-7C9D-58D7-DBAFCDB7B665}"/>
                  </a:ext>
                </a:extLst>
              </p14:cNvPr>
              <p14:cNvContentPartPr/>
              <p14:nvPr/>
            </p14:nvContentPartPr>
            <p14:xfrm>
              <a:off x="3685851" y="3744249"/>
              <a:ext cx="332280" cy="36360"/>
            </p14:xfrm>
          </p:contentPart>
        </mc:Choice>
        <mc:Fallback xmlns="">
          <p:pic>
            <p:nvPicPr>
              <p:cNvPr id="12" name="Ink 11">
                <a:extLst>
                  <a:ext uri="{FF2B5EF4-FFF2-40B4-BE49-F238E27FC236}">
                    <a16:creationId xmlns:a16="http://schemas.microsoft.com/office/drawing/2014/main" id="{C984F15B-E0F8-7C9D-58D7-DBAFCDB7B665}"/>
                  </a:ext>
                </a:extLst>
              </p:cNvPr>
              <p:cNvPicPr/>
              <p:nvPr/>
            </p:nvPicPr>
            <p:blipFill>
              <a:blip r:embed="rId8"/>
              <a:stretch>
                <a:fillRect/>
              </a:stretch>
            </p:blipFill>
            <p:spPr>
              <a:xfrm>
                <a:off x="3631909" y="3636249"/>
                <a:ext cx="439804" cy="252000"/>
              </a:xfrm>
              <a:prstGeom prst="rect">
                <a:avLst/>
              </a:prstGeom>
            </p:spPr>
          </p:pic>
        </mc:Fallback>
      </mc:AlternateContent>
      <p:pic>
        <p:nvPicPr>
          <p:cNvPr id="14" name="Content Placeholder 13" descr="A graph showing the difference between a credit card and a credit card&#10;&#10;Description automatically generated">
            <a:extLst>
              <a:ext uri="{FF2B5EF4-FFF2-40B4-BE49-F238E27FC236}">
                <a16:creationId xmlns:a16="http://schemas.microsoft.com/office/drawing/2014/main" id="{24262AEF-A99C-7FE4-2BD8-D17F9A0E4C65}"/>
              </a:ext>
            </a:extLst>
          </p:cNvPr>
          <p:cNvPicPr>
            <a:picLocks noGrp="1" noChangeAspect="1"/>
          </p:cNvPicPr>
          <p:nvPr>
            <p:ph sz="half" idx="14"/>
          </p:nvPr>
        </p:nvPicPr>
        <p:blipFill>
          <a:blip r:embed="rId9"/>
          <a:stretch>
            <a:fillRect/>
          </a:stretch>
        </p:blipFill>
        <p:spPr>
          <a:xfrm>
            <a:off x="6165130" y="4509063"/>
            <a:ext cx="5382705" cy="2212412"/>
          </a:xfrm>
        </p:spPr>
      </p:pic>
      <p:sp>
        <p:nvSpPr>
          <p:cNvPr id="8" name="Text Placeholder 7">
            <a:extLst>
              <a:ext uri="{FF2B5EF4-FFF2-40B4-BE49-F238E27FC236}">
                <a16:creationId xmlns:a16="http://schemas.microsoft.com/office/drawing/2014/main" id="{29D9B171-5BA4-7AF4-EAA8-EDD795FA1390}"/>
              </a:ext>
            </a:extLst>
          </p:cNvPr>
          <p:cNvSpPr>
            <a:spLocks noGrp="1"/>
          </p:cNvSpPr>
          <p:nvPr>
            <p:ph type="body" sz="quarter" idx="3"/>
          </p:nvPr>
        </p:nvSpPr>
        <p:spPr/>
        <p:txBody>
          <a:bodyPr/>
          <a:lstStyle/>
          <a:p>
            <a:endParaRPr lang="en-US"/>
          </a:p>
        </p:txBody>
      </p:sp>
      <p:pic>
        <p:nvPicPr>
          <p:cNvPr id="17" name="Picture 16" descr="A graph showing the difference between the same number of numbers&#10;&#10;Description automatically generated with medium confidence">
            <a:extLst>
              <a:ext uri="{FF2B5EF4-FFF2-40B4-BE49-F238E27FC236}">
                <a16:creationId xmlns:a16="http://schemas.microsoft.com/office/drawing/2014/main" id="{0376F20D-79D3-02F8-A8E2-883D335B17D5}"/>
              </a:ext>
            </a:extLst>
          </p:cNvPr>
          <p:cNvPicPr>
            <a:picLocks noChangeAspect="1"/>
          </p:cNvPicPr>
          <p:nvPr/>
        </p:nvPicPr>
        <p:blipFill>
          <a:blip r:embed="rId10"/>
          <a:stretch>
            <a:fillRect/>
          </a:stretch>
        </p:blipFill>
        <p:spPr>
          <a:xfrm>
            <a:off x="376452" y="4130040"/>
            <a:ext cx="5006253" cy="2727960"/>
          </a:xfrm>
          <a:prstGeom prst="rect">
            <a:avLst/>
          </a:prstGeom>
        </p:spPr>
      </p:pic>
      <p:pic>
        <p:nvPicPr>
          <p:cNvPr id="20" name="Picture 19" descr="A graph showing different types of data&#10;&#10;Description automatically generated with medium confidence">
            <a:extLst>
              <a:ext uri="{FF2B5EF4-FFF2-40B4-BE49-F238E27FC236}">
                <a16:creationId xmlns:a16="http://schemas.microsoft.com/office/drawing/2014/main" id="{5A6FA3C9-800E-DE8B-8786-7115ABBA32AB}"/>
              </a:ext>
            </a:extLst>
          </p:cNvPr>
          <p:cNvPicPr>
            <a:picLocks noChangeAspect="1"/>
          </p:cNvPicPr>
          <p:nvPr/>
        </p:nvPicPr>
        <p:blipFill>
          <a:blip r:embed="rId11"/>
          <a:stretch>
            <a:fillRect/>
          </a:stretch>
        </p:blipFill>
        <p:spPr>
          <a:xfrm>
            <a:off x="6165130" y="1836946"/>
            <a:ext cx="5382705" cy="2212412"/>
          </a:xfrm>
          <a:prstGeom prst="rect">
            <a:avLst/>
          </a:prstGeom>
        </p:spPr>
      </p:pic>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8DC4B148-11F5-AD1E-6F5E-2923C5FCFF75}"/>
                  </a:ext>
                </a:extLst>
              </p14:cNvPr>
              <p14:cNvContentPartPr/>
              <p14:nvPr/>
            </p14:nvContentPartPr>
            <p14:xfrm>
              <a:off x="6853131" y="4571889"/>
              <a:ext cx="3845880" cy="1653480"/>
            </p14:xfrm>
          </p:contentPart>
        </mc:Choice>
        <mc:Fallback xmlns="">
          <p:pic>
            <p:nvPicPr>
              <p:cNvPr id="21" name="Ink 20">
                <a:extLst>
                  <a:ext uri="{FF2B5EF4-FFF2-40B4-BE49-F238E27FC236}">
                    <a16:creationId xmlns:a16="http://schemas.microsoft.com/office/drawing/2014/main" id="{8DC4B148-11F5-AD1E-6F5E-2923C5FCFF75}"/>
                  </a:ext>
                </a:extLst>
              </p:cNvPr>
              <p:cNvPicPr/>
              <p:nvPr/>
            </p:nvPicPr>
            <p:blipFill>
              <a:blip r:embed="rId13"/>
              <a:stretch>
                <a:fillRect/>
              </a:stretch>
            </p:blipFill>
            <p:spPr>
              <a:xfrm>
                <a:off x="6835131" y="4536249"/>
                <a:ext cx="3881520" cy="1725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278CD585-E7CF-A6AF-B4EB-E08074960257}"/>
                  </a:ext>
                </a:extLst>
              </p14:cNvPr>
              <p14:cNvContentPartPr/>
              <p14:nvPr/>
            </p14:nvContentPartPr>
            <p14:xfrm>
              <a:off x="7022691" y="6495009"/>
              <a:ext cx="4581000" cy="124560"/>
            </p14:xfrm>
          </p:contentPart>
        </mc:Choice>
        <mc:Fallback xmlns="">
          <p:pic>
            <p:nvPicPr>
              <p:cNvPr id="22" name="Ink 21">
                <a:extLst>
                  <a:ext uri="{FF2B5EF4-FFF2-40B4-BE49-F238E27FC236}">
                    <a16:creationId xmlns:a16="http://schemas.microsoft.com/office/drawing/2014/main" id="{278CD585-E7CF-A6AF-B4EB-E08074960257}"/>
                  </a:ext>
                </a:extLst>
              </p:cNvPr>
              <p:cNvPicPr/>
              <p:nvPr/>
            </p:nvPicPr>
            <p:blipFill>
              <a:blip r:embed="rId15"/>
              <a:stretch>
                <a:fillRect/>
              </a:stretch>
            </p:blipFill>
            <p:spPr>
              <a:xfrm>
                <a:off x="7005051" y="6459009"/>
                <a:ext cx="46166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EC19C459-2136-2387-707D-A5EFF1A1505F}"/>
                  </a:ext>
                </a:extLst>
              </p14:cNvPr>
              <p14:cNvContentPartPr/>
              <p14:nvPr/>
            </p14:nvContentPartPr>
            <p14:xfrm>
              <a:off x="6702291" y="2205249"/>
              <a:ext cx="4289040" cy="1100880"/>
            </p14:xfrm>
          </p:contentPart>
        </mc:Choice>
        <mc:Fallback xmlns="">
          <p:pic>
            <p:nvPicPr>
              <p:cNvPr id="23" name="Ink 22">
                <a:extLst>
                  <a:ext uri="{FF2B5EF4-FFF2-40B4-BE49-F238E27FC236}">
                    <a16:creationId xmlns:a16="http://schemas.microsoft.com/office/drawing/2014/main" id="{EC19C459-2136-2387-707D-A5EFF1A1505F}"/>
                  </a:ext>
                </a:extLst>
              </p:cNvPr>
              <p:cNvPicPr/>
              <p:nvPr/>
            </p:nvPicPr>
            <p:blipFill>
              <a:blip r:embed="rId17"/>
              <a:stretch>
                <a:fillRect/>
              </a:stretch>
            </p:blipFill>
            <p:spPr>
              <a:xfrm>
                <a:off x="6684291" y="2169609"/>
                <a:ext cx="4324680" cy="1172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753454E4-3B90-74B2-10D5-00195E5F85A8}"/>
                  </a:ext>
                </a:extLst>
              </p14:cNvPr>
              <p14:cNvContentPartPr/>
              <p14:nvPr/>
            </p14:nvContentPartPr>
            <p14:xfrm>
              <a:off x="6805971" y="3782049"/>
              <a:ext cx="4617720" cy="271080"/>
            </p14:xfrm>
          </p:contentPart>
        </mc:Choice>
        <mc:Fallback xmlns="">
          <p:pic>
            <p:nvPicPr>
              <p:cNvPr id="24" name="Ink 23">
                <a:extLst>
                  <a:ext uri="{FF2B5EF4-FFF2-40B4-BE49-F238E27FC236}">
                    <a16:creationId xmlns:a16="http://schemas.microsoft.com/office/drawing/2014/main" id="{753454E4-3B90-74B2-10D5-00195E5F85A8}"/>
                  </a:ext>
                </a:extLst>
              </p:cNvPr>
              <p:cNvPicPr/>
              <p:nvPr/>
            </p:nvPicPr>
            <p:blipFill>
              <a:blip r:embed="rId19"/>
              <a:stretch>
                <a:fillRect/>
              </a:stretch>
            </p:blipFill>
            <p:spPr>
              <a:xfrm>
                <a:off x="6787971" y="3746409"/>
                <a:ext cx="465336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D99127D2-DF14-233A-05EC-4C3E0DC5F479}"/>
                  </a:ext>
                </a:extLst>
              </p14:cNvPr>
              <p14:cNvContentPartPr/>
              <p14:nvPr/>
            </p14:nvContentPartPr>
            <p14:xfrm>
              <a:off x="1045971" y="4477569"/>
              <a:ext cx="3983400" cy="1683360"/>
            </p14:xfrm>
          </p:contentPart>
        </mc:Choice>
        <mc:Fallback xmlns="">
          <p:pic>
            <p:nvPicPr>
              <p:cNvPr id="25" name="Ink 24">
                <a:extLst>
                  <a:ext uri="{FF2B5EF4-FFF2-40B4-BE49-F238E27FC236}">
                    <a16:creationId xmlns:a16="http://schemas.microsoft.com/office/drawing/2014/main" id="{D99127D2-DF14-233A-05EC-4C3E0DC5F479}"/>
                  </a:ext>
                </a:extLst>
              </p:cNvPr>
              <p:cNvPicPr/>
              <p:nvPr/>
            </p:nvPicPr>
            <p:blipFill>
              <a:blip r:embed="rId21"/>
              <a:stretch>
                <a:fillRect/>
              </a:stretch>
            </p:blipFill>
            <p:spPr>
              <a:xfrm>
                <a:off x="1028331" y="4441569"/>
                <a:ext cx="4019040" cy="175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E848C158-95F6-9969-926D-00E73274121D}"/>
                  </a:ext>
                </a:extLst>
              </p14:cNvPr>
              <p14:cNvContentPartPr/>
              <p14:nvPr/>
            </p14:nvContentPartPr>
            <p14:xfrm>
              <a:off x="998811" y="6626409"/>
              <a:ext cx="4289760" cy="10080"/>
            </p14:xfrm>
          </p:contentPart>
        </mc:Choice>
        <mc:Fallback xmlns="">
          <p:pic>
            <p:nvPicPr>
              <p:cNvPr id="26" name="Ink 25">
                <a:extLst>
                  <a:ext uri="{FF2B5EF4-FFF2-40B4-BE49-F238E27FC236}">
                    <a16:creationId xmlns:a16="http://schemas.microsoft.com/office/drawing/2014/main" id="{E848C158-95F6-9969-926D-00E73274121D}"/>
                  </a:ext>
                </a:extLst>
              </p:cNvPr>
              <p:cNvPicPr/>
              <p:nvPr/>
            </p:nvPicPr>
            <p:blipFill>
              <a:blip r:embed="rId23"/>
              <a:stretch>
                <a:fillRect/>
              </a:stretch>
            </p:blipFill>
            <p:spPr>
              <a:xfrm>
                <a:off x="981171" y="6590769"/>
                <a:ext cx="43254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063442C7-F65C-6E25-746F-441EC88FC726}"/>
                  </a:ext>
                </a:extLst>
              </p14:cNvPr>
              <p14:cNvContentPartPr/>
              <p14:nvPr/>
            </p14:nvContentPartPr>
            <p14:xfrm>
              <a:off x="1130571" y="2083209"/>
              <a:ext cx="4044240" cy="1474200"/>
            </p14:xfrm>
          </p:contentPart>
        </mc:Choice>
        <mc:Fallback xmlns="">
          <p:pic>
            <p:nvPicPr>
              <p:cNvPr id="27" name="Ink 26">
                <a:extLst>
                  <a:ext uri="{FF2B5EF4-FFF2-40B4-BE49-F238E27FC236}">
                    <a16:creationId xmlns:a16="http://schemas.microsoft.com/office/drawing/2014/main" id="{063442C7-F65C-6E25-746F-441EC88FC726}"/>
                  </a:ext>
                </a:extLst>
              </p:cNvPr>
              <p:cNvPicPr/>
              <p:nvPr/>
            </p:nvPicPr>
            <p:blipFill>
              <a:blip r:embed="rId25"/>
              <a:stretch>
                <a:fillRect/>
              </a:stretch>
            </p:blipFill>
            <p:spPr>
              <a:xfrm>
                <a:off x="1112931" y="2047209"/>
                <a:ext cx="4079880" cy="1545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4B9F0ECA-A6E9-613E-4E0F-0412D01DDFF1}"/>
                  </a:ext>
                </a:extLst>
              </p14:cNvPr>
              <p14:cNvContentPartPr/>
              <p14:nvPr/>
            </p14:nvContentPartPr>
            <p14:xfrm>
              <a:off x="1197171" y="3697089"/>
              <a:ext cx="3779280" cy="55080"/>
            </p14:xfrm>
          </p:contentPart>
        </mc:Choice>
        <mc:Fallback xmlns="">
          <p:pic>
            <p:nvPicPr>
              <p:cNvPr id="29" name="Ink 28">
                <a:extLst>
                  <a:ext uri="{FF2B5EF4-FFF2-40B4-BE49-F238E27FC236}">
                    <a16:creationId xmlns:a16="http://schemas.microsoft.com/office/drawing/2014/main" id="{4B9F0ECA-A6E9-613E-4E0F-0412D01DDFF1}"/>
                  </a:ext>
                </a:extLst>
              </p:cNvPr>
              <p:cNvPicPr/>
              <p:nvPr/>
            </p:nvPicPr>
            <p:blipFill>
              <a:blip r:embed="rId27"/>
              <a:stretch>
                <a:fillRect/>
              </a:stretch>
            </p:blipFill>
            <p:spPr>
              <a:xfrm>
                <a:off x="1179171" y="3661089"/>
                <a:ext cx="3814920" cy="126720"/>
              </a:xfrm>
              <a:prstGeom prst="rect">
                <a:avLst/>
              </a:prstGeom>
            </p:spPr>
          </p:pic>
        </mc:Fallback>
      </mc:AlternateContent>
    </p:spTree>
    <p:extLst>
      <p:ext uri="{BB962C8B-B14F-4D97-AF65-F5344CB8AC3E}">
        <p14:creationId xmlns:p14="http://schemas.microsoft.com/office/powerpoint/2010/main" val="1020259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728037"/>
          </a:xfrm>
        </p:spPr>
        <p:txBody>
          <a:bodyPr anchor="b"/>
          <a:lstStyle/>
          <a:p>
            <a:r>
              <a:rPr lang="en-US" dirty="0"/>
              <a:t>Outline Of Findings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371572" y="2379125"/>
            <a:ext cx="5166675" cy="2334277"/>
          </a:xfrm>
        </p:spPr>
        <p:txBody>
          <a:bodyPr>
            <a:noAutofit/>
          </a:bodyPr>
          <a:lstStyle/>
          <a:p>
            <a:r>
              <a:rPr lang="en-US" dirty="0"/>
              <a:t>Initial Model scored better with an adjusted R-Squared of 0.994 and lower residual standard error of 0.317</a:t>
            </a:r>
          </a:p>
          <a:p>
            <a:r>
              <a:rPr lang="en-US" dirty="0"/>
              <a:t>Initial model was unusable due to having explanatory variables that were too similar to each other and variables that were not statistically significant to Tips</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8344354" y="1769880"/>
            <a:ext cx="1822500" cy="448989"/>
          </a:xfrm>
        </p:spPr>
        <p:txBody>
          <a:bodyPr/>
          <a:lstStyle/>
          <a:p>
            <a:r>
              <a:rPr lang="en-US" dirty="0"/>
              <a:t>Final Model</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6212264" y="2218869"/>
            <a:ext cx="5872899" cy="2494533"/>
          </a:xfrm>
        </p:spPr>
        <p:txBody>
          <a:bodyPr>
            <a:normAutofit/>
          </a:bodyPr>
          <a:lstStyle/>
          <a:p>
            <a:pPr marL="285750" indent="-285750">
              <a:buFont typeface="Arial" panose="020B0604020202020204" pitchFamily="34" charset="0"/>
              <a:buChar char="•"/>
            </a:pPr>
            <a:r>
              <a:rPr lang="en-US" dirty="0"/>
              <a:t>Final model was less accurate than initial model. Adjusted R-Squared was 0598 and residual standard error was higher at 2.580</a:t>
            </a:r>
          </a:p>
          <a:p>
            <a:pPr marL="285750" indent="-285750">
              <a:buFont typeface="Arial" panose="020B0604020202020204" pitchFamily="34" charset="0"/>
              <a:buChar char="•"/>
            </a:pPr>
            <a:r>
              <a:rPr lang="en-US" dirty="0"/>
              <a:t>Residual plots showed data points clustering together to form a funnel shape, breaking the assumption of multiple linear regression that the residuals are evenly spaced and do not form a pattern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4" name="TextBox 3">
            <a:extLst>
              <a:ext uri="{FF2B5EF4-FFF2-40B4-BE49-F238E27FC236}">
                <a16:creationId xmlns:a16="http://schemas.microsoft.com/office/drawing/2014/main" id="{4DCDBC7A-7906-4A91-EC46-4789FD892FD9}"/>
              </a:ext>
            </a:extLst>
          </p:cNvPr>
          <p:cNvSpPr txBox="1"/>
          <p:nvPr/>
        </p:nvSpPr>
        <p:spPr>
          <a:xfrm>
            <a:off x="1748954" y="1849537"/>
            <a:ext cx="1916844" cy="369332"/>
          </a:xfrm>
          <a:prstGeom prst="rect">
            <a:avLst/>
          </a:prstGeom>
          <a:noFill/>
        </p:spPr>
        <p:txBody>
          <a:bodyPr wrap="square" rtlCol="0">
            <a:spAutoFit/>
          </a:bodyPr>
          <a:lstStyle/>
          <a:p>
            <a:r>
              <a:rPr lang="en-US" b="1" dirty="0"/>
              <a:t>Initial Model</a:t>
            </a:r>
          </a:p>
        </p:txBody>
      </p:sp>
      <p:sp>
        <p:nvSpPr>
          <p:cNvPr id="5" name="TextBox 4">
            <a:extLst>
              <a:ext uri="{FF2B5EF4-FFF2-40B4-BE49-F238E27FC236}">
                <a16:creationId xmlns:a16="http://schemas.microsoft.com/office/drawing/2014/main" id="{2F3A505A-CE38-608A-8DC8-96B04594EB10}"/>
              </a:ext>
            </a:extLst>
          </p:cNvPr>
          <p:cNvSpPr txBox="1"/>
          <p:nvPr/>
        </p:nvSpPr>
        <p:spPr>
          <a:xfrm>
            <a:off x="743931" y="1249895"/>
            <a:ext cx="4421958" cy="369332"/>
          </a:xfrm>
          <a:prstGeom prst="rect">
            <a:avLst/>
          </a:prstGeom>
          <a:noFill/>
        </p:spPr>
        <p:txBody>
          <a:bodyPr wrap="square" rtlCol="0">
            <a:spAutoFit/>
          </a:bodyPr>
          <a:lstStyle/>
          <a:p>
            <a:r>
              <a:rPr lang="en-US" dirty="0"/>
              <a:t>Neither model or their results are useable</a:t>
            </a:r>
          </a:p>
        </p:txBody>
      </p:sp>
      <p:sp>
        <p:nvSpPr>
          <p:cNvPr id="2" name="TextBox 1">
            <a:extLst>
              <a:ext uri="{FF2B5EF4-FFF2-40B4-BE49-F238E27FC236}">
                <a16:creationId xmlns:a16="http://schemas.microsoft.com/office/drawing/2014/main" id="{7F62EC1F-BB4F-B183-D7AA-71E187E9DC90}"/>
              </a:ext>
            </a:extLst>
          </p:cNvPr>
          <p:cNvSpPr txBox="1"/>
          <p:nvPr/>
        </p:nvSpPr>
        <p:spPr>
          <a:xfrm>
            <a:off x="1615025" y="5081934"/>
            <a:ext cx="9756743" cy="67191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revealed customers who paid by credit card were more likely to tip (and tip higher amounts) than those who used other payment methods.</a:t>
            </a:r>
          </a:p>
        </p:txBody>
      </p:sp>
    </p:spTree>
    <p:extLst>
      <p:ext uri="{BB962C8B-B14F-4D97-AF65-F5344CB8AC3E}">
        <p14:creationId xmlns:p14="http://schemas.microsoft.com/office/powerpoint/2010/main" val="28872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728037"/>
          </a:xfrm>
        </p:spPr>
        <p:txBody>
          <a:bodyPr anchor="b"/>
          <a:lstStyle/>
          <a:p>
            <a:r>
              <a:rPr lang="en-US" dirty="0"/>
              <a:t>Limitations of analysis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357825" y="3003177"/>
            <a:ext cx="5166675" cy="2671759"/>
          </a:xfrm>
        </p:spPr>
        <p:txBody>
          <a:bodyPr>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Multiple Linear regression is sensitive to outliers and variables that are too similar to each other</a:t>
            </a:r>
          </a:p>
          <a:p>
            <a:r>
              <a:rPr lang="en-US" dirty="0">
                <a:latin typeface="Calibri" panose="020F0502020204030204" pitchFamily="34" charset="0"/>
                <a:ea typeface="Calibri" panose="020F0502020204030204" pitchFamily="34" charset="0"/>
                <a:cs typeface="Times New Roman" panose="02020603050405020304" pitchFamily="18" charset="0"/>
              </a:rPr>
              <a:t>Multiple Linear Regression is sensitive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data with wide ranges of values and does not handle them well.</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541442" y="2288354"/>
            <a:ext cx="3365369" cy="448989"/>
          </a:xfrm>
        </p:spPr>
        <p:txBody>
          <a:bodyPr/>
          <a:lstStyle/>
          <a:p>
            <a:r>
              <a:rPr lang="en-US" dirty="0"/>
              <a:t>Chicago Taxi Data Limitations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6096000" y="2937189"/>
            <a:ext cx="5872899" cy="3037619"/>
          </a:xfrm>
        </p:spPr>
        <p:txBody>
          <a:bodyP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Chicago taxi dataset included legitimate outliers that would compromise the integrity of the data if removed</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Many explanatory variables, such as Extras, had wide ranges of value.</a:t>
            </a:r>
          </a:p>
          <a:p>
            <a:pPr marL="285750" indent="-285750">
              <a:buFont typeface="Arial" panose="020B0604020202020204" pitchFamily="34" charset="0"/>
              <a:buChar char="•"/>
            </a:pPr>
            <a:r>
              <a:rPr lang="en-US" dirty="0"/>
              <a:t>Many rows had values that were intestinally left blank.</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4" name="TextBox 3">
            <a:extLst>
              <a:ext uri="{FF2B5EF4-FFF2-40B4-BE49-F238E27FC236}">
                <a16:creationId xmlns:a16="http://schemas.microsoft.com/office/drawing/2014/main" id="{4DCDBC7A-7906-4A91-EC46-4789FD892FD9}"/>
              </a:ext>
            </a:extLst>
          </p:cNvPr>
          <p:cNvSpPr txBox="1"/>
          <p:nvPr/>
        </p:nvSpPr>
        <p:spPr>
          <a:xfrm>
            <a:off x="631595" y="2368011"/>
            <a:ext cx="4619134" cy="369332"/>
          </a:xfrm>
          <a:prstGeom prst="rect">
            <a:avLst/>
          </a:prstGeom>
          <a:noFill/>
        </p:spPr>
        <p:txBody>
          <a:bodyPr wrap="square" rtlCol="0">
            <a:spAutoFit/>
          </a:bodyPr>
          <a:lstStyle/>
          <a:p>
            <a:r>
              <a:rPr lang="en-US" b="1" dirty="0"/>
              <a:t> Multiple Linear Regression Limitations</a:t>
            </a:r>
          </a:p>
        </p:txBody>
      </p:sp>
    </p:spTree>
    <p:extLst>
      <p:ext uri="{BB962C8B-B14F-4D97-AF65-F5344CB8AC3E}">
        <p14:creationId xmlns:p14="http://schemas.microsoft.com/office/powerpoint/2010/main" val="1995027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029695"/>
          </a:xfrm>
        </p:spPr>
        <p:txBody>
          <a:bodyPr anchor="b">
            <a:normAutofit/>
          </a:bodyPr>
          <a:lstStyle/>
          <a:p>
            <a:r>
              <a:rPr lang="en-US" dirty="0"/>
              <a:t>Summary Of Proposed Actions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357825" y="3003177"/>
            <a:ext cx="8380822" cy="2671759"/>
          </a:xfrm>
        </p:spPr>
        <p:txBody>
          <a:bodyPr>
            <a:no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Chicago taxi companies can give their taxi drivers a $0.50 bonus every time they accept non-credit card payment to make up for any lack of tips.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further analysis is desired to see if Tips and the explanatory variables are statistically correlated, I suggest redoing the analysis and transforming the data with a log transformation during data preparation. This would coerce the data into a normal bell curve distribution. Since multiple linear regression models handle normally distributed data well, the resulting model may be more accurate.</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731535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029695"/>
          </a:xfrm>
        </p:spPr>
        <p:txBody>
          <a:bodyPr anchor="b">
            <a:normAutofit/>
          </a:bodyPr>
          <a:lstStyle/>
          <a:p>
            <a:r>
              <a:rPr lang="en-US" dirty="0"/>
              <a:t>Expected Benefits of Study</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357825" y="3003177"/>
            <a:ext cx="8380822" cy="2671759"/>
          </a:xfrm>
        </p:spPr>
        <p:txBody>
          <a:bodyPr>
            <a:no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Offering a $0.50 bonus for drivers who accept non-credit card form of payment could increase a driver’s salary up to $200 a month, assuming they give rides to 20 customers day and the driver works five days a week. This could total to a $2,400 pay increase per year.</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bonus would increase driver retention and incentivize drivers to increase their daily rides, increasing revenue for Chicago cab companies.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403066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162746" y="584462"/>
            <a:ext cx="4179570" cy="980387"/>
          </a:xfrm>
        </p:spPr>
        <p:txBody>
          <a:bodyPr/>
          <a:lstStyle/>
          <a:p>
            <a:pPr algn="ctr"/>
            <a:r>
              <a:rPr lang="en-US" dirty="0"/>
              <a:t>Sources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902697" y="1885361"/>
            <a:ext cx="7126663" cy="4388177"/>
          </a:xfrm>
        </p:spPr>
        <p:txBody>
          <a:bodyPr>
            <a:noAutofit/>
          </a:bodyPr>
          <a:lstStyle/>
          <a:p>
            <a:pPr marL="285750" indent="-285750">
              <a:buFont typeface="Arial" panose="020B0604020202020204" pitchFamily="34" charset="0"/>
              <a:buChar char="•"/>
            </a:pPr>
            <a:r>
              <a:rPr lang="en-US" dirty="0" err="1">
                <a:effectLst/>
              </a:rPr>
              <a:t>Magaga</a:t>
            </a:r>
            <a:r>
              <a:rPr lang="en-US" dirty="0">
                <a:effectLst/>
              </a:rPr>
              <a:t>, A. M. (2021a, November 12). </a:t>
            </a:r>
            <a:r>
              <a:rPr lang="en-US" i="1" dirty="0">
                <a:effectLst/>
              </a:rPr>
              <a:t>Identifying, cleaning and replacing outliers: Titanic dataset</a:t>
            </a:r>
            <a:r>
              <a:rPr lang="en-US" dirty="0">
                <a:effectLst/>
              </a:rPr>
              <a:t>. Medium. https://medium.com/analytics-vidhya/identifying-cleaning-and-replacing-outliers-titanic-dataset-20182a062893 </a:t>
            </a:r>
          </a:p>
          <a:p>
            <a:pPr marL="285750" indent="-285750">
              <a:buFont typeface="Arial" panose="020B0604020202020204" pitchFamily="34" charset="0"/>
              <a:buChar char="•"/>
            </a:pPr>
            <a:r>
              <a:rPr lang="en-US" i="1" dirty="0">
                <a:effectLst/>
              </a:rPr>
              <a:t>Median - formula, meaning, example: How to find median?</a:t>
            </a:r>
            <a:r>
              <a:rPr lang="en-US" dirty="0">
                <a:effectLst/>
              </a:rPr>
              <a:t>. </a:t>
            </a:r>
            <a:r>
              <a:rPr lang="en-US" dirty="0" err="1">
                <a:effectLst/>
              </a:rPr>
              <a:t>Cuemath</a:t>
            </a:r>
            <a:r>
              <a:rPr lang="en-US" dirty="0">
                <a:effectLst/>
              </a:rPr>
              <a:t>. (n.d.-b). https://www.cuemath.com/data/median/ </a:t>
            </a:r>
          </a:p>
          <a:p>
            <a:pPr algn="ctr"/>
            <a:r>
              <a:rPr lang="en-US" b="1" dirty="0"/>
              <a:t>Taxi Photo:</a:t>
            </a:r>
          </a:p>
          <a:p>
            <a:r>
              <a:rPr lang="en-US" dirty="0">
                <a:effectLst/>
              </a:rPr>
              <a:t>File:new </a:t>
            </a:r>
            <a:r>
              <a:rPr lang="en-US" dirty="0" err="1">
                <a:effectLst/>
              </a:rPr>
              <a:t>york</a:t>
            </a:r>
            <a:r>
              <a:rPr lang="en-US" dirty="0">
                <a:effectLst/>
              </a:rPr>
              <a:t> taxi.JPG - Wikimedia Commons. (n.d.). https://commons.wikimedia.org/wiki/File:New_York_Taxi.JPG </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Problem and Hypothesis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20000"/>
          </a:bodyPr>
          <a:lstStyle/>
          <a:p>
            <a:r>
              <a:rPr lang="en-US" dirty="0"/>
              <a:t>Problem:</a:t>
            </a:r>
          </a:p>
          <a:p>
            <a:r>
              <a:rPr lang="en-US" b="0" dirty="0"/>
              <a:t>Chicago cab companies are losing drivers to Uber and Lyft. They seek to use a multiple linear regression model to discover what variables are associated with customer tipping so they can give drivers bonuses when they give rides to customers who typically do not tip. </a:t>
            </a:r>
          </a:p>
          <a:p>
            <a:endParaRPr lang="en-US" b="0" dirty="0"/>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Null Hypothesis:</a:t>
            </a:r>
            <a:r>
              <a:rPr lang="en-US" sz="1400" kern="0" dirty="0">
                <a:effectLst/>
                <a:latin typeface="Verdana" panose="020B0604030504040204" pitchFamily="34" charset="0"/>
                <a:ea typeface="Times New Roman" panose="02020603050405020304" pitchFamily="18" charset="0"/>
                <a:cs typeface="Times New Roman" panose="02020603050405020304" pitchFamily="18" charset="0"/>
              </a:rPr>
              <a:t> </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Customers tipping their taxi drivers in the city of Chicago is </a:t>
            </a:r>
            <a:r>
              <a:rPr lang="en-US" sz="1800" b="0" i="1" kern="100" dirty="0">
                <a:effectLst/>
                <a:latin typeface="Calibri" panose="020F0502020204030204" pitchFamily="34" charset="0"/>
                <a:ea typeface="Calibri" panose="020F0502020204030204" pitchFamily="34" charset="0"/>
                <a:cs typeface="Times New Roman" panose="02020603050405020304" pitchFamily="18" charset="0"/>
              </a:rPr>
              <a:t>not</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statistically correlated with trip miles, trip duration, tolls, taxi fare, or payment method.</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Alternative Hypothesis: </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Customers tipping their taxi drivers in the city of Chicago is statistically correlated with trip miles, trip duration, tolls, taxi fare, or payment method.</a:t>
            </a:r>
          </a:p>
          <a:p>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0265-04DE-FEA8-BCCA-2D0E1B11E2DB}"/>
              </a:ext>
            </a:extLst>
          </p:cNvPr>
          <p:cNvSpPr>
            <a:spLocks noGrp="1"/>
          </p:cNvSpPr>
          <p:nvPr>
            <p:ph type="ctrTitle"/>
          </p:nvPr>
        </p:nvSpPr>
        <p:spPr>
          <a:xfrm>
            <a:off x="6991350" y="487680"/>
            <a:ext cx="4179570" cy="3376691"/>
          </a:xfrm>
        </p:spPr>
        <p:txBody>
          <a:bodyPr anchor="b">
            <a:normAutofit/>
          </a:bodyPr>
          <a:lstStyle/>
          <a:p>
            <a:r>
              <a:rPr lang="en-US" dirty="0"/>
              <a:t>Summary of analysis</a:t>
            </a:r>
          </a:p>
        </p:txBody>
      </p:sp>
      <p:pic>
        <p:nvPicPr>
          <p:cNvPr id="9" name="Picture Placeholder 8" descr="A row of yellow taxi cabs&#10;&#10;Description automatically generated">
            <a:extLst>
              <a:ext uri="{FF2B5EF4-FFF2-40B4-BE49-F238E27FC236}">
                <a16:creationId xmlns:a16="http://schemas.microsoft.com/office/drawing/2014/main" id="{91A53877-9976-BC34-3CB8-6750DB8EDEEC}"/>
              </a:ext>
            </a:extLst>
          </p:cNvPr>
          <p:cNvPicPr>
            <a:picLocks noGrp="1" noChangeAspect="1"/>
          </p:cNvPicPr>
          <p:nvPr>
            <p:ph type="pic" sz="quarter" idx="10"/>
          </p:nvPr>
        </p:nvPicPr>
        <p:blipFill rotWithShape="1">
          <a:blip r:embed="rId2"/>
          <a:srcRect l="14117" r="14118" b="1"/>
          <a:stretch/>
        </p:blipFill>
        <p:spPr>
          <a:xfrm>
            <a:off x="20" y="-5080"/>
            <a:ext cx="6576271" cy="6872605"/>
          </a:xfrm>
          <a:noFill/>
        </p:spPr>
      </p:pic>
      <p:sp>
        <p:nvSpPr>
          <p:cNvPr id="4" name="Slide Number Placeholder 3" hidden="1">
            <a:extLst>
              <a:ext uri="{FF2B5EF4-FFF2-40B4-BE49-F238E27FC236}">
                <a16:creationId xmlns:a16="http://schemas.microsoft.com/office/drawing/2014/main" id="{4AD1D7AA-12B8-935C-D4F5-3C4F43CFE2E5}"/>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68111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2883555"/>
          </a:xfrm>
        </p:spPr>
        <p:txBody>
          <a:bodyPr/>
          <a:lstStyle/>
          <a:p>
            <a:r>
              <a:rPr lang="en-US" dirty="0"/>
              <a:t>Data cleaning</a:t>
            </a:r>
          </a:p>
        </p:txBody>
      </p:sp>
    </p:spTree>
    <p:extLst>
      <p:ext uri="{BB962C8B-B14F-4D97-AF65-F5344CB8AC3E}">
        <p14:creationId xmlns:p14="http://schemas.microsoft.com/office/powerpoint/2010/main" val="334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2"/>
            <a:ext cx="8420100" cy="904732"/>
          </a:xfrm>
        </p:spPr>
        <p:txBody>
          <a:bodyPr>
            <a:normAutofit/>
          </a:bodyPr>
          <a:lstStyle/>
          <a:p>
            <a:pPr algn="ctr"/>
            <a:br>
              <a:rPr lang="en-US" dirty="0"/>
            </a:br>
            <a:r>
              <a:rPr lang="en-US" dirty="0"/>
              <a:t>Dropping columns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1695635"/>
            <a:ext cx="3924300" cy="461639"/>
          </a:xfrm>
        </p:spPr>
        <p:txBody>
          <a:bodyPr/>
          <a:lstStyle/>
          <a:p>
            <a:pPr algn="ctr"/>
            <a:r>
              <a:rPr lang="en-US" dirty="0"/>
              <a:t>Dropping Columns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547890"/>
            <a:ext cx="3943627" cy="3937969"/>
          </a:xfrm>
        </p:spPr>
        <p:txBody>
          <a:bodyPr>
            <a:normAutofit/>
          </a:bodyPr>
          <a:lstStyle/>
          <a:p>
            <a:pPr marL="0" lvl="1" indent="0">
              <a:buNone/>
            </a:pPr>
            <a:r>
              <a:rPr lang="en-US" dirty="0"/>
              <a:t>Columns containing location data and time stamp data were removed from the dataset.</a:t>
            </a:r>
          </a:p>
          <a:p>
            <a:pPr lvl="1"/>
            <a:r>
              <a:rPr lang="en-US" dirty="0"/>
              <a:t>Not relevant to the variables in the research question</a:t>
            </a:r>
          </a:p>
          <a:p>
            <a:pPr lvl="1"/>
            <a:r>
              <a:rPr lang="en-US" dirty="0"/>
              <a:t>Large amounts of intentional blank values</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1695635"/>
            <a:ext cx="3943627" cy="461639"/>
          </a:xfrm>
        </p:spPr>
        <p:txBody>
          <a:bodyPr/>
          <a:lstStyle/>
          <a:p>
            <a:r>
              <a:rPr lang="en-US" dirty="0"/>
              <a:t>List of dropped columns: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6" name="Content Placeholder 5" descr="A screenshot of a computer program">
            <a:extLst>
              <a:ext uri="{FF2B5EF4-FFF2-40B4-BE49-F238E27FC236}">
                <a16:creationId xmlns:a16="http://schemas.microsoft.com/office/drawing/2014/main" id="{4EC6464D-69A5-758A-D5F4-CE68A9BA2BCD}"/>
              </a:ext>
            </a:extLst>
          </p:cNvPr>
          <p:cNvPicPr>
            <a:picLocks noGrp="1" noChangeAspect="1"/>
          </p:cNvPicPr>
          <p:nvPr>
            <p:ph sz="half" idx="14"/>
          </p:nvPr>
        </p:nvPicPr>
        <p:blipFill>
          <a:blip r:embed="rId3"/>
          <a:stretch>
            <a:fillRect/>
          </a:stretch>
        </p:blipFill>
        <p:spPr>
          <a:xfrm>
            <a:off x="7410450" y="2547890"/>
            <a:ext cx="3943350" cy="2759401"/>
          </a:xfrm>
        </p:spPr>
      </p:pic>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665035"/>
          </a:xfrm>
        </p:spPr>
        <p:txBody>
          <a:bodyPr/>
          <a:lstStyle/>
          <a:p>
            <a:pPr algn="ctr"/>
            <a:r>
              <a:rPr lang="en-US" dirty="0"/>
              <a:t>Null Values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18" name="Content Placeholder 17" descr="A diagram of a diagram&#10;&#10;Description automatically generated">
            <a:extLst>
              <a:ext uri="{FF2B5EF4-FFF2-40B4-BE49-F238E27FC236}">
                <a16:creationId xmlns:a16="http://schemas.microsoft.com/office/drawing/2014/main" id="{0DC64EBD-541F-E015-623D-7F3691A3ED82}"/>
              </a:ext>
            </a:extLst>
          </p:cNvPr>
          <p:cNvPicPr>
            <a:picLocks noGrp="1" noChangeAspect="1"/>
          </p:cNvPicPr>
          <p:nvPr>
            <p:ph sz="half" idx="14"/>
          </p:nvPr>
        </p:nvPicPr>
        <p:blipFill>
          <a:blip r:embed="rId3"/>
          <a:stretch>
            <a:fillRect/>
          </a:stretch>
        </p:blipFill>
        <p:spPr>
          <a:xfrm>
            <a:off x="7450527" y="3251200"/>
            <a:ext cx="3863196" cy="3235325"/>
          </a:xfrm>
        </p:spPr>
      </p:pic>
      <p:sp>
        <p:nvSpPr>
          <p:cNvPr id="6" name="Text Placeholder 5">
            <a:extLst>
              <a:ext uri="{FF2B5EF4-FFF2-40B4-BE49-F238E27FC236}">
                <a16:creationId xmlns:a16="http://schemas.microsoft.com/office/drawing/2014/main" id="{8A0C4C5F-D79A-7A46-D219-00076A800B1C}"/>
              </a:ext>
            </a:extLst>
          </p:cNvPr>
          <p:cNvSpPr>
            <a:spLocks noGrp="1"/>
          </p:cNvSpPr>
          <p:nvPr>
            <p:ph type="body" sz="quarter" idx="3"/>
          </p:nvPr>
        </p:nvSpPr>
        <p:spPr/>
        <p:txBody>
          <a:bodyPr/>
          <a:lstStyle/>
          <a:p>
            <a:pPr algn="ctr"/>
            <a:r>
              <a:rPr lang="en-US" dirty="0"/>
              <a:t>Example of median</a:t>
            </a:r>
          </a:p>
        </p:txBody>
      </p:sp>
      <p:sp>
        <p:nvSpPr>
          <p:cNvPr id="9" name="Text Placeholder 8">
            <a:extLst>
              <a:ext uri="{FF2B5EF4-FFF2-40B4-BE49-F238E27FC236}">
                <a16:creationId xmlns:a16="http://schemas.microsoft.com/office/drawing/2014/main" id="{C2DFA8F2-0E62-2FA0-B642-318743ECCE29}"/>
              </a:ext>
            </a:extLst>
          </p:cNvPr>
          <p:cNvSpPr>
            <a:spLocks noGrp="1"/>
          </p:cNvSpPr>
          <p:nvPr>
            <p:ph type="body" idx="1"/>
          </p:nvPr>
        </p:nvSpPr>
        <p:spPr/>
        <p:txBody>
          <a:bodyPr>
            <a:normAutofit fontScale="85000" lnSpcReduction="10000"/>
          </a:bodyPr>
          <a:lstStyle/>
          <a:p>
            <a:r>
              <a:rPr lang="en-US" dirty="0"/>
              <a:t>Bar graph of Trip Seconds to visualize data distribution. Distribution skews left</a:t>
            </a:r>
          </a:p>
        </p:txBody>
      </p:sp>
      <p:pic>
        <p:nvPicPr>
          <p:cNvPr id="16" name="Content Placeholder 15" descr="A graph of a trip&#10;&#10;Description automatically generated">
            <a:extLst>
              <a:ext uri="{FF2B5EF4-FFF2-40B4-BE49-F238E27FC236}">
                <a16:creationId xmlns:a16="http://schemas.microsoft.com/office/drawing/2014/main" id="{A025D669-D6BB-A9E0-1981-D5A4D31992B4}"/>
              </a:ext>
            </a:extLst>
          </p:cNvPr>
          <p:cNvPicPr>
            <a:picLocks noGrp="1" noChangeAspect="1"/>
          </p:cNvPicPr>
          <p:nvPr>
            <p:ph sz="half" idx="13"/>
          </p:nvPr>
        </p:nvPicPr>
        <p:blipFill>
          <a:blip r:embed="rId4"/>
          <a:stretch>
            <a:fillRect/>
          </a:stretch>
        </p:blipFill>
        <p:spPr>
          <a:xfrm>
            <a:off x="2933700" y="3603406"/>
            <a:ext cx="3943350" cy="2530913"/>
          </a:xfrm>
        </p:spPr>
      </p:pic>
      <p:sp>
        <p:nvSpPr>
          <p:cNvPr id="13" name="TextBox 12">
            <a:extLst>
              <a:ext uri="{FF2B5EF4-FFF2-40B4-BE49-F238E27FC236}">
                <a16:creationId xmlns:a16="http://schemas.microsoft.com/office/drawing/2014/main" id="{AD9132CD-DDAE-09A3-BCCA-DB3C399F8400}"/>
              </a:ext>
            </a:extLst>
          </p:cNvPr>
          <p:cNvSpPr txBox="1"/>
          <p:nvPr/>
        </p:nvSpPr>
        <p:spPr>
          <a:xfrm>
            <a:off x="2246050" y="1266647"/>
            <a:ext cx="9037468" cy="646331"/>
          </a:xfrm>
          <a:prstGeom prst="rect">
            <a:avLst/>
          </a:prstGeom>
          <a:noFill/>
        </p:spPr>
        <p:txBody>
          <a:bodyPr wrap="square" rtlCol="0">
            <a:spAutoFit/>
          </a:bodyPr>
          <a:lstStyle/>
          <a:p>
            <a:r>
              <a:rPr lang="en-US" dirty="0"/>
              <a:t>Null values were replaced with the median value of each column since the distribution of each column containing nulls skewed left.</a:t>
            </a:r>
          </a:p>
        </p:txBody>
      </p:sp>
    </p:spTree>
    <p:extLst>
      <p:ext uri="{BB962C8B-B14F-4D97-AF65-F5344CB8AC3E}">
        <p14:creationId xmlns:p14="http://schemas.microsoft.com/office/powerpoint/2010/main" val="5696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618816"/>
          </a:xfrm>
        </p:spPr>
        <p:txBody>
          <a:bodyPr/>
          <a:lstStyle/>
          <a:p>
            <a:pPr algn="ctr"/>
            <a:r>
              <a:rPr lang="en-US" dirty="0"/>
              <a:t>Addressing Outliers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Box 2">
            <a:extLst>
              <a:ext uri="{FF2B5EF4-FFF2-40B4-BE49-F238E27FC236}">
                <a16:creationId xmlns:a16="http://schemas.microsoft.com/office/drawing/2014/main" id="{2DD01E24-576A-AC33-28A9-89CDCF286279}"/>
              </a:ext>
            </a:extLst>
          </p:cNvPr>
          <p:cNvSpPr txBox="1"/>
          <p:nvPr/>
        </p:nvSpPr>
        <p:spPr>
          <a:xfrm>
            <a:off x="2865748" y="1366887"/>
            <a:ext cx="8229600" cy="1200329"/>
          </a:xfrm>
          <a:prstGeom prst="rect">
            <a:avLst/>
          </a:prstGeom>
          <a:noFill/>
        </p:spPr>
        <p:txBody>
          <a:bodyPr wrap="square" rtlCol="0">
            <a:spAutoFit/>
          </a:bodyPr>
          <a:lstStyle/>
          <a:p>
            <a:r>
              <a:rPr lang="en-US" dirty="0"/>
              <a:t>Outliers were addressed by deleting rows with extreme outliers or by flooring or capping the data in columns with outliers. Flooring and capping data deletes rows with data values outside the range of 25% - 75% of the data values for that column. These values were calculated using interquartile ranges.</a:t>
            </a:r>
          </a:p>
        </p:txBody>
      </p:sp>
      <p:pic>
        <p:nvPicPr>
          <p:cNvPr id="13" name="Content Placeholder 12" descr="A diagram of a graph&#10;&#10;Description automatically generated">
            <a:extLst>
              <a:ext uri="{FF2B5EF4-FFF2-40B4-BE49-F238E27FC236}">
                <a16:creationId xmlns:a16="http://schemas.microsoft.com/office/drawing/2014/main" id="{85248F75-237E-B194-2EA4-BDCF767FAD24}"/>
              </a:ext>
            </a:extLst>
          </p:cNvPr>
          <p:cNvPicPr>
            <a:picLocks noGrp="1" noChangeAspect="1"/>
          </p:cNvPicPr>
          <p:nvPr>
            <p:ph sz="half" idx="13"/>
          </p:nvPr>
        </p:nvPicPr>
        <p:blipFill>
          <a:blip r:embed="rId3"/>
          <a:stretch>
            <a:fillRect/>
          </a:stretch>
        </p:blipFill>
        <p:spPr>
          <a:xfrm>
            <a:off x="4073420" y="3129699"/>
            <a:ext cx="5815297" cy="2960016"/>
          </a:xfrm>
        </p:spPr>
      </p:pic>
    </p:spTree>
    <p:extLst>
      <p:ext uri="{BB962C8B-B14F-4D97-AF65-F5344CB8AC3E}">
        <p14:creationId xmlns:p14="http://schemas.microsoft.com/office/powerpoint/2010/main" val="42396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801B-B924-1FDF-2030-43DC33A834A4}"/>
              </a:ext>
            </a:extLst>
          </p:cNvPr>
          <p:cNvSpPr>
            <a:spLocks noGrp="1"/>
          </p:cNvSpPr>
          <p:nvPr>
            <p:ph type="title"/>
          </p:nvPr>
        </p:nvSpPr>
        <p:spPr>
          <a:xfrm>
            <a:off x="2933700" y="568961"/>
            <a:ext cx="8420100" cy="593917"/>
          </a:xfrm>
        </p:spPr>
        <p:txBody>
          <a:bodyPr/>
          <a:lstStyle/>
          <a:p>
            <a:r>
              <a:rPr lang="en-US" dirty="0"/>
              <a:t>Re-expressing categorical values</a:t>
            </a:r>
          </a:p>
        </p:txBody>
      </p:sp>
      <p:sp>
        <p:nvSpPr>
          <p:cNvPr id="3" name="Text Placeholder 2">
            <a:extLst>
              <a:ext uri="{FF2B5EF4-FFF2-40B4-BE49-F238E27FC236}">
                <a16:creationId xmlns:a16="http://schemas.microsoft.com/office/drawing/2014/main" id="{D353983B-B932-15F3-89CF-8712DD7EA1D4}"/>
              </a:ext>
            </a:extLst>
          </p:cNvPr>
          <p:cNvSpPr>
            <a:spLocks noGrp="1"/>
          </p:cNvSpPr>
          <p:nvPr>
            <p:ph type="body" idx="1"/>
          </p:nvPr>
        </p:nvSpPr>
        <p:spPr/>
        <p:txBody>
          <a:bodyPr/>
          <a:lstStyle/>
          <a:p>
            <a:r>
              <a:rPr lang="en-US" dirty="0"/>
              <a:t>Before</a:t>
            </a:r>
          </a:p>
        </p:txBody>
      </p:sp>
      <p:pic>
        <p:nvPicPr>
          <p:cNvPr id="10" name="Content Placeholder 9" descr="A screenshot of a computer">
            <a:extLst>
              <a:ext uri="{FF2B5EF4-FFF2-40B4-BE49-F238E27FC236}">
                <a16:creationId xmlns:a16="http://schemas.microsoft.com/office/drawing/2014/main" id="{C1E8FECD-5F20-B312-88AD-756164F7B42B}"/>
              </a:ext>
            </a:extLst>
          </p:cNvPr>
          <p:cNvPicPr>
            <a:picLocks noGrp="1" noChangeAspect="1"/>
          </p:cNvPicPr>
          <p:nvPr>
            <p:ph sz="half" idx="13"/>
          </p:nvPr>
        </p:nvPicPr>
        <p:blipFill>
          <a:blip r:embed="rId2"/>
          <a:stretch>
            <a:fillRect/>
          </a:stretch>
        </p:blipFill>
        <p:spPr>
          <a:xfrm>
            <a:off x="1521252" y="3298237"/>
            <a:ext cx="3471655" cy="2687784"/>
          </a:xfrm>
        </p:spPr>
      </p:pic>
      <p:sp>
        <p:nvSpPr>
          <p:cNvPr id="5" name="Text Placeholder 4">
            <a:extLst>
              <a:ext uri="{FF2B5EF4-FFF2-40B4-BE49-F238E27FC236}">
                <a16:creationId xmlns:a16="http://schemas.microsoft.com/office/drawing/2014/main" id="{7801D38A-5FEA-39B1-9562-E93CD9A465DF}"/>
              </a:ext>
            </a:extLst>
          </p:cNvPr>
          <p:cNvSpPr>
            <a:spLocks noGrp="1"/>
          </p:cNvSpPr>
          <p:nvPr>
            <p:ph type="body" sz="quarter" idx="3"/>
          </p:nvPr>
        </p:nvSpPr>
        <p:spPr/>
        <p:txBody>
          <a:bodyPr/>
          <a:lstStyle/>
          <a:p>
            <a:r>
              <a:rPr lang="en-US" dirty="0"/>
              <a:t>After</a:t>
            </a:r>
          </a:p>
        </p:txBody>
      </p:sp>
      <p:pic>
        <p:nvPicPr>
          <p:cNvPr id="12" name="Content Placeholder 11" descr="A screenshot of a white box">
            <a:extLst>
              <a:ext uri="{FF2B5EF4-FFF2-40B4-BE49-F238E27FC236}">
                <a16:creationId xmlns:a16="http://schemas.microsoft.com/office/drawing/2014/main" id="{C92004A7-3506-6E7C-6C4E-DDB71421140B}"/>
              </a:ext>
            </a:extLst>
          </p:cNvPr>
          <p:cNvPicPr>
            <a:picLocks noGrp="1" noChangeAspect="1"/>
          </p:cNvPicPr>
          <p:nvPr>
            <p:ph sz="half" idx="14"/>
          </p:nvPr>
        </p:nvPicPr>
        <p:blipFill>
          <a:blip r:embed="rId3"/>
          <a:stretch>
            <a:fillRect/>
          </a:stretch>
        </p:blipFill>
        <p:spPr>
          <a:xfrm>
            <a:off x="5646656" y="3261754"/>
            <a:ext cx="5707144" cy="2593613"/>
          </a:xfrm>
        </p:spPr>
      </p:pic>
      <p:sp>
        <p:nvSpPr>
          <p:cNvPr id="7" name="Slide Number Placeholder 6">
            <a:extLst>
              <a:ext uri="{FF2B5EF4-FFF2-40B4-BE49-F238E27FC236}">
                <a16:creationId xmlns:a16="http://schemas.microsoft.com/office/drawing/2014/main" id="{588D6899-0EC2-081F-F850-4F254031DCB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8" name="TextBox 7">
            <a:extLst>
              <a:ext uri="{FF2B5EF4-FFF2-40B4-BE49-F238E27FC236}">
                <a16:creationId xmlns:a16="http://schemas.microsoft.com/office/drawing/2014/main" id="{9F6CA744-EC1C-3D9A-B1FE-48AA589A78B5}"/>
              </a:ext>
            </a:extLst>
          </p:cNvPr>
          <p:cNvSpPr txBox="1"/>
          <p:nvPr/>
        </p:nvSpPr>
        <p:spPr>
          <a:xfrm>
            <a:off x="2107097" y="1560443"/>
            <a:ext cx="7881730" cy="1200329"/>
          </a:xfrm>
          <a:prstGeom prst="rect">
            <a:avLst/>
          </a:prstGeom>
          <a:noFill/>
        </p:spPr>
        <p:txBody>
          <a:bodyPr wrap="square" rtlCol="0">
            <a:spAutoFit/>
          </a:bodyPr>
          <a:lstStyle/>
          <a:p>
            <a:r>
              <a:rPr lang="en-US" dirty="0"/>
              <a:t>The </a:t>
            </a:r>
            <a:r>
              <a:rPr lang="en-US" dirty="0" err="1"/>
              <a:t>PaymentType</a:t>
            </a:r>
            <a:r>
              <a:rPr lang="en-US" dirty="0"/>
              <a:t> column was converted to numerical values using one hot encoding. One hot encoding converts each category in a column into 0’s and 1’s. A 1 communicates that row contains that category while a zero indicates that row does not contain that category</a:t>
            </a:r>
          </a:p>
        </p:txBody>
      </p:sp>
    </p:spTree>
    <p:extLst>
      <p:ext uri="{BB962C8B-B14F-4D97-AF65-F5344CB8AC3E}">
        <p14:creationId xmlns:p14="http://schemas.microsoft.com/office/powerpoint/2010/main" val="327079538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{B21070B7-53AC-406A-8910-BF89342F8E69}tf67328976_win32</Template>
  <TotalTime>1590</TotalTime>
  <Words>1676</Words>
  <Application>Microsoft Office PowerPoint</Application>
  <PresentationFormat>Widescreen</PresentationFormat>
  <Paragraphs>159</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Tenorite</vt:lpstr>
      <vt:lpstr>Verdana</vt:lpstr>
      <vt:lpstr>Custom</vt:lpstr>
      <vt:lpstr>2024 Chicago Taxi Data Analysis presentation of findings</vt:lpstr>
      <vt:lpstr>Introduction</vt:lpstr>
      <vt:lpstr>Problem and Hypothesis</vt:lpstr>
      <vt:lpstr>Summary of analysis</vt:lpstr>
      <vt:lpstr>Data cleaning</vt:lpstr>
      <vt:lpstr> Dropping columns</vt:lpstr>
      <vt:lpstr>Null Values</vt:lpstr>
      <vt:lpstr>Addressing Outliers</vt:lpstr>
      <vt:lpstr>Re-expressing categorical values</vt:lpstr>
      <vt:lpstr>Visualizations</vt:lpstr>
      <vt:lpstr>PowerPoint Presentation</vt:lpstr>
      <vt:lpstr>Multiple Linear Regression</vt:lpstr>
      <vt:lpstr>PowerPoint Presentation</vt:lpstr>
      <vt:lpstr>Assumptions of multiple linear regression</vt:lpstr>
      <vt:lpstr>Model Evaluation</vt:lpstr>
      <vt:lpstr>PowerPoint Presentation</vt:lpstr>
      <vt:lpstr>Removing Variables that Are similar to each other</vt:lpstr>
      <vt:lpstr>Removing Variables that Were Not Statistically Significant</vt:lpstr>
      <vt:lpstr>Final Model</vt:lpstr>
      <vt:lpstr>Residual Plots</vt:lpstr>
      <vt:lpstr>Outline Of Findings</vt:lpstr>
      <vt:lpstr>Limitations of analysis</vt:lpstr>
      <vt:lpstr>Summary Of Proposed Actions</vt:lpstr>
      <vt:lpstr>Expected Benefits of Study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Kimberly Hubacek</dc:creator>
  <cp:lastModifiedBy>Kimberly Hubacek</cp:lastModifiedBy>
  <cp:revision>10</cp:revision>
  <dcterms:created xsi:type="dcterms:W3CDTF">2024-03-27T21:42:44Z</dcterms:created>
  <dcterms:modified xsi:type="dcterms:W3CDTF">2024-03-29T01:33:36Z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