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5" r:id="rId4"/>
    <p:sldId id="258" r:id="rId5"/>
    <p:sldId id="262" r:id="rId6"/>
    <p:sldId id="259" r:id="rId7"/>
    <p:sldId id="260" r:id="rId8"/>
    <p:sldId id="261" r:id="rId9"/>
    <p:sldId id="263" r:id="rId10"/>
    <p:sldId id="272" r:id="rId11"/>
    <p:sldId id="273" r:id="rId12"/>
    <p:sldId id="274" r:id="rId13"/>
    <p:sldId id="275" r:id="rId14"/>
    <p:sldId id="276" r:id="rId15"/>
    <p:sldId id="264" r:id="rId16"/>
    <p:sldId id="266" r:id="rId17"/>
    <p:sldId id="267" r:id="rId18"/>
    <p:sldId id="268" r:id="rId19"/>
    <p:sldId id="269" r:id="rId20"/>
    <p:sldId id="270" r:id="rId21"/>
    <p:sldId id="271"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667" autoAdjust="0"/>
    <p:restoredTop sz="94660"/>
  </p:normalViewPr>
  <p:slideViewPr>
    <p:cSldViewPr snapToGrid="0">
      <p:cViewPr>
        <p:scale>
          <a:sx n="66" d="100"/>
          <a:sy n="66" d="100"/>
        </p:scale>
        <p:origin x="139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8E8F0-3E7B-454D-A980-3EA76BCF0FA2}"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BADE-30A9-4D72-B8BA-E8AA4A81A28A}" type="slidenum">
              <a:rPr lang="en-US" smtClean="0"/>
              <a:t>‹#›</a:t>
            </a:fld>
            <a:endParaRPr lang="en-US"/>
          </a:p>
        </p:txBody>
      </p:sp>
    </p:spTree>
    <p:extLst>
      <p:ext uri="{BB962C8B-B14F-4D97-AF65-F5344CB8AC3E}">
        <p14:creationId xmlns:p14="http://schemas.microsoft.com/office/powerpoint/2010/main" val="321419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4341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219535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2CDCD-A989-4630-A095-E0014618CF4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2232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324244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2CDCD-A989-4630-A095-E0014618CF4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1781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134844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914046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68880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235210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65C7-2399-429E-AEA9-DFAACA6B0DC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85616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387512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D65C7-2399-429E-AEA9-DFAACA6B0DC3}"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1758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D65C7-2399-429E-AEA9-DFAACA6B0DC3}"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387152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D65C7-2399-429E-AEA9-DFAACA6B0DC3}"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23209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407297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BD65C7-2399-429E-AEA9-DFAACA6B0DC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22CDCD-A989-4630-A095-E0014618CF46}" type="slidenum">
              <a:rPr lang="en-US" smtClean="0"/>
              <a:t>‹#›</a:t>
            </a:fld>
            <a:endParaRPr lang="en-US"/>
          </a:p>
        </p:txBody>
      </p:sp>
    </p:spTree>
    <p:extLst>
      <p:ext uri="{BB962C8B-B14F-4D97-AF65-F5344CB8AC3E}">
        <p14:creationId xmlns:p14="http://schemas.microsoft.com/office/powerpoint/2010/main" val="31283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BD65C7-2399-429E-AEA9-DFAACA6B0DC3}" type="datetimeFigureOut">
              <a:rPr lang="en-US" smtClean="0"/>
              <a:t>8/28/2020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22CDCD-A989-4630-A095-E0014618CF46}" type="slidenum">
              <a:rPr lang="en-US" smtClean="0"/>
              <a:t>‹#›</a:t>
            </a:fld>
            <a:endParaRPr lang="en-US"/>
          </a:p>
        </p:txBody>
      </p:sp>
    </p:spTree>
    <p:extLst>
      <p:ext uri="{BB962C8B-B14F-4D97-AF65-F5344CB8AC3E}">
        <p14:creationId xmlns:p14="http://schemas.microsoft.com/office/powerpoint/2010/main" val="134087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4464" y="1168401"/>
            <a:ext cx="9144000" cy="2387600"/>
          </a:xfrm>
        </p:spPr>
        <p:txBody>
          <a:bodyPr/>
          <a:lstStyle/>
          <a:p>
            <a:r>
              <a:rPr lang="en-US" dirty="0"/>
              <a:t>hUSTle HuB</a:t>
            </a:r>
          </a:p>
        </p:txBody>
      </p:sp>
      <p:sp>
        <p:nvSpPr>
          <p:cNvPr id="3" name="Subtitle 2"/>
          <p:cNvSpPr>
            <a:spLocks noGrp="1"/>
          </p:cNvSpPr>
          <p:nvPr>
            <p:ph type="subTitle" idx="1"/>
          </p:nvPr>
        </p:nvSpPr>
        <p:spPr>
          <a:xfrm>
            <a:off x="5259261" y="3826403"/>
            <a:ext cx="6932739" cy="491597"/>
          </a:xfrm>
        </p:spPr>
        <p:txBody>
          <a:bodyPr/>
          <a:lstStyle/>
          <a:p>
            <a:r>
              <a:rPr lang="en-US" dirty="0"/>
              <a:t>Building Stable Lives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06" y="2498726"/>
            <a:ext cx="2171700" cy="2114550"/>
          </a:xfrm>
          <a:prstGeom prst="rect">
            <a:avLst/>
          </a:prstGeom>
        </p:spPr>
      </p:pic>
    </p:spTree>
    <p:extLst>
      <p:ext uri="{BB962C8B-B14F-4D97-AF65-F5344CB8AC3E}">
        <p14:creationId xmlns:p14="http://schemas.microsoft.com/office/powerpoint/2010/main" val="294174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ED6E3-EEDE-4503-8541-FA1007DBAC7B}"/>
              </a:ext>
            </a:extLst>
          </p:cNvPr>
          <p:cNvSpPr>
            <a:spLocks noGrp="1"/>
          </p:cNvSpPr>
          <p:nvPr>
            <p:ph idx="1"/>
          </p:nvPr>
        </p:nvSpPr>
        <p:spPr>
          <a:xfrm>
            <a:off x="535125" y="1245705"/>
            <a:ext cx="7848906" cy="2001078"/>
          </a:xfrm>
        </p:spPr>
        <p:txBody>
          <a:bodyPr>
            <a:normAutofit/>
          </a:bodyPr>
          <a:lstStyle/>
          <a:p>
            <a:pPr marL="514350" indent="-514350">
              <a:buAutoNum type="alphaLcPeriod"/>
            </a:pPr>
            <a:endParaRPr lang="en-US" dirty="0"/>
          </a:p>
          <a:p>
            <a:pPr marL="0" indent="0">
              <a:buNone/>
            </a:pPr>
            <a:r>
              <a:rPr lang="en-US" dirty="0"/>
              <a:t>John login using His Phone number and  a password after registration in our application</a:t>
            </a:r>
          </a:p>
        </p:txBody>
      </p:sp>
      <p:pic>
        <p:nvPicPr>
          <p:cNvPr id="5" name="Picture 4">
            <a:extLst>
              <a:ext uri="{FF2B5EF4-FFF2-40B4-BE49-F238E27FC236}">
                <a16:creationId xmlns:a16="http://schemas.microsoft.com/office/drawing/2014/main" id="{46C2C545-8AE0-4009-A717-0ACABE723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031" y="577801"/>
            <a:ext cx="3259592" cy="5957607"/>
          </a:xfrm>
          <a:prstGeom prst="rect">
            <a:avLst/>
          </a:prstGeom>
        </p:spPr>
      </p:pic>
    </p:spTree>
    <p:extLst>
      <p:ext uri="{BB962C8B-B14F-4D97-AF65-F5344CB8AC3E}">
        <p14:creationId xmlns:p14="http://schemas.microsoft.com/office/powerpoint/2010/main" val="408771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ECCFD-C910-464D-8115-8F121A75EDD3}"/>
              </a:ext>
            </a:extLst>
          </p:cNvPr>
          <p:cNvSpPr>
            <a:spLocks noGrp="1"/>
          </p:cNvSpPr>
          <p:nvPr>
            <p:ph idx="1"/>
          </p:nvPr>
        </p:nvSpPr>
        <p:spPr>
          <a:xfrm>
            <a:off x="190568" y="1219200"/>
            <a:ext cx="7508945" cy="1457739"/>
          </a:xfrm>
        </p:spPr>
        <p:txBody>
          <a:bodyPr/>
          <a:lstStyle/>
          <a:p>
            <a:pPr marL="514350" indent="-514350">
              <a:buAutoNum type="alphaLcPeriod"/>
            </a:pPr>
            <a:endParaRPr lang="en-US" dirty="0"/>
          </a:p>
          <a:p>
            <a:pPr marL="514350" indent="-514350">
              <a:buAutoNum type="alphaLcPeriod"/>
            </a:pPr>
            <a:r>
              <a:rPr lang="en-US" dirty="0"/>
              <a:t>After login he is directed to a page which contains open jobs and the person who have posted the job, all filtered according to the His provided location.</a:t>
            </a:r>
          </a:p>
        </p:txBody>
      </p:sp>
      <p:pic>
        <p:nvPicPr>
          <p:cNvPr id="5" name="Picture 4">
            <a:extLst>
              <a:ext uri="{FF2B5EF4-FFF2-40B4-BE49-F238E27FC236}">
                <a16:creationId xmlns:a16="http://schemas.microsoft.com/office/drawing/2014/main" id="{6FAD1203-40FF-4D4E-9FAF-1089380B3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914" y="490330"/>
            <a:ext cx="3402763" cy="6158375"/>
          </a:xfrm>
          <a:prstGeom prst="rect">
            <a:avLst/>
          </a:prstGeom>
        </p:spPr>
      </p:pic>
    </p:spTree>
    <p:extLst>
      <p:ext uri="{BB962C8B-B14F-4D97-AF65-F5344CB8AC3E}">
        <p14:creationId xmlns:p14="http://schemas.microsoft.com/office/powerpoint/2010/main" val="52392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EE265-FA66-4CBA-9F81-31FAD67727C7}"/>
              </a:ext>
            </a:extLst>
          </p:cNvPr>
          <p:cNvSpPr>
            <a:spLocks noGrp="1"/>
          </p:cNvSpPr>
          <p:nvPr>
            <p:ph idx="1"/>
          </p:nvPr>
        </p:nvSpPr>
        <p:spPr>
          <a:xfrm>
            <a:off x="190568" y="1232452"/>
            <a:ext cx="7720980" cy="2796209"/>
          </a:xfrm>
        </p:spPr>
        <p:txBody>
          <a:bodyPr>
            <a:normAutofit/>
          </a:bodyPr>
          <a:lstStyle/>
          <a:p>
            <a:pPr marL="514350" indent="-514350">
              <a:buAutoNum type="alphaLcPeriod"/>
            </a:pPr>
            <a:endParaRPr lang="en-US" dirty="0"/>
          </a:p>
          <a:p>
            <a:pPr marL="514350" indent="-514350">
              <a:buAutoNum type="alphaLcPeriod"/>
            </a:pPr>
            <a:r>
              <a:rPr lang="en-US" dirty="0"/>
              <a:t>John clicks on his preferred job and is directed to the details of the job and the person who posted the job(Kamau). John finally can then apply to show interest of the job, a pop up alert shows up for confirmation.</a:t>
            </a:r>
          </a:p>
        </p:txBody>
      </p:sp>
      <p:pic>
        <p:nvPicPr>
          <p:cNvPr id="5" name="Picture 4">
            <a:extLst>
              <a:ext uri="{FF2B5EF4-FFF2-40B4-BE49-F238E27FC236}">
                <a16:creationId xmlns:a16="http://schemas.microsoft.com/office/drawing/2014/main" id="{310CEB97-05AA-4FE7-8CE5-B032DE75E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203" y="251257"/>
            <a:ext cx="3527240" cy="6355485"/>
          </a:xfrm>
          <a:prstGeom prst="rect">
            <a:avLst/>
          </a:prstGeom>
        </p:spPr>
      </p:pic>
    </p:spTree>
    <p:extLst>
      <p:ext uri="{BB962C8B-B14F-4D97-AF65-F5344CB8AC3E}">
        <p14:creationId xmlns:p14="http://schemas.microsoft.com/office/powerpoint/2010/main" val="39943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47BB-F169-4BD8-8BFA-4C996AFAF2BB}"/>
              </a:ext>
            </a:extLst>
          </p:cNvPr>
          <p:cNvSpPr>
            <a:spLocks noGrp="1"/>
          </p:cNvSpPr>
          <p:nvPr>
            <p:ph idx="1"/>
          </p:nvPr>
        </p:nvSpPr>
        <p:spPr>
          <a:xfrm>
            <a:off x="203821" y="1219200"/>
            <a:ext cx="7628214" cy="3485322"/>
          </a:xfrm>
        </p:spPr>
        <p:txBody>
          <a:bodyPr/>
          <a:lstStyle/>
          <a:p>
            <a:pPr marL="0" indent="0">
              <a:buNone/>
            </a:pPr>
            <a:r>
              <a:rPr lang="en-US" dirty="0"/>
              <a:t>Kamau after login he can post a job indicating the period of the work, the payments, location and open places available.</a:t>
            </a:r>
          </a:p>
        </p:txBody>
      </p:sp>
      <p:pic>
        <p:nvPicPr>
          <p:cNvPr id="5" name="Picture 4">
            <a:extLst>
              <a:ext uri="{FF2B5EF4-FFF2-40B4-BE49-F238E27FC236}">
                <a16:creationId xmlns:a16="http://schemas.microsoft.com/office/drawing/2014/main" id="{EAED32E7-0274-49BC-85DA-2DEE79D0D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861" y="358422"/>
            <a:ext cx="3520951" cy="6227747"/>
          </a:xfrm>
          <a:prstGeom prst="rect">
            <a:avLst/>
          </a:prstGeom>
        </p:spPr>
      </p:pic>
    </p:spTree>
    <p:extLst>
      <p:ext uri="{BB962C8B-B14F-4D97-AF65-F5344CB8AC3E}">
        <p14:creationId xmlns:p14="http://schemas.microsoft.com/office/powerpoint/2010/main" val="144108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0A2D8-042B-44AB-B275-21F88D739989}"/>
              </a:ext>
            </a:extLst>
          </p:cNvPr>
          <p:cNvSpPr>
            <a:spLocks noGrp="1"/>
          </p:cNvSpPr>
          <p:nvPr>
            <p:ph idx="1"/>
          </p:nvPr>
        </p:nvSpPr>
        <p:spPr>
          <a:xfrm>
            <a:off x="190569" y="1245705"/>
            <a:ext cx="7720979" cy="556592"/>
          </a:xfrm>
        </p:spPr>
        <p:txBody>
          <a:bodyPr/>
          <a:lstStyle/>
          <a:p>
            <a:pPr marL="0" indent="0">
              <a:buNone/>
            </a:pPr>
            <a:r>
              <a:rPr lang="en-US" dirty="0"/>
              <a:t>Also the Users can choose their preferred Language</a:t>
            </a:r>
          </a:p>
          <a:p>
            <a:endParaRPr lang="en-US" dirty="0"/>
          </a:p>
        </p:txBody>
      </p:sp>
      <p:pic>
        <p:nvPicPr>
          <p:cNvPr id="5" name="Picture 4">
            <a:extLst>
              <a:ext uri="{FF2B5EF4-FFF2-40B4-BE49-F238E27FC236}">
                <a16:creationId xmlns:a16="http://schemas.microsoft.com/office/drawing/2014/main" id="{AB799DA3-EF40-4A41-B077-9E44B5DD9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463" y="397565"/>
            <a:ext cx="3524950" cy="6254638"/>
          </a:xfrm>
          <a:prstGeom prst="rect">
            <a:avLst/>
          </a:prstGeom>
        </p:spPr>
      </p:pic>
    </p:spTree>
    <p:extLst>
      <p:ext uri="{BB962C8B-B14F-4D97-AF65-F5344CB8AC3E}">
        <p14:creationId xmlns:p14="http://schemas.microsoft.com/office/powerpoint/2010/main" val="50746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39" y="0"/>
            <a:ext cx="3785512" cy="382763"/>
          </a:xfrm>
        </p:spPr>
        <p:txBody>
          <a:bodyPr>
            <a:normAutofit fontScale="90000"/>
          </a:bodyPr>
          <a:lstStyle/>
          <a:p>
            <a:r>
              <a:rPr lang="en-US" sz="2500"/>
              <a:t>Use case Diagrams</a:t>
            </a:r>
            <a:endParaRPr lang="en-US" sz="2500" dirty="0"/>
          </a:p>
        </p:txBody>
      </p:sp>
      <p:sp>
        <p:nvSpPr>
          <p:cNvPr id="21" name="Rectangle 20">
            <a:extLst>
              <a:ext uri="{FF2B5EF4-FFF2-40B4-BE49-F238E27FC236}">
                <a16:creationId xmlns:a16="http://schemas.microsoft.com/office/drawing/2014/main" id="{F41D1AAD-C158-4BB6-BA1A-9185FC42A2E4}"/>
              </a:ext>
            </a:extLst>
          </p:cNvPr>
          <p:cNvSpPr/>
          <p:nvPr/>
        </p:nvSpPr>
        <p:spPr>
          <a:xfrm>
            <a:off x="3763617" y="607459"/>
            <a:ext cx="5115342" cy="566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0" name="Group 99">
            <a:extLst>
              <a:ext uri="{FF2B5EF4-FFF2-40B4-BE49-F238E27FC236}">
                <a16:creationId xmlns:a16="http://schemas.microsoft.com/office/drawing/2014/main" id="{12ADA5A5-1EAB-49C5-8E20-4C9DC4AE9112}"/>
              </a:ext>
            </a:extLst>
          </p:cNvPr>
          <p:cNvGrpSpPr/>
          <p:nvPr/>
        </p:nvGrpSpPr>
        <p:grpSpPr>
          <a:xfrm>
            <a:off x="2652788" y="607459"/>
            <a:ext cx="7252123" cy="4589396"/>
            <a:chOff x="2652788" y="607459"/>
            <a:chExt cx="7252123" cy="4589396"/>
          </a:xfrm>
        </p:grpSpPr>
        <p:grpSp>
          <p:nvGrpSpPr>
            <p:cNvPr id="20" name="Group 19">
              <a:extLst>
                <a:ext uri="{FF2B5EF4-FFF2-40B4-BE49-F238E27FC236}">
                  <a16:creationId xmlns:a16="http://schemas.microsoft.com/office/drawing/2014/main" id="{3C479EFD-0F90-4106-B4A3-E6C40914A90D}"/>
                </a:ext>
              </a:extLst>
            </p:cNvPr>
            <p:cNvGrpSpPr/>
            <p:nvPr/>
          </p:nvGrpSpPr>
          <p:grpSpPr>
            <a:xfrm>
              <a:off x="2652788" y="1367967"/>
              <a:ext cx="304800" cy="755374"/>
              <a:chOff x="3061252" y="1338470"/>
              <a:chExt cx="304800" cy="755374"/>
            </a:xfrm>
          </p:grpSpPr>
          <p:sp>
            <p:nvSpPr>
              <p:cNvPr id="4" name="Flowchart: Connector 3">
                <a:extLst>
                  <a:ext uri="{FF2B5EF4-FFF2-40B4-BE49-F238E27FC236}">
                    <a16:creationId xmlns:a16="http://schemas.microsoft.com/office/drawing/2014/main" id="{D8E1271D-4F2D-4548-A977-F4D1E2365A43}"/>
                  </a:ext>
                </a:extLst>
              </p:cNvPr>
              <p:cNvSpPr/>
              <p:nvPr/>
            </p:nvSpPr>
            <p:spPr>
              <a:xfrm>
                <a:off x="3114260" y="1338470"/>
                <a:ext cx="198783" cy="17227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38FDDE6B-B59E-43F2-BCA4-93A652AC3C14}"/>
                  </a:ext>
                </a:extLst>
              </p:cNvPr>
              <p:cNvCxnSpPr>
                <a:cxnSpLocks/>
              </p:cNvCxnSpPr>
              <p:nvPr/>
            </p:nvCxnSpPr>
            <p:spPr>
              <a:xfrm>
                <a:off x="3213652" y="1510748"/>
                <a:ext cx="6626" cy="26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F8CD5F-15AB-4BDF-A8EF-D91966B65142}"/>
                  </a:ext>
                </a:extLst>
              </p:cNvPr>
              <p:cNvCxnSpPr>
                <a:cxnSpLocks/>
              </p:cNvCxnSpPr>
              <p:nvPr/>
            </p:nvCxnSpPr>
            <p:spPr>
              <a:xfrm flipH="1">
                <a:off x="3061252" y="1761281"/>
                <a:ext cx="172278" cy="33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F8AE9F-E150-4DCC-9D3F-A36188D8C13C}"/>
                  </a:ext>
                </a:extLst>
              </p:cNvPr>
              <p:cNvCxnSpPr>
                <a:cxnSpLocks/>
              </p:cNvCxnSpPr>
              <p:nvPr/>
            </p:nvCxnSpPr>
            <p:spPr>
              <a:xfrm>
                <a:off x="3193774" y="1761281"/>
                <a:ext cx="172278" cy="31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55549D-437E-472C-BA56-4B12CA1483CB}"/>
                  </a:ext>
                </a:extLst>
              </p:cNvPr>
              <p:cNvCxnSpPr/>
              <p:nvPr/>
            </p:nvCxnSpPr>
            <p:spPr>
              <a:xfrm>
                <a:off x="3061252" y="1787785"/>
                <a:ext cx="3048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D9E54F47-B7A8-429D-8DD3-332D7DB2B84D}"/>
                </a:ext>
              </a:extLst>
            </p:cNvPr>
            <p:cNvGrpSpPr/>
            <p:nvPr/>
          </p:nvGrpSpPr>
          <p:grpSpPr>
            <a:xfrm>
              <a:off x="9600111" y="4357675"/>
              <a:ext cx="304800" cy="755374"/>
              <a:chOff x="3061252" y="1338470"/>
              <a:chExt cx="304800" cy="755374"/>
            </a:xfrm>
          </p:grpSpPr>
          <p:sp>
            <p:nvSpPr>
              <p:cNvPr id="23" name="Flowchart: Connector 22">
                <a:extLst>
                  <a:ext uri="{FF2B5EF4-FFF2-40B4-BE49-F238E27FC236}">
                    <a16:creationId xmlns:a16="http://schemas.microsoft.com/office/drawing/2014/main" id="{456007C9-9562-40CC-90DB-9DCA9440B82B}"/>
                  </a:ext>
                </a:extLst>
              </p:cNvPr>
              <p:cNvSpPr/>
              <p:nvPr/>
            </p:nvSpPr>
            <p:spPr>
              <a:xfrm>
                <a:off x="3114260" y="1338470"/>
                <a:ext cx="198783" cy="17227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a:extLst>
                  <a:ext uri="{FF2B5EF4-FFF2-40B4-BE49-F238E27FC236}">
                    <a16:creationId xmlns:a16="http://schemas.microsoft.com/office/drawing/2014/main" id="{AF5BEF8F-9C57-41D6-B6FD-9F3519EF6026}"/>
                  </a:ext>
                </a:extLst>
              </p:cNvPr>
              <p:cNvCxnSpPr>
                <a:cxnSpLocks/>
              </p:cNvCxnSpPr>
              <p:nvPr/>
            </p:nvCxnSpPr>
            <p:spPr>
              <a:xfrm>
                <a:off x="3213652" y="1510748"/>
                <a:ext cx="6626" cy="26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40F4FC-C6C0-4F82-9E28-7F48BF4B38D0}"/>
                  </a:ext>
                </a:extLst>
              </p:cNvPr>
              <p:cNvCxnSpPr>
                <a:cxnSpLocks/>
              </p:cNvCxnSpPr>
              <p:nvPr/>
            </p:nvCxnSpPr>
            <p:spPr>
              <a:xfrm flipH="1">
                <a:off x="3061252" y="1761281"/>
                <a:ext cx="172278" cy="33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1D75A5-7375-4381-BBB1-E9B0C4FD91C7}"/>
                  </a:ext>
                </a:extLst>
              </p:cNvPr>
              <p:cNvCxnSpPr>
                <a:cxnSpLocks/>
              </p:cNvCxnSpPr>
              <p:nvPr/>
            </p:nvCxnSpPr>
            <p:spPr>
              <a:xfrm>
                <a:off x="3193774" y="1761281"/>
                <a:ext cx="172278" cy="31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B9AFB4-A070-471D-BF42-BE7D96C11244}"/>
                  </a:ext>
                </a:extLst>
              </p:cNvPr>
              <p:cNvCxnSpPr/>
              <p:nvPr/>
            </p:nvCxnSpPr>
            <p:spPr>
              <a:xfrm>
                <a:off x="3061252" y="1787785"/>
                <a:ext cx="3048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917F04A4-3B3E-42AD-951F-BEC5D1A33450}"/>
                </a:ext>
              </a:extLst>
            </p:cNvPr>
            <p:cNvSpPr txBox="1"/>
            <p:nvPr/>
          </p:nvSpPr>
          <p:spPr>
            <a:xfrm>
              <a:off x="5349322" y="607459"/>
              <a:ext cx="1493355" cy="382763"/>
            </a:xfrm>
            <a:prstGeom prst="rect">
              <a:avLst/>
            </a:prstGeom>
            <a:noFill/>
          </p:spPr>
          <p:txBody>
            <a:bodyPr wrap="square" rtlCol="0">
              <a:spAutoFit/>
            </a:bodyPr>
            <a:lstStyle/>
            <a:p>
              <a:r>
                <a:rPr lang="en-US" dirty="0"/>
                <a:t>Hustle Hub</a:t>
              </a:r>
            </a:p>
          </p:txBody>
        </p:sp>
        <p:sp>
          <p:nvSpPr>
            <p:cNvPr id="29" name="Oval 28">
              <a:extLst>
                <a:ext uri="{FF2B5EF4-FFF2-40B4-BE49-F238E27FC236}">
                  <a16:creationId xmlns:a16="http://schemas.microsoft.com/office/drawing/2014/main" id="{73C9BAA3-C8B4-4797-B1EF-2D25DAD4F734}"/>
                </a:ext>
              </a:extLst>
            </p:cNvPr>
            <p:cNvSpPr/>
            <p:nvPr/>
          </p:nvSpPr>
          <p:spPr>
            <a:xfrm>
              <a:off x="5163846" y="1234617"/>
              <a:ext cx="1649803" cy="413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4C56D00-DA43-4007-AE97-AC3380CC1C3E}"/>
                </a:ext>
              </a:extLst>
            </p:cNvPr>
            <p:cNvCxnSpPr>
              <a:cxnSpLocks/>
              <a:endCxn id="29" idx="2"/>
            </p:cNvCxnSpPr>
            <p:nvPr/>
          </p:nvCxnSpPr>
          <p:spPr>
            <a:xfrm flipV="1">
              <a:off x="2935186" y="1441453"/>
              <a:ext cx="2228660" cy="36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13480F5-5EC0-4731-8AED-335DF055A07F}"/>
                </a:ext>
              </a:extLst>
            </p:cNvPr>
            <p:cNvSpPr txBox="1"/>
            <p:nvPr/>
          </p:nvSpPr>
          <p:spPr>
            <a:xfrm>
              <a:off x="5420514" y="1234985"/>
              <a:ext cx="1247996" cy="430887"/>
            </a:xfrm>
            <a:prstGeom prst="rect">
              <a:avLst/>
            </a:prstGeom>
            <a:noFill/>
          </p:spPr>
          <p:txBody>
            <a:bodyPr wrap="square" rtlCol="0">
              <a:spAutoFit/>
            </a:bodyPr>
            <a:lstStyle/>
            <a:p>
              <a:r>
                <a:rPr lang="en-US" sz="1100" b="1" dirty="0"/>
                <a:t>Sign Up/Create Account</a:t>
              </a:r>
            </a:p>
          </p:txBody>
        </p:sp>
        <p:sp>
          <p:nvSpPr>
            <p:cNvPr id="39" name="Oval 38">
              <a:extLst>
                <a:ext uri="{FF2B5EF4-FFF2-40B4-BE49-F238E27FC236}">
                  <a16:creationId xmlns:a16="http://schemas.microsoft.com/office/drawing/2014/main" id="{54D7BA5D-A709-4B80-BC74-0B14B8B07F72}"/>
                </a:ext>
              </a:extLst>
            </p:cNvPr>
            <p:cNvSpPr/>
            <p:nvPr/>
          </p:nvSpPr>
          <p:spPr>
            <a:xfrm>
              <a:off x="5351871" y="1724286"/>
              <a:ext cx="1280812" cy="2163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2300B8E7-B10B-4731-AFBE-30237DDE362D}"/>
                </a:ext>
              </a:extLst>
            </p:cNvPr>
            <p:cNvSpPr/>
            <p:nvPr/>
          </p:nvSpPr>
          <p:spPr>
            <a:xfrm>
              <a:off x="5236402" y="2150858"/>
              <a:ext cx="1493355" cy="382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A27702F9-E5AB-44A3-B0CB-CA5FF4187116}"/>
                </a:ext>
              </a:extLst>
            </p:cNvPr>
            <p:cNvSpPr txBox="1"/>
            <p:nvPr/>
          </p:nvSpPr>
          <p:spPr>
            <a:xfrm>
              <a:off x="5646053" y="1679589"/>
              <a:ext cx="674054" cy="292388"/>
            </a:xfrm>
            <a:prstGeom prst="rect">
              <a:avLst/>
            </a:prstGeom>
            <a:noFill/>
          </p:spPr>
          <p:txBody>
            <a:bodyPr wrap="square" rtlCol="0">
              <a:spAutoFit/>
            </a:bodyPr>
            <a:lstStyle/>
            <a:p>
              <a:r>
                <a:rPr lang="en-US" sz="1300" b="1" dirty="0"/>
                <a:t>Login</a:t>
              </a:r>
            </a:p>
          </p:txBody>
        </p:sp>
        <p:cxnSp>
          <p:nvCxnSpPr>
            <p:cNvPr id="44" name="Straight Arrow Connector 43">
              <a:extLst>
                <a:ext uri="{FF2B5EF4-FFF2-40B4-BE49-F238E27FC236}">
                  <a16:creationId xmlns:a16="http://schemas.microsoft.com/office/drawing/2014/main" id="{C393D4F2-FCAB-42DC-A364-CDF768C5F52D}"/>
                </a:ext>
              </a:extLst>
            </p:cNvPr>
            <p:cNvCxnSpPr>
              <a:endCxn id="39" idx="2"/>
            </p:cNvCxnSpPr>
            <p:nvPr/>
          </p:nvCxnSpPr>
          <p:spPr>
            <a:xfrm>
              <a:off x="2964214" y="1817282"/>
              <a:ext cx="2387657" cy="1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3640775-3133-482A-8054-33AE1BD88388}"/>
                </a:ext>
              </a:extLst>
            </p:cNvPr>
            <p:cNvCxnSpPr>
              <a:cxnSpLocks/>
              <a:endCxn id="41" idx="2"/>
            </p:cNvCxnSpPr>
            <p:nvPr/>
          </p:nvCxnSpPr>
          <p:spPr>
            <a:xfrm>
              <a:off x="2964214" y="1796786"/>
              <a:ext cx="2272188" cy="54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302A67-7FAF-4C33-8286-269244B4E33F}"/>
                </a:ext>
              </a:extLst>
            </p:cNvPr>
            <p:cNvSpPr txBox="1"/>
            <p:nvPr/>
          </p:nvSpPr>
          <p:spPr>
            <a:xfrm>
              <a:off x="5435028" y="2130306"/>
              <a:ext cx="1212169" cy="461665"/>
            </a:xfrm>
            <a:prstGeom prst="rect">
              <a:avLst/>
            </a:prstGeom>
            <a:noFill/>
          </p:spPr>
          <p:txBody>
            <a:bodyPr wrap="square" rtlCol="0">
              <a:spAutoFit/>
            </a:bodyPr>
            <a:lstStyle/>
            <a:p>
              <a:r>
                <a:rPr lang="en-US" sz="1200" b="1" dirty="0"/>
                <a:t>Redirecting Home Page</a:t>
              </a:r>
            </a:p>
          </p:txBody>
        </p:sp>
        <p:sp>
          <p:nvSpPr>
            <p:cNvPr id="51" name="Oval 50">
              <a:extLst>
                <a:ext uri="{FF2B5EF4-FFF2-40B4-BE49-F238E27FC236}">
                  <a16:creationId xmlns:a16="http://schemas.microsoft.com/office/drawing/2014/main" id="{4CCE4EE3-6CF9-420F-A7A1-0F883A394DDB}"/>
                </a:ext>
              </a:extLst>
            </p:cNvPr>
            <p:cNvSpPr/>
            <p:nvPr/>
          </p:nvSpPr>
          <p:spPr>
            <a:xfrm>
              <a:off x="5230928" y="2807534"/>
              <a:ext cx="1493355" cy="382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FF53B76-8E49-4C26-B323-90EB748D58AF}"/>
                </a:ext>
              </a:extLst>
            </p:cNvPr>
            <p:cNvCxnSpPr>
              <a:cxnSpLocks/>
              <a:endCxn id="51" idx="2"/>
            </p:cNvCxnSpPr>
            <p:nvPr/>
          </p:nvCxnSpPr>
          <p:spPr>
            <a:xfrm>
              <a:off x="2985769" y="1832481"/>
              <a:ext cx="2245159" cy="116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98AD4EE-7A52-4774-AB1F-90029B590AAB}"/>
                </a:ext>
              </a:extLst>
            </p:cNvPr>
            <p:cNvSpPr txBox="1"/>
            <p:nvPr/>
          </p:nvSpPr>
          <p:spPr>
            <a:xfrm>
              <a:off x="5450921" y="2852292"/>
              <a:ext cx="1095021" cy="292388"/>
            </a:xfrm>
            <a:prstGeom prst="rect">
              <a:avLst/>
            </a:prstGeom>
            <a:noFill/>
          </p:spPr>
          <p:txBody>
            <a:bodyPr wrap="square" rtlCol="0">
              <a:spAutoFit/>
            </a:bodyPr>
            <a:lstStyle/>
            <a:p>
              <a:r>
                <a:rPr lang="en-US" sz="1300" b="1" dirty="0"/>
                <a:t>Edit profile</a:t>
              </a:r>
            </a:p>
          </p:txBody>
        </p:sp>
        <p:sp>
          <p:nvSpPr>
            <p:cNvPr id="58" name="Oval 57">
              <a:extLst>
                <a:ext uri="{FF2B5EF4-FFF2-40B4-BE49-F238E27FC236}">
                  <a16:creationId xmlns:a16="http://schemas.microsoft.com/office/drawing/2014/main" id="{5F1B292C-D306-4310-981E-BCE99146D49D}"/>
                </a:ext>
              </a:extLst>
            </p:cNvPr>
            <p:cNvSpPr/>
            <p:nvPr/>
          </p:nvSpPr>
          <p:spPr>
            <a:xfrm>
              <a:off x="5343666" y="4814092"/>
              <a:ext cx="1493355" cy="382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F977A493-AE4C-49FA-8F1B-F3EFB33C6657}"/>
                </a:ext>
              </a:extLst>
            </p:cNvPr>
            <p:cNvSpPr/>
            <p:nvPr/>
          </p:nvSpPr>
          <p:spPr>
            <a:xfrm>
              <a:off x="5230928" y="3258367"/>
              <a:ext cx="1668426" cy="3972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74C1E71-1D11-4B1C-B6A6-1CE2A3DFDF71}"/>
                </a:ext>
              </a:extLst>
            </p:cNvPr>
            <p:cNvSpPr/>
            <p:nvPr/>
          </p:nvSpPr>
          <p:spPr>
            <a:xfrm>
              <a:off x="5259956" y="4182415"/>
              <a:ext cx="1740996" cy="4997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7D8CD27-064D-47D2-AE6E-873C782C4915}"/>
                </a:ext>
              </a:extLst>
            </p:cNvPr>
            <p:cNvSpPr/>
            <p:nvPr/>
          </p:nvSpPr>
          <p:spPr>
            <a:xfrm>
              <a:off x="5242069" y="3716405"/>
              <a:ext cx="1493355" cy="382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4C9F45F5-14CB-4B4F-8BFE-69AC9CD64AD0}"/>
                </a:ext>
              </a:extLst>
            </p:cNvPr>
            <p:cNvSpPr txBox="1"/>
            <p:nvPr/>
          </p:nvSpPr>
          <p:spPr>
            <a:xfrm>
              <a:off x="5478569" y="3229339"/>
              <a:ext cx="1493355" cy="430887"/>
            </a:xfrm>
            <a:prstGeom prst="rect">
              <a:avLst/>
            </a:prstGeom>
            <a:noFill/>
          </p:spPr>
          <p:txBody>
            <a:bodyPr wrap="square" rtlCol="0">
              <a:spAutoFit/>
            </a:bodyPr>
            <a:lstStyle/>
            <a:p>
              <a:r>
                <a:rPr lang="en-US" sz="1100" b="1" dirty="0"/>
                <a:t>View Jobs/Homepage</a:t>
              </a:r>
            </a:p>
          </p:txBody>
        </p:sp>
        <p:sp>
          <p:nvSpPr>
            <p:cNvPr id="66" name="TextBox 65">
              <a:extLst>
                <a:ext uri="{FF2B5EF4-FFF2-40B4-BE49-F238E27FC236}">
                  <a16:creationId xmlns:a16="http://schemas.microsoft.com/office/drawing/2014/main" id="{821DD592-B61E-4C83-A99A-05A0853D95F2}"/>
                </a:ext>
              </a:extLst>
            </p:cNvPr>
            <p:cNvSpPr txBox="1"/>
            <p:nvPr/>
          </p:nvSpPr>
          <p:spPr>
            <a:xfrm>
              <a:off x="5507598" y="3788393"/>
              <a:ext cx="885079" cy="276999"/>
            </a:xfrm>
            <a:prstGeom prst="rect">
              <a:avLst/>
            </a:prstGeom>
            <a:noFill/>
          </p:spPr>
          <p:txBody>
            <a:bodyPr wrap="square" rtlCol="0">
              <a:spAutoFit/>
            </a:bodyPr>
            <a:lstStyle/>
            <a:p>
              <a:r>
                <a:rPr lang="en-US" sz="1200" b="1" dirty="0"/>
                <a:t>Post jobs</a:t>
              </a:r>
            </a:p>
          </p:txBody>
        </p:sp>
        <p:sp>
          <p:nvSpPr>
            <p:cNvPr id="67" name="TextBox 66">
              <a:extLst>
                <a:ext uri="{FF2B5EF4-FFF2-40B4-BE49-F238E27FC236}">
                  <a16:creationId xmlns:a16="http://schemas.microsoft.com/office/drawing/2014/main" id="{4B552D52-52BD-4AE0-B9AD-59A7AAC205E3}"/>
                </a:ext>
              </a:extLst>
            </p:cNvPr>
            <p:cNvSpPr txBox="1"/>
            <p:nvPr/>
          </p:nvSpPr>
          <p:spPr>
            <a:xfrm>
              <a:off x="5406000" y="4247200"/>
              <a:ext cx="1565924" cy="430887"/>
            </a:xfrm>
            <a:prstGeom prst="rect">
              <a:avLst/>
            </a:prstGeom>
            <a:noFill/>
          </p:spPr>
          <p:txBody>
            <a:bodyPr wrap="square" rtlCol="0">
              <a:spAutoFit/>
            </a:bodyPr>
            <a:lstStyle/>
            <a:p>
              <a:r>
                <a:rPr lang="en-US" sz="1100" b="1" dirty="0"/>
                <a:t>Password/Language change</a:t>
              </a:r>
            </a:p>
          </p:txBody>
        </p:sp>
        <p:sp>
          <p:nvSpPr>
            <p:cNvPr id="68" name="TextBox 67">
              <a:extLst>
                <a:ext uri="{FF2B5EF4-FFF2-40B4-BE49-F238E27FC236}">
                  <a16:creationId xmlns:a16="http://schemas.microsoft.com/office/drawing/2014/main" id="{66EF99D8-9632-4D65-B9B9-3714E08EA7A2}"/>
                </a:ext>
              </a:extLst>
            </p:cNvPr>
            <p:cNvSpPr txBox="1"/>
            <p:nvPr/>
          </p:nvSpPr>
          <p:spPr>
            <a:xfrm>
              <a:off x="5652738" y="4902783"/>
              <a:ext cx="1306051" cy="276999"/>
            </a:xfrm>
            <a:prstGeom prst="rect">
              <a:avLst/>
            </a:prstGeom>
            <a:noFill/>
          </p:spPr>
          <p:txBody>
            <a:bodyPr wrap="square" rtlCol="0">
              <a:spAutoFit/>
            </a:bodyPr>
            <a:lstStyle/>
            <a:p>
              <a:r>
                <a:rPr lang="en-US" sz="1200" b="1" dirty="0"/>
                <a:t>Sign Out</a:t>
              </a:r>
            </a:p>
          </p:txBody>
        </p:sp>
        <p:cxnSp>
          <p:nvCxnSpPr>
            <p:cNvPr id="70" name="Straight Arrow Connector 69">
              <a:extLst>
                <a:ext uri="{FF2B5EF4-FFF2-40B4-BE49-F238E27FC236}">
                  <a16:creationId xmlns:a16="http://schemas.microsoft.com/office/drawing/2014/main" id="{8E6E1ADF-7A7E-4D16-9F7A-4B893657B42A}"/>
                </a:ext>
              </a:extLst>
            </p:cNvPr>
            <p:cNvCxnSpPr>
              <a:endCxn id="29" idx="6"/>
            </p:cNvCxnSpPr>
            <p:nvPr/>
          </p:nvCxnSpPr>
          <p:spPr>
            <a:xfrm flipH="1" flipV="1">
              <a:off x="6813649" y="1441453"/>
              <a:ext cx="2771948" cy="3372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4809337-A4BC-4BCC-B9D7-E5100B6CA1A5}"/>
                </a:ext>
              </a:extLst>
            </p:cNvPr>
            <p:cNvCxnSpPr>
              <a:endCxn id="39" idx="6"/>
            </p:cNvCxnSpPr>
            <p:nvPr/>
          </p:nvCxnSpPr>
          <p:spPr>
            <a:xfrm flipH="1" flipV="1">
              <a:off x="6632683" y="1832481"/>
              <a:ext cx="2967428" cy="298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4DD7FA7-A1F1-4ED1-99C2-057D2364A1E9}"/>
                </a:ext>
              </a:extLst>
            </p:cNvPr>
            <p:cNvCxnSpPr>
              <a:endCxn id="41" idx="6"/>
            </p:cNvCxnSpPr>
            <p:nvPr/>
          </p:nvCxnSpPr>
          <p:spPr>
            <a:xfrm flipH="1" flipV="1">
              <a:off x="6729757" y="2342240"/>
              <a:ext cx="2855840" cy="245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33160EA-84C8-40D8-B659-BF58E2172C19}"/>
                </a:ext>
              </a:extLst>
            </p:cNvPr>
            <p:cNvCxnSpPr>
              <a:endCxn id="51" idx="6"/>
            </p:cNvCxnSpPr>
            <p:nvPr/>
          </p:nvCxnSpPr>
          <p:spPr>
            <a:xfrm flipH="1" flipV="1">
              <a:off x="6724283" y="2998916"/>
              <a:ext cx="2869066" cy="181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BA9B439-BD6D-43CD-B5CE-493235F005BD}"/>
                </a:ext>
              </a:extLst>
            </p:cNvPr>
            <p:cNvCxnSpPr>
              <a:endCxn id="65" idx="3"/>
            </p:cNvCxnSpPr>
            <p:nvPr/>
          </p:nvCxnSpPr>
          <p:spPr>
            <a:xfrm flipH="1" flipV="1">
              <a:off x="6971924" y="3444783"/>
              <a:ext cx="2634813" cy="138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AB8336A-4D2E-4A4A-9ED9-3912EBF15963}"/>
                </a:ext>
              </a:extLst>
            </p:cNvPr>
            <p:cNvCxnSpPr>
              <a:endCxn id="64" idx="6"/>
            </p:cNvCxnSpPr>
            <p:nvPr/>
          </p:nvCxnSpPr>
          <p:spPr>
            <a:xfrm flipH="1" flipV="1">
              <a:off x="6735424" y="3907787"/>
              <a:ext cx="2850173" cy="92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A967CB0-927F-45C7-8C07-3D5370C01CDF}"/>
                </a:ext>
              </a:extLst>
            </p:cNvPr>
            <p:cNvCxnSpPr>
              <a:endCxn id="67" idx="3"/>
            </p:cNvCxnSpPr>
            <p:nvPr/>
          </p:nvCxnSpPr>
          <p:spPr>
            <a:xfrm flipH="1" flipV="1">
              <a:off x="6971924" y="4462644"/>
              <a:ext cx="2620435" cy="33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4E1B308-7B55-4CDF-A1E5-3CA9FFA0C5C1}"/>
                </a:ext>
              </a:extLst>
            </p:cNvPr>
            <p:cNvCxnSpPr/>
            <p:nvPr/>
          </p:nvCxnSpPr>
          <p:spPr>
            <a:xfrm flipH="1">
              <a:off x="6767267" y="4814092"/>
              <a:ext cx="2838208" cy="21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66ADBCF-30B7-4DA0-8021-6CD8D7789F10}"/>
                </a:ext>
              </a:extLst>
            </p:cNvPr>
            <p:cNvCxnSpPr>
              <a:endCxn id="60" idx="2"/>
            </p:cNvCxnSpPr>
            <p:nvPr/>
          </p:nvCxnSpPr>
          <p:spPr>
            <a:xfrm>
              <a:off x="2985769" y="1817282"/>
              <a:ext cx="2245159" cy="163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58792E8-101E-4EC9-B78B-C7E148026A4C}"/>
                </a:ext>
              </a:extLst>
            </p:cNvPr>
            <p:cNvCxnSpPr>
              <a:endCxn id="62" idx="2"/>
            </p:cNvCxnSpPr>
            <p:nvPr/>
          </p:nvCxnSpPr>
          <p:spPr>
            <a:xfrm>
              <a:off x="2978017" y="1812647"/>
              <a:ext cx="2281939" cy="261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0EB423D-5051-468F-B487-0323DF2A7698}"/>
                </a:ext>
              </a:extLst>
            </p:cNvPr>
            <p:cNvCxnSpPr>
              <a:endCxn id="58" idx="2"/>
            </p:cNvCxnSpPr>
            <p:nvPr/>
          </p:nvCxnSpPr>
          <p:spPr>
            <a:xfrm>
              <a:off x="2978017" y="1812647"/>
              <a:ext cx="2365649" cy="319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8" name="TextBox 97">
            <a:extLst>
              <a:ext uri="{FF2B5EF4-FFF2-40B4-BE49-F238E27FC236}">
                <a16:creationId xmlns:a16="http://schemas.microsoft.com/office/drawing/2014/main" id="{E41EB076-6101-4DD2-B9FB-66F92A2D2FDC}"/>
              </a:ext>
            </a:extLst>
          </p:cNvPr>
          <p:cNvSpPr txBox="1"/>
          <p:nvPr/>
        </p:nvSpPr>
        <p:spPr>
          <a:xfrm>
            <a:off x="1148439" y="2206531"/>
            <a:ext cx="1972479" cy="276999"/>
          </a:xfrm>
          <a:prstGeom prst="rect">
            <a:avLst/>
          </a:prstGeom>
          <a:noFill/>
        </p:spPr>
        <p:txBody>
          <a:bodyPr wrap="square" rtlCol="0">
            <a:spAutoFit/>
          </a:bodyPr>
          <a:lstStyle/>
          <a:p>
            <a:r>
              <a:rPr lang="en-US" sz="1200" b="1" dirty="0"/>
              <a:t>Employee(Job Seeker)</a:t>
            </a:r>
          </a:p>
        </p:txBody>
      </p:sp>
      <p:sp>
        <p:nvSpPr>
          <p:cNvPr id="99" name="TextBox 98">
            <a:extLst>
              <a:ext uri="{FF2B5EF4-FFF2-40B4-BE49-F238E27FC236}">
                <a16:creationId xmlns:a16="http://schemas.microsoft.com/office/drawing/2014/main" id="{BF1BC027-D670-4D71-AC2B-F874E4CBD03F}"/>
              </a:ext>
            </a:extLst>
          </p:cNvPr>
          <p:cNvSpPr txBox="1"/>
          <p:nvPr/>
        </p:nvSpPr>
        <p:spPr>
          <a:xfrm>
            <a:off x="9455764" y="5146655"/>
            <a:ext cx="1745636" cy="276999"/>
          </a:xfrm>
          <a:prstGeom prst="rect">
            <a:avLst/>
          </a:prstGeom>
          <a:noFill/>
        </p:spPr>
        <p:txBody>
          <a:bodyPr wrap="square" rtlCol="0">
            <a:spAutoFit/>
          </a:bodyPr>
          <a:lstStyle/>
          <a:p>
            <a:r>
              <a:rPr lang="en-US" sz="1200" b="1" dirty="0"/>
              <a:t>Employer</a:t>
            </a:r>
          </a:p>
        </p:txBody>
      </p:sp>
    </p:spTree>
    <p:extLst>
      <p:ext uri="{BB962C8B-B14F-4D97-AF65-F5344CB8AC3E}">
        <p14:creationId xmlns:p14="http://schemas.microsoft.com/office/powerpoint/2010/main" val="271558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6C685-06B6-40C1-8017-A84F00644513}"/>
              </a:ext>
            </a:extLst>
          </p:cNvPr>
          <p:cNvSpPr txBox="1"/>
          <p:nvPr/>
        </p:nvSpPr>
        <p:spPr>
          <a:xfrm>
            <a:off x="1289156" y="0"/>
            <a:ext cx="8454452" cy="369332"/>
          </a:xfrm>
          <a:prstGeom prst="rect">
            <a:avLst/>
          </a:prstGeom>
          <a:noFill/>
        </p:spPr>
        <p:txBody>
          <a:bodyPr wrap="square" rtlCol="0">
            <a:spAutoFit/>
          </a:bodyPr>
          <a:lstStyle/>
          <a:p>
            <a:r>
              <a:rPr lang="en-US" b="1" dirty="0"/>
              <a:t>Wireframes/ Low Fidelity Prototype</a:t>
            </a:r>
          </a:p>
        </p:txBody>
      </p:sp>
      <p:pic>
        <p:nvPicPr>
          <p:cNvPr id="4" name="Picture 3">
            <a:extLst>
              <a:ext uri="{FF2B5EF4-FFF2-40B4-BE49-F238E27FC236}">
                <a16:creationId xmlns:a16="http://schemas.microsoft.com/office/drawing/2014/main" id="{7F221F19-1BC8-4E31-BDD1-02B1757C9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28" y="1439055"/>
            <a:ext cx="11786072" cy="4736892"/>
          </a:xfrm>
          <a:prstGeom prst="rect">
            <a:avLst/>
          </a:prstGeom>
        </p:spPr>
      </p:pic>
    </p:spTree>
    <p:extLst>
      <p:ext uri="{BB962C8B-B14F-4D97-AF65-F5344CB8AC3E}">
        <p14:creationId xmlns:p14="http://schemas.microsoft.com/office/powerpoint/2010/main" val="709512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A8E9D8-CD6F-4CAA-BDC2-06E517DCC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61" y="1341120"/>
            <a:ext cx="11572078" cy="5014709"/>
          </a:xfrm>
        </p:spPr>
      </p:pic>
    </p:spTree>
    <p:extLst>
      <p:ext uri="{BB962C8B-B14F-4D97-AF65-F5344CB8AC3E}">
        <p14:creationId xmlns:p14="http://schemas.microsoft.com/office/powerpoint/2010/main" val="190637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9EF382-6F9F-4A1A-BAAC-77B62DC659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706" y="1365423"/>
            <a:ext cx="11544924" cy="4945435"/>
          </a:xfrm>
        </p:spPr>
      </p:pic>
    </p:spTree>
    <p:extLst>
      <p:ext uri="{BB962C8B-B14F-4D97-AF65-F5344CB8AC3E}">
        <p14:creationId xmlns:p14="http://schemas.microsoft.com/office/powerpoint/2010/main" val="234040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A9E547-2981-4009-8D6A-BCC09C3E0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185" y="1435611"/>
            <a:ext cx="10301996" cy="5115089"/>
          </a:xfrm>
        </p:spPr>
      </p:pic>
    </p:spTree>
    <p:extLst>
      <p:ext uri="{BB962C8B-B14F-4D97-AF65-F5344CB8AC3E}">
        <p14:creationId xmlns:p14="http://schemas.microsoft.com/office/powerpoint/2010/main" val="383968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687" y="500035"/>
            <a:ext cx="10515600" cy="845837"/>
          </a:xfrm>
        </p:spPr>
        <p:txBody>
          <a:bodyPr/>
          <a:lstStyle/>
          <a:p>
            <a:r>
              <a:rPr lang="en-US" b="1" dirty="0"/>
              <a:t>The Discovering of the problem </a:t>
            </a:r>
          </a:p>
        </p:txBody>
      </p:sp>
      <p:sp>
        <p:nvSpPr>
          <p:cNvPr id="3" name="Content Placeholder 2"/>
          <p:cNvSpPr>
            <a:spLocks noGrp="1"/>
          </p:cNvSpPr>
          <p:nvPr>
            <p:ph idx="1"/>
          </p:nvPr>
        </p:nvSpPr>
        <p:spPr/>
        <p:txBody>
          <a:bodyPr>
            <a:normAutofit/>
          </a:bodyPr>
          <a:lstStyle/>
          <a:p>
            <a:pPr marL="0" indent="0">
              <a:buNone/>
            </a:pPr>
            <a:r>
              <a:rPr lang="en-US" dirty="0"/>
              <a:t>A lot of people have a hell of a time in finding manual jobs/work, without connections its very hard to get a hustle these days.</a:t>
            </a:r>
          </a:p>
          <a:p>
            <a:pPr marL="0" indent="0">
              <a:buNone/>
            </a:pPr>
            <a:r>
              <a:rPr lang="en-US" dirty="0"/>
              <a:t>Earning a living for people who have no University Education, the manual  laborers.</a:t>
            </a:r>
          </a:p>
          <a:p>
            <a:pPr marL="0" indent="0">
              <a:buNone/>
            </a:pPr>
            <a:r>
              <a:rPr lang="en-US" dirty="0"/>
              <a:t>Going for a whole week without a job opportunity also is a challenge.</a:t>
            </a:r>
          </a:p>
          <a:p>
            <a:pPr marL="0" indent="0">
              <a:buNone/>
            </a:pPr>
            <a:r>
              <a:rPr lang="en-US" dirty="0"/>
              <a:t>Finding manual laborers is difficult around </a:t>
            </a:r>
            <a:r>
              <a:rPr lang="en-US" dirty="0" err="1"/>
              <a:t>Nakuru</a:t>
            </a:r>
            <a:r>
              <a:rPr lang="en-US" dirty="0"/>
              <a:t>.</a:t>
            </a:r>
          </a:p>
        </p:txBody>
      </p:sp>
    </p:spTree>
    <p:extLst>
      <p:ext uri="{BB962C8B-B14F-4D97-AF65-F5344CB8AC3E}">
        <p14:creationId xmlns:p14="http://schemas.microsoft.com/office/powerpoint/2010/main" val="359557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4A2443-975E-4B8C-A922-706D88084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53" y="1267721"/>
            <a:ext cx="11782267" cy="5590279"/>
          </a:xfrm>
        </p:spPr>
      </p:pic>
    </p:spTree>
    <p:extLst>
      <p:ext uri="{BB962C8B-B14F-4D97-AF65-F5344CB8AC3E}">
        <p14:creationId xmlns:p14="http://schemas.microsoft.com/office/powerpoint/2010/main" val="101552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2FE-5561-4D28-8A91-CE5AF132B3E0}"/>
              </a:ext>
            </a:extLst>
          </p:cNvPr>
          <p:cNvSpPr>
            <a:spLocks noGrp="1"/>
          </p:cNvSpPr>
          <p:nvPr>
            <p:ph type="title"/>
          </p:nvPr>
        </p:nvSpPr>
        <p:spPr>
          <a:xfrm>
            <a:off x="1783458" y="32378"/>
            <a:ext cx="2908464" cy="322667"/>
          </a:xfrm>
        </p:spPr>
        <p:txBody>
          <a:bodyPr>
            <a:normAutofit fontScale="90000"/>
          </a:bodyPr>
          <a:lstStyle/>
          <a:p>
            <a:r>
              <a:rPr lang="en-US" sz="2000" b="1" dirty="0"/>
              <a:t>High Fidelity Prototype</a:t>
            </a:r>
          </a:p>
        </p:txBody>
      </p:sp>
      <p:pic>
        <p:nvPicPr>
          <p:cNvPr id="4" name="Picture 3">
            <a:extLst>
              <a:ext uri="{FF2B5EF4-FFF2-40B4-BE49-F238E27FC236}">
                <a16:creationId xmlns:a16="http://schemas.microsoft.com/office/drawing/2014/main" id="{2185CD41-1839-4DE6-BF43-4B5169E59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58" y="738932"/>
            <a:ext cx="9984472" cy="5635363"/>
          </a:xfrm>
          <a:prstGeom prst="rect">
            <a:avLst/>
          </a:prstGeom>
        </p:spPr>
      </p:pic>
    </p:spTree>
    <p:extLst>
      <p:ext uri="{BB962C8B-B14F-4D97-AF65-F5344CB8AC3E}">
        <p14:creationId xmlns:p14="http://schemas.microsoft.com/office/powerpoint/2010/main" val="53231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A831AF-523C-4FED-955D-A069A1376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763" y="833885"/>
            <a:ext cx="10189145" cy="5354879"/>
          </a:xfrm>
        </p:spPr>
      </p:pic>
    </p:spTree>
    <p:extLst>
      <p:ext uri="{BB962C8B-B14F-4D97-AF65-F5344CB8AC3E}">
        <p14:creationId xmlns:p14="http://schemas.microsoft.com/office/powerpoint/2010/main" val="133934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A0C355-E6A5-4520-8300-B5FDEF909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453" y="689114"/>
            <a:ext cx="10261720" cy="5870713"/>
          </a:xfrm>
        </p:spPr>
      </p:pic>
    </p:spTree>
    <p:extLst>
      <p:ext uri="{BB962C8B-B14F-4D97-AF65-F5344CB8AC3E}">
        <p14:creationId xmlns:p14="http://schemas.microsoft.com/office/powerpoint/2010/main" val="170428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A7DC6E-39E7-43FC-976D-55DD331E6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506" y="615300"/>
            <a:ext cx="10458224" cy="5627399"/>
          </a:xfrm>
        </p:spPr>
      </p:pic>
    </p:spTree>
    <p:extLst>
      <p:ext uri="{BB962C8B-B14F-4D97-AF65-F5344CB8AC3E}">
        <p14:creationId xmlns:p14="http://schemas.microsoft.com/office/powerpoint/2010/main" val="343875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F9D8F2-549F-43C5-BCBE-6CEF67D18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24" y="742122"/>
            <a:ext cx="10259964" cy="5632174"/>
          </a:xfrm>
        </p:spPr>
      </p:pic>
    </p:spTree>
    <p:extLst>
      <p:ext uri="{BB962C8B-B14F-4D97-AF65-F5344CB8AC3E}">
        <p14:creationId xmlns:p14="http://schemas.microsoft.com/office/powerpoint/2010/main" val="6421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3224779" cy="608342"/>
          </a:xfrm>
        </p:spPr>
        <p:txBody>
          <a:bodyPr>
            <a:normAutofit fontScale="90000"/>
          </a:bodyPr>
          <a:lstStyle/>
          <a:p>
            <a:r>
              <a:rPr lang="en-US" b="1" dirty="0"/>
              <a:t>Objectives</a:t>
            </a:r>
          </a:p>
        </p:txBody>
      </p:sp>
      <p:sp>
        <p:nvSpPr>
          <p:cNvPr id="3" name="Content Placeholder 2"/>
          <p:cNvSpPr>
            <a:spLocks noGrp="1"/>
          </p:cNvSpPr>
          <p:nvPr>
            <p:ph idx="1"/>
          </p:nvPr>
        </p:nvSpPr>
        <p:spPr>
          <a:xfrm>
            <a:off x="2589212" y="2133600"/>
            <a:ext cx="8915400" cy="2213122"/>
          </a:xfrm>
        </p:spPr>
        <p:txBody>
          <a:bodyPr/>
          <a:lstStyle/>
          <a:p>
            <a:pPr>
              <a:buAutoNum type="arabicPeriod"/>
            </a:pPr>
            <a:r>
              <a:rPr lang="en-US" dirty="0"/>
              <a:t>To having a mobile Application that will help people to connect to manual laborers providers for manual work.</a:t>
            </a:r>
          </a:p>
          <a:p>
            <a:pPr>
              <a:buAutoNum type="arabicPeriod"/>
            </a:pPr>
            <a:r>
              <a:rPr lang="en-US" dirty="0"/>
              <a:t>To have a friendly mobile application that will be easier and simpler to use for everyone, i.e. the educated and illiterate people.</a:t>
            </a:r>
          </a:p>
        </p:txBody>
      </p:sp>
      <p:sp>
        <p:nvSpPr>
          <p:cNvPr id="4" name="TextBox 3">
            <a:extLst>
              <a:ext uri="{FF2B5EF4-FFF2-40B4-BE49-F238E27FC236}">
                <a16:creationId xmlns:a16="http://schemas.microsoft.com/office/drawing/2014/main" id="{B3377D49-783D-4D99-874F-28B75DA613FA}"/>
              </a:ext>
            </a:extLst>
          </p:cNvPr>
          <p:cNvSpPr txBox="1"/>
          <p:nvPr/>
        </p:nvSpPr>
        <p:spPr>
          <a:xfrm>
            <a:off x="2801247" y="1524000"/>
            <a:ext cx="3771831" cy="369332"/>
          </a:xfrm>
          <a:prstGeom prst="rect">
            <a:avLst/>
          </a:prstGeom>
          <a:noFill/>
        </p:spPr>
        <p:txBody>
          <a:bodyPr wrap="square" rtlCol="0">
            <a:spAutoFit/>
          </a:bodyPr>
          <a:lstStyle/>
          <a:p>
            <a:r>
              <a:rPr lang="en-US" b="1" dirty="0"/>
              <a:t>Main Objectives</a:t>
            </a:r>
          </a:p>
        </p:txBody>
      </p:sp>
      <p:sp>
        <p:nvSpPr>
          <p:cNvPr id="5" name="TextBox 4">
            <a:extLst>
              <a:ext uri="{FF2B5EF4-FFF2-40B4-BE49-F238E27FC236}">
                <a16:creationId xmlns:a16="http://schemas.microsoft.com/office/drawing/2014/main" id="{07825B00-5201-465B-B7DD-707F2B8AA3BD}"/>
              </a:ext>
            </a:extLst>
          </p:cNvPr>
          <p:cNvSpPr txBox="1"/>
          <p:nvPr/>
        </p:nvSpPr>
        <p:spPr>
          <a:xfrm>
            <a:off x="2801247" y="4586990"/>
            <a:ext cx="2804681" cy="374754"/>
          </a:xfrm>
          <a:prstGeom prst="rect">
            <a:avLst/>
          </a:prstGeom>
          <a:noFill/>
        </p:spPr>
        <p:txBody>
          <a:bodyPr wrap="square" rtlCol="0">
            <a:spAutoFit/>
          </a:bodyPr>
          <a:lstStyle/>
          <a:p>
            <a:r>
              <a:rPr lang="en-US" b="1" dirty="0"/>
              <a:t>Specific Objectives</a:t>
            </a:r>
          </a:p>
        </p:txBody>
      </p:sp>
      <p:sp>
        <p:nvSpPr>
          <p:cNvPr id="6" name="TextBox 5">
            <a:extLst>
              <a:ext uri="{FF2B5EF4-FFF2-40B4-BE49-F238E27FC236}">
                <a16:creationId xmlns:a16="http://schemas.microsoft.com/office/drawing/2014/main" id="{024C18D2-0625-4FF0-8FF6-84D66E1DD99F}"/>
              </a:ext>
            </a:extLst>
          </p:cNvPr>
          <p:cNvSpPr txBox="1"/>
          <p:nvPr/>
        </p:nvSpPr>
        <p:spPr>
          <a:xfrm>
            <a:off x="2696317" y="5111646"/>
            <a:ext cx="8703365" cy="1754326"/>
          </a:xfrm>
          <a:prstGeom prst="rect">
            <a:avLst/>
          </a:prstGeom>
          <a:noFill/>
        </p:spPr>
        <p:txBody>
          <a:bodyPr wrap="square" rtlCol="0">
            <a:spAutoFit/>
          </a:bodyPr>
          <a:lstStyle/>
          <a:p>
            <a:pPr marL="342900" indent="-342900">
              <a:buAutoNum type="arabicPeriod"/>
            </a:pPr>
            <a:r>
              <a:rPr lang="en-US" dirty="0"/>
              <a:t>Develop a System for people to help each other, mostly in times of pandemic.</a:t>
            </a:r>
          </a:p>
          <a:p>
            <a:pPr marL="342900" indent="-342900">
              <a:buFontTx/>
              <a:buAutoNum type="arabicPeriod"/>
            </a:pPr>
            <a:r>
              <a:rPr lang="en-US" dirty="0"/>
              <a:t>To have a system that will connect, (youths) to acquiring jobs without having to engage themselves into criminal activities.</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29850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Collection Methods</a:t>
            </a:r>
          </a:p>
        </p:txBody>
      </p:sp>
      <p:sp>
        <p:nvSpPr>
          <p:cNvPr id="5" name="Content Placeholder 4"/>
          <p:cNvSpPr>
            <a:spLocks noGrp="1"/>
          </p:cNvSpPr>
          <p:nvPr>
            <p:ph idx="1"/>
          </p:nvPr>
        </p:nvSpPr>
        <p:spPr>
          <a:xfrm>
            <a:off x="2589212" y="1905000"/>
            <a:ext cx="8915400" cy="3777622"/>
          </a:xfrm>
        </p:spPr>
        <p:txBody>
          <a:bodyPr/>
          <a:lstStyle/>
          <a:p>
            <a:pPr>
              <a:buAutoNum type="alphaLcPeriod"/>
            </a:pPr>
            <a:r>
              <a:rPr lang="en-US" b="1" dirty="0"/>
              <a:t>Interviews:</a:t>
            </a:r>
          </a:p>
          <a:p>
            <a:pPr marL="0" indent="0">
              <a:buNone/>
            </a:pPr>
            <a:r>
              <a:rPr lang="en-US" dirty="0"/>
              <a:t> I mainly used interviews in may data collection which come in handy, as I managed to get good feedback from the three persons I managed to perform interview on.</a:t>
            </a:r>
          </a:p>
          <a:p>
            <a:pPr marL="0" indent="0">
              <a:buNone/>
            </a:pPr>
            <a:r>
              <a:rPr lang="en-US" dirty="0"/>
              <a:t>Some of the responds suggested that an online platform where one can connect and find a hustle is just what they need. The mobile application online platform will be able to reach every one, hence one can acquire a day job in his comfort of his house.</a:t>
            </a:r>
          </a:p>
          <a:p>
            <a:pPr marL="0" indent="0">
              <a:buNone/>
            </a:pPr>
            <a:r>
              <a:rPr lang="en-US" dirty="0"/>
              <a:t>A suggestion was to also have a SMS kind of notification to alert what kind of job have been posted and the cost and the </a:t>
            </a:r>
            <a:r>
              <a:rPr lang="en-US"/>
              <a:t>person who have posted the job.</a:t>
            </a:r>
            <a:endParaRPr lang="en-US" dirty="0"/>
          </a:p>
        </p:txBody>
      </p:sp>
    </p:spTree>
    <p:extLst>
      <p:ext uri="{BB962C8B-B14F-4D97-AF65-F5344CB8AC3E}">
        <p14:creationId xmlns:p14="http://schemas.microsoft.com/office/powerpoint/2010/main" val="22813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4704" y="182909"/>
            <a:ext cx="10515600" cy="67284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Personas</a:t>
            </a:r>
          </a:p>
        </p:txBody>
      </p:sp>
      <p:sp>
        <p:nvSpPr>
          <p:cNvPr id="7" name="TextBox 6"/>
          <p:cNvSpPr txBox="1"/>
          <p:nvPr/>
        </p:nvSpPr>
        <p:spPr>
          <a:xfrm>
            <a:off x="6096000" y="1698991"/>
            <a:ext cx="5851577" cy="3970318"/>
          </a:xfrm>
          <a:prstGeom prst="rect">
            <a:avLst/>
          </a:prstGeom>
          <a:noFill/>
        </p:spPr>
        <p:txBody>
          <a:bodyPr wrap="square" rtlCol="0">
            <a:spAutoFit/>
          </a:bodyPr>
          <a:lstStyle/>
          <a:p>
            <a:r>
              <a:rPr lang="en-US" b="1" dirty="0"/>
              <a:t>Name: </a:t>
            </a:r>
            <a:r>
              <a:rPr lang="en-US" dirty="0"/>
              <a:t>Kamau Joseph</a:t>
            </a:r>
          </a:p>
          <a:p>
            <a:r>
              <a:rPr lang="en-US" b="1" dirty="0"/>
              <a:t>Age:</a:t>
            </a:r>
            <a:r>
              <a:rPr lang="en-US" dirty="0"/>
              <a:t> 43</a:t>
            </a:r>
          </a:p>
          <a:p>
            <a:r>
              <a:rPr lang="en-US" b="1" dirty="0"/>
              <a:t>Residence: </a:t>
            </a:r>
            <a:r>
              <a:rPr lang="en-US" dirty="0"/>
              <a:t>Nakuru, Rafiki</a:t>
            </a:r>
          </a:p>
          <a:p>
            <a:r>
              <a:rPr lang="en-US" b="1" dirty="0"/>
              <a:t>Education: </a:t>
            </a:r>
            <a:r>
              <a:rPr lang="en-US" dirty="0"/>
              <a:t>Technical Collage</a:t>
            </a:r>
          </a:p>
          <a:p>
            <a:r>
              <a:rPr lang="en-US" b="1" dirty="0"/>
              <a:t>Occupation: </a:t>
            </a:r>
            <a:r>
              <a:rPr lang="en-US" dirty="0"/>
              <a:t>Foreman</a:t>
            </a:r>
            <a:endParaRPr lang="en-US" b="1" dirty="0"/>
          </a:p>
          <a:p>
            <a:r>
              <a:rPr lang="en-US" b="1" dirty="0"/>
              <a:t>Marital Status:</a:t>
            </a:r>
            <a:r>
              <a:rPr lang="en-US" dirty="0"/>
              <a:t> Married 2 children</a:t>
            </a:r>
          </a:p>
          <a:p>
            <a:endParaRPr lang="en-US" dirty="0"/>
          </a:p>
          <a:p>
            <a:r>
              <a:rPr lang="en-US" b="1" dirty="0"/>
              <a:t>Goals:</a:t>
            </a:r>
          </a:p>
          <a:p>
            <a:r>
              <a:rPr lang="en-US" dirty="0"/>
              <a:t>To Provide Jobs to youths </a:t>
            </a:r>
          </a:p>
          <a:p>
            <a:r>
              <a:rPr lang="en-US" dirty="0"/>
              <a:t>To create more job opportunities</a:t>
            </a:r>
          </a:p>
          <a:p>
            <a:endParaRPr lang="en-US" dirty="0"/>
          </a:p>
          <a:p>
            <a:r>
              <a:rPr lang="en-US" b="1" dirty="0"/>
              <a:t>Frustrations:</a:t>
            </a:r>
          </a:p>
          <a:p>
            <a:r>
              <a:rPr lang="en-US" dirty="0"/>
              <a:t>Finding many youths in crimes</a:t>
            </a:r>
          </a:p>
          <a:p>
            <a:endParaRPr lang="en-US" dirty="0"/>
          </a:p>
        </p:txBody>
      </p:sp>
      <p:sp>
        <p:nvSpPr>
          <p:cNvPr id="2" name="TextBox 1">
            <a:extLst>
              <a:ext uri="{FF2B5EF4-FFF2-40B4-BE49-F238E27FC236}">
                <a16:creationId xmlns:a16="http://schemas.microsoft.com/office/drawing/2014/main" id="{3FC474CF-49CF-4670-B621-18D7C1780E2F}"/>
              </a:ext>
            </a:extLst>
          </p:cNvPr>
          <p:cNvSpPr txBox="1"/>
          <p:nvPr/>
        </p:nvSpPr>
        <p:spPr>
          <a:xfrm>
            <a:off x="575539" y="1698991"/>
            <a:ext cx="5205060" cy="4801314"/>
          </a:xfrm>
          <a:prstGeom prst="rect">
            <a:avLst/>
          </a:prstGeom>
          <a:noFill/>
        </p:spPr>
        <p:txBody>
          <a:bodyPr wrap="square" rtlCol="0">
            <a:spAutoFit/>
          </a:bodyPr>
          <a:lstStyle/>
          <a:p>
            <a:r>
              <a:rPr lang="en-US" b="1" dirty="0"/>
              <a:t>Name: </a:t>
            </a:r>
            <a:r>
              <a:rPr lang="en-US" dirty="0"/>
              <a:t>John Matthew</a:t>
            </a:r>
          </a:p>
          <a:p>
            <a:r>
              <a:rPr lang="en-US" b="1" dirty="0"/>
              <a:t>Age: </a:t>
            </a:r>
            <a:r>
              <a:rPr lang="en-US" dirty="0"/>
              <a:t>28</a:t>
            </a:r>
          </a:p>
          <a:p>
            <a:r>
              <a:rPr lang="en-US" b="1" dirty="0"/>
              <a:t>Residence: </a:t>
            </a:r>
            <a:r>
              <a:rPr lang="en-US" dirty="0"/>
              <a:t>Nakuru, </a:t>
            </a:r>
            <a:r>
              <a:rPr lang="en-US" dirty="0" err="1"/>
              <a:t>Kampi</a:t>
            </a:r>
            <a:r>
              <a:rPr lang="en-US" dirty="0"/>
              <a:t> </a:t>
            </a:r>
            <a:r>
              <a:rPr lang="en-US" dirty="0" err="1"/>
              <a:t>Ya</a:t>
            </a:r>
            <a:r>
              <a:rPr lang="en-US" dirty="0"/>
              <a:t> Moto</a:t>
            </a:r>
          </a:p>
          <a:p>
            <a:r>
              <a:rPr lang="en-US" b="1" dirty="0"/>
              <a:t>Education: </a:t>
            </a:r>
            <a:r>
              <a:rPr lang="en-US" dirty="0"/>
              <a:t>High School</a:t>
            </a:r>
          </a:p>
          <a:p>
            <a:r>
              <a:rPr lang="en-US" b="1" dirty="0"/>
              <a:t>Occupation: </a:t>
            </a:r>
            <a:r>
              <a:rPr lang="en-US" dirty="0"/>
              <a:t>Hustler</a:t>
            </a:r>
          </a:p>
          <a:p>
            <a:r>
              <a:rPr lang="en-US" b="1" dirty="0"/>
              <a:t>Marital status: </a:t>
            </a:r>
            <a:r>
              <a:rPr lang="en-US" dirty="0"/>
              <a:t>Single</a:t>
            </a:r>
          </a:p>
          <a:p>
            <a:endParaRPr lang="en-US" dirty="0"/>
          </a:p>
          <a:p>
            <a:r>
              <a:rPr lang="en-US" b="1" dirty="0"/>
              <a:t>Goals:</a:t>
            </a:r>
          </a:p>
          <a:p>
            <a:r>
              <a:rPr lang="en-US" dirty="0"/>
              <a:t>To be able to provide his basic needs without relying to anyone</a:t>
            </a:r>
          </a:p>
          <a:p>
            <a:r>
              <a:rPr lang="en-US" dirty="0"/>
              <a:t>To start a business and also have a family </a:t>
            </a:r>
          </a:p>
          <a:p>
            <a:endParaRPr lang="en-US" dirty="0"/>
          </a:p>
          <a:p>
            <a:r>
              <a:rPr lang="en-US" b="1" dirty="0"/>
              <a:t>Frustrations:</a:t>
            </a:r>
          </a:p>
          <a:p>
            <a:r>
              <a:rPr lang="en-US" dirty="0"/>
              <a:t>Lack of jobs and connections</a:t>
            </a:r>
          </a:p>
          <a:p>
            <a:r>
              <a:rPr lang="en-US" dirty="0"/>
              <a:t>Lack of proper technology to help the non-educated.</a:t>
            </a:r>
          </a:p>
          <a:p>
            <a:endParaRPr lang="en-US" dirty="0"/>
          </a:p>
        </p:txBody>
      </p:sp>
    </p:spTree>
    <p:extLst>
      <p:ext uri="{BB962C8B-B14F-4D97-AF65-F5344CB8AC3E}">
        <p14:creationId xmlns:p14="http://schemas.microsoft.com/office/powerpoint/2010/main" val="325412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131" y="657915"/>
            <a:ext cx="2779643" cy="577725"/>
          </a:xfrm>
        </p:spPr>
        <p:txBody>
          <a:bodyPr>
            <a:normAutofit fontScale="90000"/>
          </a:bodyPr>
          <a:lstStyle/>
          <a:p>
            <a:r>
              <a:rPr lang="en-US" b="1" dirty="0"/>
              <a:t>User Stories</a:t>
            </a:r>
          </a:p>
        </p:txBody>
      </p:sp>
      <p:sp>
        <p:nvSpPr>
          <p:cNvPr id="3" name="Content Placeholder 2"/>
          <p:cNvSpPr>
            <a:spLocks noGrp="1"/>
          </p:cNvSpPr>
          <p:nvPr>
            <p:ph idx="1"/>
          </p:nvPr>
        </p:nvSpPr>
        <p:spPr/>
        <p:txBody>
          <a:bodyPr/>
          <a:lstStyle/>
          <a:p>
            <a:pPr marL="0" indent="0">
              <a:buNone/>
            </a:pPr>
            <a:r>
              <a:rPr lang="en-US" b="1" dirty="0"/>
              <a:t>John</a:t>
            </a:r>
          </a:p>
          <a:p>
            <a:pPr marL="0" indent="0">
              <a:buNone/>
            </a:pPr>
            <a:r>
              <a:rPr lang="en-US" dirty="0"/>
              <a:t>- John first need to provide a phone number and email for registration purpose and also name and location.</a:t>
            </a:r>
          </a:p>
          <a:p>
            <a:pPr>
              <a:buFontTx/>
              <a:buChar char="-"/>
            </a:pPr>
            <a:r>
              <a:rPr lang="en-US" dirty="0"/>
              <a:t>After registration John is able to view open job opportunities around the hood. </a:t>
            </a:r>
          </a:p>
          <a:p>
            <a:pPr>
              <a:buFontTx/>
              <a:buChar char="-"/>
            </a:pPr>
            <a:r>
              <a:rPr lang="en-US" dirty="0"/>
              <a:t>John needs to check the open opportunities every morning and indicate His Interest by clicking Apply.</a:t>
            </a:r>
          </a:p>
        </p:txBody>
      </p:sp>
    </p:spTree>
    <p:extLst>
      <p:ext uri="{BB962C8B-B14F-4D97-AF65-F5344CB8AC3E}">
        <p14:creationId xmlns:p14="http://schemas.microsoft.com/office/powerpoint/2010/main" val="24225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Stories</a:t>
            </a:r>
          </a:p>
        </p:txBody>
      </p:sp>
      <p:sp>
        <p:nvSpPr>
          <p:cNvPr id="3" name="Content Placeholder 2"/>
          <p:cNvSpPr>
            <a:spLocks noGrp="1"/>
          </p:cNvSpPr>
          <p:nvPr>
            <p:ph idx="1"/>
          </p:nvPr>
        </p:nvSpPr>
        <p:spPr/>
        <p:txBody>
          <a:bodyPr>
            <a:normAutofit/>
          </a:bodyPr>
          <a:lstStyle/>
          <a:p>
            <a:pPr marL="0" indent="0">
              <a:buNone/>
            </a:pPr>
            <a:r>
              <a:rPr lang="en-US" b="1" dirty="0"/>
              <a:t>Kamau</a:t>
            </a:r>
          </a:p>
          <a:p>
            <a:pPr>
              <a:buFontTx/>
              <a:buChar char="-"/>
            </a:pPr>
            <a:r>
              <a:rPr lang="en-US" dirty="0"/>
              <a:t>Kamau need to be able to register to the system by providing required information and most importantly not leaving out the Phone Number.</a:t>
            </a:r>
          </a:p>
          <a:p>
            <a:pPr>
              <a:buFontTx/>
              <a:buChar char="-"/>
            </a:pPr>
            <a:r>
              <a:rPr lang="en-US" dirty="0"/>
              <a:t>Kamau should be able to post any open work opportunity before 7:00 AM in the morning.</a:t>
            </a:r>
          </a:p>
          <a:p>
            <a:pPr>
              <a:buFontTx/>
              <a:buChar char="-"/>
            </a:pPr>
            <a:r>
              <a:rPr lang="en-US" dirty="0"/>
              <a:t>In Kamua details there should be a star rating and reviews by John this will help indicate how reliable Kamau is.</a:t>
            </a:r>
          </a:p>
          <a:p>
            <a:pPr>
              <a:buFontTx/>
              <a:buChar char="-"/>
            </a:pPr>
            <a:r>
              <a:rPr lang="en-US" dirty="0"/>
              <a:t>Kamau should indicate the payments for every job posted every single day, The time it will take and the open places.</a:t>
            </a:r>
          </a:p>
        </p:txBody>
      </p:sp>
    </p:spTree>
    <p:extLst>
      <p:ext uri="{BB962C8B-B14F-4D97-AF65-F5344CB8AC3E}">
        <p14:creationId xmlns:p14="http://schemas.microsoft.com/office/powerpoint/2010/main" val="12529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Valuation</a:t>
            </a:r>
          </a:p>
        </p:txBody>
      </p:sp>
      <p:sp>
        <p:nvSpPr>
          <p:cNvPr id="3" name="Content Placeholder 2"/>
          <p:cNvSpPr>
            <a:spLocks noGrp="1"/>
          </p:cNvSpPr>
          <p:nvPr>
            <p:ph idx="1"/>
          </p:nvPr>
        </p:nvSpPr>
        <p:spPr/>
        <p:txBody>
          <a:bodyPr/>
          <a:lstStyle/>
          <a:p>
            <a:pPr marL="0" indent="0">
              <a:buNone/>
            </a:pPr>
            <a:r>
              <a:rPr lang="en-US" b="1" dirty="0"/>
              <a:t>Possible solutions</a:t>
            </a:r>
          </a:p>
          <a:p>
            <a:pPr marL="514350" indent="-514350">
              <a:buAutoNum type="arabicPeriod"/>
            </a:pPr>
            <a:r>
              <a:rPr lang="en-US" dirty="0"/>
              <a:t>Creating a design to which both Kamau and John can interact and one can post for an open job, and John can check for open job in the neighborhood</a:t>
            </a:r>
          </a:p>
          <a:p>
            <a:pPr marL="514350" indent="-514350">
              <a:buAutoNum type="arabicPeriod"/>
            </a:pPr>
            <a:r>
              <a:rPr lang="en-US" dirty="0"/>
              <a:t>Mobile Application which is easier to use for all people with capabilities of sending </a:t>
            </a:r>
            <a:r>
              <a:rPr lang="en-US" dirty="0" err="1"/>
              <a:t>Sms</a:t>
            </a:r>
            <a:r>
              <a:rPr lang="en-US" dirty="0"/>
              <a:t> for available jobs opportunities.</a:t>
            </a:r>
          </a:p>
        </p:txBody>
      </p:sp>
    </p:spTree>
    <p:extLst>
      <p:ext uri="{BB962C8B-B14F-4D97-AF65-F5344CB8AC3E}">
        <p14:creationId xmlns:p14="http://schemas.microsoft.com/office/powerpoint/2010/main" val="428384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Flow</a:t>
            </a:r>
          </a:p>
        </p:txBody>
      </p:sp>
      <p:sp>
        <p:nvSpPr>
          <p:cNvPr id="3" name="Content Placeholder 2"/>
          <p:cNvSpPr>
            <a:spLocks noGrp="1"/>
          </p:cNvSpPr>
          <p:nvPr>
            <p:ph idx="1"/>
          </p:nvPr>
        </p:nvSpPr>
        <p:spPr>
          <a:xfrm>
            <a:off x="185530" y="1401417"/>
            <a:ext cx="8057321" cy="4071731"/>
          </a:xfrm>
        </p:spPr>
        <p:txBody>
          <a:bodyPr>
            <a:normAutofit/>
          </a:bodyPr>
          <a:lstStyle/>
          <a:p>
            <a:pPr marL="514350" indent="-514350">
              <a:buAutoNum type="alphaLcPeriod"/>
            </a:pPr>
            <a:r>
              <a:rPr lang="en-US" dirty="0"/>
              <a:t>John and Kamau both registers by providing their requested personal information's. Some important information include Providing Location and Phone Number.</a:t>
            </a:r>
          </a:p>
        </p:txBody>
      </p:sp>
      <p:pic>
        <p:nvPicPr>
          <p:cNvPr id="5" name="Picture 4">
            <a:extLst>
              <a:ext uri="{FF2B5EF4-FFF2-40B4-BE49-F238E27FC236}">
                <a16:creationId xmlns:a16="http://schemas.microsoft.com/office/drawing/2014/main" id="{7E2CFF34-DC81-4729-AEF6-8D55EB487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216" y="624110"/>
            <a:ext cx="3142396" cy="5686241"/>
          </a:xfrm>
          <a:prstGeom prst="rect">
            <a:avLst/>
          </a:prstGeom>
        </p:spPr>
      </p:pic>
    </p:spTree>
    <p:extLst>
      <p:ext uri="{BB962C8B-B14F-4D97-AF65-F5344CB8AC3E}">
        <p14:creationId xmlns:p14="http://schemas.microsoft.com/office/powerpoint/2010/main" val="3054168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715</TotalTime>
  <Words>779</Words>
  <Application>Microsoft Office PowerPoint</Application>
  <PresentationFormat>Widescreen</PresentationFormat>
  <Paragraphs>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hUSTle HuB</vt:lpstr>
      <vt:lpstr>The Discovering of the problem </vt:lpstr>
      <vt:lpstr>Objectives</vt:lpstr>
      <vt:lpstr>Data Collection Methods</vt:lpstr>
      <vt:lpstr>PowerPoint Presentation</vt:lpstr>
      <vt:lpstr>User Stories</vt:lpstr>
      <vt:lpstr>User Stories</vt:lpstr>
      <vt:lpstr>Solution Valuation</vt:lpstr>
      <vt:lpstr>The Flow</vt:lpstr>
      <vt:lpstr>PowerPoint Presentation</vt:lpstr>
      <vt:lpstr>PowerPoint Presentation</vt:lpstr>
      <vt:lpstr>PowerPoint Presentation</vt:lpstr>
      <vt:lpstr>PowerPoint Presentation</vt:lpstr>
      <vt:lpstr>PowerPoint Presentation</vt:lpstr>
      <vt:lpstr>Use case Diagrams</vt:lpstr>
      <vt:lpstr>PowerPoint Presentation</vt:lpstr>
      <vt:lpstr>PowerPoint Presentation</vt:lpstr>
      <vt:lpstr>PowerPoint Presentation</vt:lpstr>
      <vt:lpstr>PowerPoint Presentation</vt:lpstr>
      <vt:lpstr>PowerPoint Presentation</vt:lpstr>
      <vt:lpstr>High Fidelity Prototype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hUSTle HuB</dc:title>
  <dc:creator>Mbogo</dc:creator>
  <cp:lastModifiedBy>Dennis Mbogo</cp:lastModifiedBy>
  <cp:revision>127</cp:revision>
  <dcterms:created xsi:type="dcterms:W3CDTF">2020-08-02T07:25:37Z</dcterms:created>
  <dcterms:modified xsi:type="dcterms:W3CDTF">2020-08-28T14:05:26Z</dcterms:modified>
</cp:coreProperties>
</file>