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6"/>
  </p:notesMasterIdLst>
  <p:handoutMasterIdLst>
    <p:handoutMasterId r:id="rId17"/>
  </p:handoutMasterIdLst>
  <p:sldIdLst>
    <p:sldId id="258" r:id="rId4"/>
    <p:sldId id="260" r:id="rId5"/>
    <p:sldId id="270" r:id="rId6"/>
    <p:sldId id="272" r:id="rId7"/>
    <p:sldId id="273" r:id="rId8"/>
    <p:sldId id="274" r:id="rId9"/>
    <p:sldId id="281" r:id="rId10"/>
    <p:sldId id="276" r:id="rId11"/>
    <p:sldId id="277" r:id="rId12"/>
    <p:sldId id="279" r:id="rId13"/>
    <p:sldId id="280" r:id="rId14"/>
    <p:sldId id="269" r:id="rId15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鲁逸丁" initials="鲁逸丁" lastIdx="9" clrIdx="0"/>
  <p:cmAuthor id="2" name="Frank Li" initials="FL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202020"/>
    <a:srgbClr val="B2B2B2"/>
    <a:srgbClr val="323232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02" y="96"/>
      </p:cViewPr>
      <p:guideLst>
        <p:guide orient="horz" pos="2144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7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676" y="5061113"/>
            <a:ext cx="2714987" cy="17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781" y="5148707"/>
            <a:ext cx="2638219" cy="170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887" y="1604873"/>
            <a:ext cx="2688187" cy="111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30"/>
          <a:stretch>
            <a:fillRect/>
          </a:stretch>
        </p:blipFill>
        <p:spPr bwMode="auto">
          <a:xfrm>
            <a:off x="664044" y="4677087"/>
            <a:ext cx="10904336" cy="280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164773"/>
            <a:ext cx="12192000" cy="672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62467-5D0A-49E1-B518-3A78C7333349}" type="slidenum">
              <a:rPr lang="en-US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8900" y="187752"/>
            <a:ext cx="9239249" cy="5806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>
                <a:sym typeface="Calibri" panose="020F0502020204030204" pitchFamily="34" charset="0"/>
              </a:rPr>
              <a:t>Click to edit Master title style</a:t>
            </a:r>
            <a:endParaRPr lang="en-US" altLang="zh-CN" dirty="0">
              <a:sym typeface="Calibri" panose="020F050202020403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4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>
                <a:sym typeface="Calibri" panose="020F0502020204030204" pitchFamily="34" charset="0"/>
              </a:rPr>
              <a:t>Click to edit Master text styles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Second level</a:t>
            </a:r>
            <a:endParaRPr lang="en-US" altLang="zh-CN" dirty="0">
              <a:sym typeface="Calibri" panose="020F0502020204030204" pitchFamily="34" charset="0"/>
            </a:endParaRPr>
          </a:p>
          <a:p>
            <a:pPr lvl="2"/>
            <a:r>
              <a:rPr lang="en-US" altLang="zh-CN" dirty="0">
                <a:sym typeface="Calibri" panose="020F0502020204030204" pitchFamily="34" charset="0"/>
              </a:rPr>
              <a:t>Third level</a:t>
            </a:r>
            <a:endParaRPr lang="en-US" altLang="zh-CN" dirty="0">
              <a:sym typeface="Calibri" panose="020F0502020204030204" pitchFamily="34" charset="0"/>
            </a:endParaRPr>
          </a:p>
          <a:p>
            <a:pPr lvl="3"/>
            <a:r>
              <a:rPr lang="en-US" altLang="zh-CN" dirty="0">
                <a:sym typeface="Calibri" panose="020F0502020204030204" pitchFamily="34" charset="0"/>
              </a:rPr>
              <a:t>Fourth level</a:t>
            </a:r>
            <a:endParaRPr lang="en-US" altLang="zh-CN" dirty="0">
              <a:sym typeface="Calibri" panose="020F0502020204030204" pitchFamily="34" charset="0"/>
            </a:endParaRPr>
          </a:p>
          <a:p>
            <a:pPr lvl="4"/>
            <a:r>
              <a:rPr lang="en-US" altLang="zh-CN" dirty="0">
                <a:sym typeface="Calibri" panose="020F0502020204030204" pitchFamily="34" charset="0"/>
              </a:rPr>
              <a:t>Fifth level</a:t>
            </a:r>
            <a:endParaRPr lang="en-US" altLang="zh-CN" dirty="0">
              <a:sym typeface="Calibri" panose="020F0502020204030204" pitchFamily="34" charset="0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8562467-5D0A-49E1-B518-3A78C7333349}" type="slidenum">
              <a:rPr lang="en-US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Picture 2" descr="D:\BP\13-飞讯动力\融资计划\20151026-新BP\Logo1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300" y="151673"/>
            <a:ext cx="1632113" cy="65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87752"/>
            <a:ext cx="1358900" cy="5806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/>
  <p:txStyles>
    <p:titleStyle>
      <a:lvl1pPr marL="1219200" indent="-1219200"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457200" indent="-4572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  <a:sym typeface="Calibri" panose="020F0502020204030204" pitchFamily="34" charset="0"/>
        </a:defRPr>
      </a:lvl1pPr>
      <a:lvl2pPr marL="990600" indent="-3810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  <a:sym typeface="Calibri" panose="020F0502020204030204" pitchFamily="34" charset="0"/>
        </a:defRPr>
      </a:lvl2pPr>
      <a:lvl3pPr marL="15240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  <a:sym typeface="Calibri" panose="020F0502020204030204" pitchFamily="34" charset="0"/>
        </a:defRPr>
      </a:lvl3pPr>
      <a:lvl4pPr marL="21336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  <a:sym typeface="Calibri" panose="020F0502020204030204" pitchFamily="34" charset="0"/>
        </a:defRPr>
      </a:lvl4pPr>
      <a:lvl5pPr marL="27432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  <a:sym typeface="Calibri" panose="020F0502020204030204" pitchFamily="34" charset="0"/>
        </a:defRPr>
      </a:lvl5pPr>
      <a:lvl6pPr marL="33528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39624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45720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51816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hyperlink" Target="Part%202/4.%20InstallReview.mp4" TargetMode="External"/><Relationship Id="rId6" Type="http://schemas.openxmlformats.org/officeDocument/2006/relationships/hyperlink" Target="Install_pip.mp4" TargetMode="External"/><Relationship Id="rId5" Type="http://schemas.openxmlformats.org/officeDocument/2006/relationships/hyperlink" Target="Part%202/3.%20InstallPip.mp4" TargetMode="External"/><Relationship Id="rId4" Type="http://schemas.openxmlformats.org/officeDocument/2006/relationships/hyperlink" Target="pip-18.1.tar.gz" TargetMode="External"/><Relationship Id="rId3" Type="http://schemas.openxmlformats.org/officeDocument/2006/relationships/hyperlink" Target="Install_Python.mp4" TargetMode="External"/><Relationship Id="rId2" Type="http://schemas.openxmlformats.org/officeDocument/2006/relationships/hyperlink" Target="Part%202/2.%20InstallPython.mp4" TargetMode="External"/><Relationship Id="rId1" Type="http://schemas.openxmlformats.org/officeDocument/2006/relationships/hyperlink" Target="python-3.7.1-amd64.ex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Part%202/6.%20Submit.mp4" TargetMode="External"/><Relationship Id="rId1" Type="http://schemas.openxmlformats.org/officeDocument/2006/relationships/hyperlink" Target="Part%202/1.%20CloneProject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6.png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hyperlink" Target="https://identity.linuxfoundation.org/?destination=node/285/individual-signup" TargetMode="External"/><Relationship Id="rId3" Type="http://schemas.openxmlformats.org/officeDocument/2006/relationships/hyperlink" Target="Part%201/2.%20&#31614;&#32626;%20CLA%20&#21327;&#35758;.mp4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hyperlink" Target="Part%201/1.%20&#27880;&#20876;%20GitHub%20&#36134;&#21495;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emf"/><Relationship Id="rId1" Type="http://schemas.openxmlformats.org/officeDocument/2006/relationships/hyperlink" Target="Part%201/4.%20&#25552;&#20132;%20PR.mp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settingenv.mp4" TargetMode="External"/><Relationship Id="rId1" Type="http://schemas.openxmlformats.org/officeDocument/2006/relationships/hyperlink" Target="Part%202/5.%20Settings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5" y="2756953"/>
            <a:ext cx="12192000" cy="184666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1871707" y="3013059"/>
            <a:ext cx="8448587" cy="92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0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BoCloud</a:t>
            </a:r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社区贡献培训</a:t>
            </a:r>
            <a:r>
              <a:rPr lang="zh-CN" altLang="en-US" sz="4265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4265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87475" y="425877"/>
            <a:ext cx="9239249" cy="580685"/>
          </a:xfrm>
        </p:spPr>
        <p:txBody>
          <a:bodyPr/>
          <a:lstStyle/>
          <a:p>
            <a:r>
              <a:rPr lang="zh-CN" altLang="en-US" sz="2800" dirty="0">
                <a:latin typeface="+mn-ea"/>
                <a:ea typeface="+mn-ea"/>
                <a:cs typeface="+mn-ea"/>
                <a:sym typeface="+mn-lt"/>
              </a:rPr>
              <a:t>向 </a:t>
            </a:r>
            <a:r>
              <a:rPr lang="en-US" altLang="zh-CN" sz="2800" dirty="0">
                <a:latin typeface="+mn-ea"/>
                <a:ea typeface="+mn-ea"/>
                <a:cs typeface="+mn-ea"/>
                <a:sym typeface="+mn-lt"/>
              </a:rPr>
              <a:t>OpenStack </a:t>
            </a:r>
            <a:r>
              <a:rPr lang="zh-CN" altLang="en-US" sz="2800" dirty="0">
                <a:latin typeface="+mn-ea"/>
                <a:ea typeface="+mn-ea"/>
                <a:cs typeface="+mn-ea"/>
                <a:sym typeface="+mn-lt"/>
              </a:rPr>
              <a:t>提交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</a:br>
            <a:endParaRPr lang="zh-CN" altLang="en-US" sz="2800" dirty="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5600" y="1158240"/>
            <a:ext cx="673989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提交之前要安装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git-review</a:t>
            </a: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600" dirty="0">
                <a:latin typeface="+mn-ea"/>
                <a:cs typeface="+mn-ea"/>
                <a:sym typeface="+mn-ea"/>
              </a:rPr>
              <a:t>Step 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1</a:t>
            </a:r>
            <a:endParaRPr lang="zh-CN" altLang="en-US" sz="1600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	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安装 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Python    </a:t>
            </a:r>
            <a:r>
              <a:rPr lang="en-US" altLang="zh-CN" sz="1600" dirty="0">
                <a:latin typeface="+mn-ea"/>
                <a:cs typeface="+mn-ea"/>
                <a:sym typeface="+mn-ea"/>
                <a:hlinkClick r:id="rId1" action="ppaction://hlinkfile"/>
              </a:rPr>
              <a:t>python-3.7.1-amd64.exe</a:t>
            </a:r>
            <a:endParaRPr lang="zh-CN" altLang="en-US" sz="1600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	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查看视频：     </a:t>
            </a:r>
            <a:r>
              <a:rPr lang="en-US" altLang="zh-CN" sz="1600" dirty="0">
                <a:latin typeface="+mn-ea"/>
                <a:cs typeface="+mn-ea"/>
                <a:sym typeface="+mn-ea"/>
                <a:hlinkClick r:id="rId2" action="ppaction://hlinkfile"/>
              </a:rPr>
              <a:t>InstallPython.mp4</a:t>
            </a:r>
            <a:endParaRPr lang="zh-CN" altLang="en-US" sz="1600" dirty="0">
              <a:latin typeface="+mn-ea"/>
              <a:cs typeface="+mn-ea"/>
              <a:sym typeface="+mn-ea"/>
              <a:hlinkClick r:id="rId3" action="ppaction://hlinkfile"/>
            </a:endParaRPr>
          </a:p>
          <a:p>
            <a:pPr marL="0" indent="0">
              <a:buNone/>
            </a:pPr>
            <a:endParaRPr lang="zh-CN" altLang="en-US" sz="1600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Step 2</a:t>
            </a:r>
            <a:endParaRPr lang="en-US" altLang="zh-CN" sz="1600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	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安装 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pip       </a:t>
            </a:r>
            <a:r>
              <a:rPr lang="en-US" altLang="zh-CN" sz="1600" dirty="0">
                <a:latin typeface="+mn-ea"/>
                <a:cs typeface="+mn-ea"/>
                <a:sym typeface="+mn-ea"/>
                <a:hlinkClick r:id="rId4" action="ppaction://hlinkfile"/>
              </a:rPr>
              <a:t>pip-18.1.tar.gz</a:t>
            </a:r>
            <a:endParaRPr lang="en-US" altLang="zh-CN" sz="1600" dirty="0">
              <a:latin typeface="+mn-ea"/>
              <a:cs typeface="+mn-ea"/>
              <a:hlinkClick r:id="rId4" action="ppaction://hlinkfile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	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查看视频：     </a:t>
            </a:r>
            <a:r>
              <a:rPr lang="en-US" altLang="zh-CN" sz="1600" dirty="0">
                <a:latin typeface="+mn-ea"/>
                <a:cs typeface="+mn-ea"/>
                <a:sym typeface="+mn-ea"/>
                <a:hlinkClick r:id="rId5" action="ppaction://hlinkfile"/>
              </a:rPr>
              <a:t>InstallPip.mp4</a:t>
            </a:r>
            <a:endParaRPr lang="zh-CN" altLang="en-US" sz="1600" dirty="0">
              <a:latin typeface="+mn-ea"/>
              <a:cs typeface="+mn-ea"/>
              <a:sym typeface="+mn-ea"/>
              <a:hlinkClick r:id="rId6" action="ppaction://hlinkfile"/>
            </a:endParaRPr>
          </a:p>
          <a:p>
            <a:pPr marL="0" indent="0">
              <a:buNone/>
            </a:pPr>
            <a:endParaRPr lang="zh-CN" altLang="en-US" sz="1600" dirty="0">
              <a:latin typeface="+mn-ea"/>
              <a:cs typeface="+mn-ea"/>
              <a:hlinkClick r:id="rId6" action="ppaction://hlinkfile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Step 3</a:t>
            </a:r>
            <a:endParaRPr lang="en-US" altLang="zh-CN" sz="1600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	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安装 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git-review</a:t>
            </a:r>
            <a:endParaRPr lang="en-US" altLang="zh-CN" sz="1600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	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命令：         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pip install git-review</a:t>
            </a:r>
            <a:endParaRPr lang="en-US" altLang="zh-CN" sz="1600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	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查看视频：     </a:t>
            </a:r>
            <a:r>
              <a:rPr lang="en-US" altLang="zh-CN" sz="1600" dirty="0">
                <a:latin typeface="+mn-ea"/>
                <a:cs typeface="+mn-ea"/>
                <a:sym typeface="+mn-ea"/>
                <a:hlinkClick r:id="rId7" action="ppaction://hlinkfile"/>
              </a:rPr>
              <a:t>InstallReview.mp4</a:t>
            </a:r>
            <a:endParaRPr lang="zh-CN" altLang="en-US" sz="1600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58900" y="406827"/>
            <a:ext cx="9239249" cy="580685"/>
          </a:xfrm>
        </p:spPr>
        <p:txBody>
          <a:bodyPr/>
          <a:lstStyle/>
          <a:p>
            <a:r>
              <a:rPr lang="zh-CN" altLang="en-US" sz="2800" dirty="0">
                <a:latin typeface="+mn-ea"/>
                <a:ea typeface="+mn-ea"/>
                <a:cs typeface="+mn-ea"/>
                <a:sym typeface="+mn-lt"/>
              </a:rPr>
              <a:t>向 </a:t>
            </a:r>
            <a:r>
              <a:rPr lang="en-US" altLang="zh-CN" sz="2800" dirty="0">
                <a:latin typeface="+mn-ea"/>
                <a:ea typeface="+mn-ea"/>
                <a:cs typeface="+mn-ea"/>
                <a:sym typeface="+mn-lt"/>
              </a:rPr>
              <a:t>OpenStack </a:t>
            </a:r>
            <a:r>
              <a:rPr lang="zh-CN" altLang="en-US" sz="2800" dirty="0">
                <a:latin typeface="+mn-ea"/>
                <a:ea typeface="+mn-ea"/>
                <a:cs typeface="+mn-ea"/>
                <a:sym typeface="+mn-lt"/>
              </a:rPr>
              <a:t>提交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</a:b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58900" y="1235075"/>
            <a:ext cx="9968230" cy="4923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+mn-ea"/>
                <a:cs typeface="+mn-ea"/>
                <a:sym typeface="+mn-ea"/>
              </a:rPr>
              <a:t>GitHub </a:t>
            </a:r>
            <a:r>
              <a:rPr lang="zh-CN" altLang="en-US" dirty="0">
                <a:latin typeface="+mn-ea"/>
                <a:cs typeface="+mn-ea"/>
                <a:sym typeface="+mn-ea"/>
              </a:rPr>
              <a:t>上面搜索项目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stackalytics </a:t>
            </a:r>
            <a:r>
              <a:rPr lang="zh-CN" altLang="en-US" dirty="0">
                <a:latin typeface="+mn-ea"/>
                <a:cs typeface="+mn-ea"/>
                <a:sym typeface="+mn-ea"/>
              </a:rPr>
              <a:t>克隆修改后提交到 </a:t>
            </a:r>
            <a:r>
              <a:rPr lang="en-US" altLang="zh-CN" dirty="0">
                <a:latin typeface="+mn-ea"/>
                <a:cs typeface="+mn-ea"/>
                <a:sym typeface="+mn-ea"/>
              </a:rPr>
              <a:t>OpenStack</a:t>
            </a:r>
            <a:endParaRPr lang="zh-CN" altLang="en-US" sz="1400" dirty="0">
              <a:sym typeface="+mn-ea"/>
            </a:endParaRPr>
          </a:p>
          <a:p>
            <a:endParaRPr lang="zh-CN" alt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		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本页视频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:	</a:t>
            </a:r>
            <a:endParaRPr lang="en-US" altLang="zh-CN" sz="1600" dirty="0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			</a:t>
            </a:r>
            <a:r>
              <a:rPr lang="en-US" altLang="zh-CN" sz="1600" dirty="0">
                <a:latin typeface="+mn-ea"/>
                <a:cs typeface="+mn-ea"/>
                <a:sym typeface="+mn-ea"/>
                <a:hlinkClick r:id="rId1" action="ppaction://hlinkfile"/>
              </a:rPr>
              <a:t>CloneProject.mp4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		     		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			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  <a:hlinkClick r:id="rId2" action="ppaction://hlinkfile"/>
              </a:rPr>
              <a:t>Submit.mp4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Step 1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：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	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配置 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name email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  	git config user.name NAME</a:t>
            </a:r>
            <a:endParaRPr lang="zh-CN" altLang="en-US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  <a:cs typeface="+mn-ea"/>
                <a:sym typeface="+mn-ea"/>
              </a:rPr>
              <a:t> 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	git config </a:t>
            </a:r>
            <a:r>
              <a:rPr lang="en-US" altLang="zh-CN" sz="1600" dirty="0" err="1">
                <a:latin typeface="+mn-ea"/>
                <a:cs typeface="+mn-ea"/>
                <a:sym typeface="+mn-ea"/>
              </a:rPr>
              <a:t>user.email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 Name@xxx.com	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  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Step 2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：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	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添加 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git remote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         git remote add </a:t>
            </a:r>
            <a:r>
              <a:rPr lang="en-US" altLang="zh-CN" sz="1600" dirty="0" err="1">
                <a:latin typeface="+mn-ea"/>
                <a:cs typeface="+mn-ea"/>
                <a:sym typeface="+mn-ea"/>
              </a:rPr>
              <a:t>gerrit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 https://NAME@review.openstack.org/openstack/stackalytics.git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  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Step 3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： 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	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提交到 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OpenStack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  	git review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400" dirty="0">
                <a:sym typeface="+mn-ea"/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5" y="2756953"/>
            <a:ext cx="12192000" cy="184666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1871707" y="3013059"/>
            <a:ext cx="8448587" cy="107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265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谢谢观看</a:t>
            </a:r>
            <a:endParaRPr lang="zh-CN" altLang="en-US" sz="4265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31088" y="2864437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491932" y="2308105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spc="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 spc="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1412240" y="2841625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849587" y="1898166"/>
            <a:ext cx="41021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BoCloud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社区贡献现状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4105910" y="1823204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849587" y="2669270"/>
            <a:ext cx="4102100" cy="45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注册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GitHub &amp;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签署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CNCF-CLA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4105910" y="2569487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4849587" y="3395812"/>
            <a:ext cx="4102100" cy="45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提交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PR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 的一般步骤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4105910" y="331577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4849587" y="4109889"/>
            <a:ext cx="4102100" cy="45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注册关联公司所需账号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4105910" y="4062053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4849587" y="4883300"/>
            <a:ext cx="41021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向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OpenStack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提交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4105910" y="4808338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9" y="53975"/>
            <a:ext cx="2295525" cy="933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BoCloud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社区贡献现状</a:t>
            </a:r>
            <a:endParaRPr lang="zh-CN" altLang="en-US" sz="2800" kern="1200" dirty="0">
              <a:solidFill>
                <a:srgbClr val="20202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8441" y="6547137"/>
            <a:ext cx="2079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数据源：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http://stackalytics.com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8663" y="5012429"/>
            <a:ext cx="46272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最新版本统计数据来看，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BoCloud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排名目前居第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BoCloud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在社区贡献方面发力还是立竿见影的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1143" y="5012429"/>
            <a:ext cx="4703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所有版本统计数据来看，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BoCloud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排名目前居第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BoCloud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在社区贡献方面仍有很大的上升空间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194" y="906075"/>
            <a:ext cx="4476190" cy="34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957" y="906075"/>
            <a:ext cx="4438095" cy="34952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BoCloud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社区贡献现状</a:t>
            </a:r>
            <a:endParaRPr lang="zh-CN" altLang="en-US" sz="2800" kern="1200" dirty="0">
              <a:solidFill>
                <a:srgbClr val="20202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1853" y="5002904"/>
            <a:ext cx="4478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目前主要贡献模块包括：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website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等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website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板块存在大量翻译任务，是一个契机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58441" y="6547137"/>
            <a:ext cx="2079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数据源：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http://stackalytics.com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0" y="1449047"/>
            <a:ext cx="4295238" cy="3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64" y="1462554"/>
            <a:ext cx="4495238" cy="340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58441" y="6547137"/>
            <a:ext cx="2079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数据源：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http://stackalytics.com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8900" y="2083135"/>
            <a:ext cx="9491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注册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 GitHub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账户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注册地址：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https://github.com/join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签署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 CNCF-CLA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协议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签署地址：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hlinkClick r:id="rId4"/>
              </a:rPr>
              <a:t>https://identity.linuxfoundation.org/?destination=node/285/individual-signup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5678" y="1262270"/>
            <a:ext cx="43632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账户准备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485265" y="188387"/>
            <a:ext cx="9239249" cy="5806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219200" indent="-1219200" algn="l" rtl="0" eaLnBrk="0" fontAlgn="base" hangingPunct="0">
              <a:spcBef>
                <a:spcPct val="0"/>
              </a:spcBef>
              <a:spcAft>
                <a:spcPct val="0"/>
              </a:spcAft>
              <a:defRPr sz="3735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zh-CN" altLang="en-US" sz="2800" kern="1200" dirty="0">
                <a:solidFill>
                  <a:srgbClr val="20202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注册 </a:t>
            </a:r>
            <a:r>
              <a:rPr lang="en-US" altLang="zh-CN" sz="2800" kern="1200" dirty="0">
                <a:solidFill>
                  <a:srgbClr val="20202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 &amp; </a:t>
            </a:r>
            <a:r>
              <a:rPr lang="zh-CN" altLang="en-US" sz="2800" kern="1200" dirty="0">
                <a:solidFill>
                  <a:srgbClr val="20202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签署 </a:t>
            </a:r>
            <a:r>
              <a:rPr lang="en-US" altLang="zh-CN" sz="2800" kern="1200" dirty="0">
                <a:solidFill>
                  <a:srgbClr val="20202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CNCF-CLA</a:t>
            </a:r>
            <a:endParaRPr lang="zh-CN" altLang="en-US" sz="2800" kern="1200" dirty="0">
              <a:solidFill>
                <a:srgbClr val="20202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400" y="4126542"/>
            <a:ext cx="9810114" cy="114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注意事项：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签署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CLA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协议的邮箱应该与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Git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客户端本地配置邮箱保持一致，否则验证不过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访问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CLA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签署网站需要科学上网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kern="1200" dirty="0">
                <a:solidFill>
                  <a:srgbClr val="20202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提交 </a:t>
            </a:r>
            <a:r>
              <a:rPr lang="en-US" altLang="zh-CN" sz="2800" kern="1200" dirty="0">
                <a:solidFill>
                  <a:srgbClr val="20202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 </a:t>
            </a:r>
            <a:r>
              <a:rPr lang="zh-CN" altLang="en-US" sz="2800" kern="1200" dirty="0">
                <a:solidFill>
                  <a:srgbClr val="20202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的一般步骤</a:t>
            </a:r>
            <a:endParaRPr lang="en-US" altLang="zh-CN" sz="2800" kern="1200" dirty="0">
              <a:solidFill>
                <a:srgbClr val="20202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58441" y="6547137"/>
            <a:ext cx="2079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数据源：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http://stackalytics.com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5678" y="1262270"/>
            <a:ext cx="4363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提交贡献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57521" y="1117272"/>
            <a:ext cx="253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示例视频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63734" y="1462325"/>
            <a:ext cx="336936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fork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项目到自己的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GitHub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账户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将项目克隆到本地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git name &amp; email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添加上游（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remote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）项目地址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与上游同步代码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切到新分支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修改代码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提交修改，推送到新分支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PR (Pull Request)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5678" y="3933995"/>
            <a:ext cx="7801665" cy="207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注意事项：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不要在项目已有分支上直接修改代码，每个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PR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请建立独立分支，如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fix-20181101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每次修改代码前，最好与上游做一次同步操作，避免不必要的冲突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合并多次提交步骤：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 git rebase -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HEAD~n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为合并提交的次数）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 git push –f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（强制推送）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26" y="1662380"/>
            <a:ext cx="5351802" cy="29065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kern="1200" dirty="0" err="1">
                <a:solidFill>
                  <a:srgbClr val="20202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GoLang</a:t>
            </a:r>
            <a:r>
              <a:rPr lang="zh-CN" altLang="en-US" sz="2800" kern="1200" dirty="0">
                <a:solidFill>
                  <a:srgbClr val="20202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项目结构简介</a:t>
            </a:r>
            <a:endParaRPr lang="en-US" altLang="zh-CN" sz="2800" kern="1200" dirty="0">
              <a:solidFill>
                <a:srgbClr val="20202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58441" y="6547137"/>
            <a:ext cx="2079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数据源：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http://stackalytics.com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899" y="768437"/>
            <a:ext cx="6829604" cy="433495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58899" y="5545458"/>
            <a:ext cx="736765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一般来说，红色细线框内的内容无需修改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pkg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是程序主体存放目录，也是代码修改的主要工作目录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88503" y="1210500"/>
            <a:ext cx="3917052" cy="199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常见的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 Golang 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命令：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# go build   //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编译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go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# go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fmt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–w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xxx.go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 //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格式化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go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# go run      //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执行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go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# go install  //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编译安装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注册关联公司所需账号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8900" y="1616075"/>
            <a:ext cx="9239885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1.</a:t>
            </a:r>
            <a:r>
              <a:rPr lang="zh-CN" altLang="en-US" dirty="0">
                <a:latin typeface="+mn-ea"/>
                <a:cs typeface="+mn-ea"/>
                <a:sym typeface="+mn-ea"/>
              </a:rPr>
              <a:t>注册账号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openstack.org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review.openstack.org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launchpad.net/openstack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添加信息并提交到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review.openstack.org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OpenStack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则是官方网站，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Launchpad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用来管理版本以及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BUG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review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是代码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review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网站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实际只需要三个账号，其中 </a:t>
            </a:r>
            <a:r>
              <a:rPr lang="en-US" altLang="zh-CN" sz="16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Launchpad</a:t>
            </a:r>
            <a:r>
              <a:rPr lang="zh-CN" altLang="en-US" sz="16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 </a:t>
            </a:r>
            <a:r>
              <a:rPr lang="en-US" altLang="zh-CN" sz="16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review</a:t>
            </a:r>
            <a:r>
              <a:rPr lang="zh-CN" altLang="en-US" sz="16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两个网站共用同一个 </a:t>
            </a:r>
            <a:r>
              <a:rPr lang="en-US" altLang="zh-CN" sz="16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Ubuntu One</a:t>
            </a:r>
            <a:r>
              <a:rPr lang="zh-CN" altLang="en-US" sz="16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账号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唯一值得注意的是，咱们注册账号时最好使用相同的邮箱，可以免去许多不必要的麻烦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openstack.org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需要科学上网，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launchpad.net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需要科学上网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提供工具：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github.com/getlantern/lantern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注册账号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5620" y="1351280"/>
            <a:ext cx="10515600" cy="5506720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访问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OpenStack.org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进行注册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访问 launchpad或者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review.openstack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注册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Ubuntu one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注册好之后直接登录，开始设置一些环境，先从 launchpad开始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查看视频：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  <a:hlinkClick r:id="rId1" action="ppaction://hlinkfile"/>
              </a:rPr>
              <a:t>Settings.mp4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hlinkClick r:id="rId2" action="ppaction://hlinkfile"/>
            </a:endParaRPr>
          </a:p>
          <a:p>
            <a:pPr marL="0" indent="0"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截止到这里，账号的设置已经做好，下面是本地提交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PRESET_TEXT" val="Add Your Subtitle Here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PRESET_TEXT" val="Add Your Subtitle Here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PRESET_TEXT" val="Add Your Subtitle Here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DOC_GUID" val="{468a4675-de85-4513-ae07-c42be57f2499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ISCONTENTSTITLE" val="1"/>
  <p:tag name="KSO_WM_UNIT_PRESET_TEXT" val="目录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PRESET_TEXT" val="Add Your Subtitle Here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PRESET_TEXT" val="Add Your Subtitle Here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安全">
      <a:dk1>
        <a:sysClr val="windowText" lastClr="000000"/>
      </a:dk1>
      <a:lt1>
        <a:sysClr val="window" lastClr="FFFFFF"/>
      </a:lt1>
      <a:dk2>
        <a:srgbClr val="4472C4"/>
      </a:dk2>
      <a:lt2>
        <a:srgbClr val="E7E6E6"/>
      </a:lt2>
      <a:accent1>
        <a:srgbClr val="3399FF"/>
      </a:accent1>
      <a:accent2>
        <a:srgbClr val="FF9900"/>
      </a:accent2>
      <a:accent3>
        <a:srgbClr val="92D050"/>
      </a:accent3>
      <a:accent4>
        <a:srgbClr val="4472C4"/>
      </a:accent4>
      <a:accent5>
        <a:srgbClr val="00B050"/>
      </a:accent5>
      <a:accent6>
        <a:srgbClr val="ED7D31"/>
      </a:accent6>
      <a:hlink>
        <a:srgbClr val="0563C1"/>
      </a:hlink>
      <a:folHlink>
        <a:srgbClr val="954F72"/>
      </a:folHlink>
    </a:clrScheme>
    <a:fontScheme name="Office Theme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2179</Words>
  <Application>WPS 演示</Application>
  <PresentationFormat>宽屏</PresentationFormat>
  <Paragraphs>179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等线</vt:lpstr>
      <vt:lpstr>Office 主题​​</vt:lpstr>
      <vt:lpstr>Office Theme</vt:lpstr>
      <vt:lpstr>PowerPoint 演示文稿</vt:lpstr>
      <vt:lpstr>PowerPoint 演示文稿</vt:lpstr>
      <vt:lpstr>BoCloud 社区贡献现状</vt:lpstr>
      <vt:lpstr>BoCloud 社区贡献现状</vt:lpstr>
      <vt:lpstr>PowerPoint 演示文稿</vt:lpstr>
      <vt:lpstr>提交 PR 的一般步骤</vt:lpstr>
      <vt:lpstr>GoLang 项目结构简介</vt:lpstr>
      <vt:lpstr>注册关联公司所需账号</vt:lpstr>
      <vt:lpstr>注册账号</vt:lpstr>
      <vt:lpstr>向 OpenStack 提交 </vt:lpstr>
      <vt:lpstr>向 OpenStack 提交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つ 幸福来敲门？つ</cp:lastModifiedBy>
  <cp:revision>472</cp:revision>
  <dcterms:created xsi:type="dcterms:W3CDTF">2017-08-03T09:01:00Z</dcterms:created>
  <dcterms:modified xsi:type="dcterms:W3CDTF">2019-03-22T06:51:12Z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