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Shape 41"/>
          <p:cNvSpPr txBox="1"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06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45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8" name="Shape 46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9" name="Shape 47"/>
          <p:cNvSpPr txBox="1"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1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51"/>
          <p:cNvSpPr txBox="1"/>
          <p:nvPr>
            <p:ph type="body" idx="13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120" name="Shape 52" descr="Shap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hape 53" descr="Shap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37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4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55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6" name="Shape 67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81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2" name="Shape 75"/>
          <p:cNvSpPr txBox="1"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3" name="Shape 76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92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3" name="Shape 80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4" name="Shape 81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0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4" name="Shape 85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5" name="Shape 86"/>
          <p:cNvSpPr txBox="1"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1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5" name="Shape 90"/>
          <p:cNvSpPr txBox="1"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24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5" name="Shape 94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6" name="Shape 95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7" name="Shape 96"/>
          <p:cNvSpPr txBox="1"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3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Shape 100"/>
          <p:cNvSpPr txBox="1"/>
          <p:nvPr>
            <p:ph type="body" idx="13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238" name="Shape 101" descr="Shape 1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hape 102" descr="Shape 1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18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Shape 26"/>
          <p:cNvSpPr txBox="1"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5" name="Shape 27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Shape 31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6" name="Shape 32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36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7" name="Shape 37"/>
          <p:cNvSpPr txBox="1"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107"/>
          <p:cNvSpPr txBox="1"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0" name="Shape 110"/>
          <p:cNvSpPr txBox="1"/>
          <p:nvPr/>
        </p:nvSpPr>
        <p:spPr>
          <a:xfrm>
            <a:off x="1218959" y="2345040"/>
            <a:ext cx="5893201" cy="149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>
              <a:defRPr sz="4800">
                <a:solidFill>
                  <a:srgbClr val="040404"/>
                </a:solidFill>
              </a:defRPr>
            </a:pPr>
            <a:r>
              <a:t>JavaScript</a:t>
            </a:r>
          </a:p>
          <a:p>
            <a:pPr>
              <a:defRPr>
                <a:solidFill>
                  <a:srgbClr val="040404"/>
                </a:solidFill>
              </a:defRPr>
            </a:pPr>
            <a:endParaRPr sz="1800"/>
          </a:p>
          <a:p>
            <a:pPr>
              <a:defRPr i="1" sz="2400">
                <a:solidFill>
                  <a:srgbClr val="040404"/>
                </a:solidFill>
              </a:defRPr>
            </a:pPr>
            <a:r>
              <a:t>Lecture 1.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173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Constants</a:t>
            </a:r>
          </a:p>
        </p:txBody>
      </p:sp>
      <p:pic>
        <p:nvPicPr>
          <p:cNvPr id="278" name="Shape 174" descr="Shape 1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354144"/>
            <a:ext cx="8350301" cy="260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180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Data Types</a:t>
            </a:r>
          </a:p>
        </p:txBody>
      </p:sp>
      <p:sp>
        <p:nvSpPr>
          <p:cNvPr id="281" name="Shape 181"/>
          <p:cNvSpPr txBox="1"/>
          <p:nvPr/>
        </p:nvSpPr>
        <p:spPr>
          <a:xfrm>
            <a:off x="396850" y="2083049"/>
            <a:ext cx="7865699" cy="294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The latest ECMAScript standard defines seven data types:</a:t>
            </a:r>
          </a:p>
          <a:p>
            <a:pPr/>
            <a:endParaRPr sz="1800"/>
          </a:p>
          <a:p>
            <a:pPr marL="457200" indent="-342900">
              <a:buSzPct val="100000"/>
              <a:buChar char="■"/>
              <a:defRPr sz="1800"/>
            </a:pPr>
            <a:r>
              <a:t>Six primitive types:</a:t>
            </a:r>
          </a:p>
          <a:p>
            <a:pPr lvl="1" marL="914400" indent="-342900">
              <a:buSzPct val="100000"/>
              <a:buChar char="■"/>
              <a:defRPr sz="1800"/>
            </a:pPr>
            <a:r>
              <a:t>Boolean</a:t>
            </a:r>
          </a:p>
          <a:p>
            <a:pPr lvl="1" marL="914400" indent="-342900">
              <a:buSzPct val="100000"/>
              <a:buChar char="■"/>
              <a:defRPr sz="1800"/>
            </a:pPr>
            <a:r>
              <a:t>Null</a:t>
            </a:r>
          </a:p>
          <a:p>
            <a:pPr lvl="1" marL="914400" indent="-342900">
              <a:buSzPct val="100000"/>
              <a:buChar char="■"/>
              <a:defRPr sz="1800"/>
            </a:pPr>
            <a:r>
              <a:t>Undefined</a:t>
            </a:r>
          </a:p>
          <a:p>
            <a:pPr lvl="1" marL="914400" indent="-342900">
              <a:buSzPct val="100000"/>
              <a:buChar char="■"/>
              <a:defRPr sz="1800"/>
            </a:pPr>
            <a:r>
              <a:t>Number</a:t>
            </a:r>
          </a:p>
          <a:p>
            <a:pPr lvl="1" marL="914400" indent="-342900">
              <a:buSzPct val="100000"/>
              <a:buChar char="■"/>
              <a:defRPr sz="1800"/>
            </a:pPr>
            <a:r>
              <a:t>String</a:t>
            </a:r>
          </a:p>
          <a:p>
            <a:pPr lvl="1" marL="914400" indent="-342900">
              <a:lnSpc>
                <a:spcPct val="115000"/>
              </a:lnSpc>
              <a:spcBef>
                <a:spcPts val="500"/>
              </a:spcBef>
              <a:buClr>
                <a:srgbClr val="333333"/>
              </a:buClr>
              <a:buSzPct val="100000"/>
              <a:buChar char="■"/>
              <a:defRPr sz="1800"/>
            </a:pPr>
            <a:r>
              <a:t>Symbol</a:t>
            </a:r>
            <a:r>
              <a:rPr>
                <a:solidFill>
                  <a:srgbClr val="333333"/>
                </a:solidFill>
              </a:rPr>
              <a:t> (new in ECMAScript 6)</a:t>
            </a:r>
            <a:endParaRPr>
              <a:solidFill>
                <a:srgbClr val="333333"/>
              </a:solidFill>
            </a:endParaRPr>
          </a:p>
          <a:p>
            <a:pPr marL="457200" indent="-342900">
              <a:buSzPct val="100000"/>
              <a:buChar char="■"/>
              <a:defRPr sz="1800"/>
            </a:pPr>
            <a:r>
              <a:t>and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187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typeof</a:t>
            </a:r>
          </a:p>
        </p:txBody>
      </p:sp>
      <p:pic>
        <p:nvPicPr>
          <p:cNvPr id="284" name="Shape 188" descr="Shape 18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407386"/>
            <a:ext cx="8350301" cy="3110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19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Operators</a:t>
            </a:r>
          </a:p>
        </p:txBody>
      </p:sp>
      <p:pic>
        <p:nvPicPr>
          <p:cNvPr id="287" name="Shape 195" descr="Shape 19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53532"/>
            <a:ext cx="8346100" cy="3812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01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Logical Operators</a:t>
            </a:r>
          </a:p>
        </p:txBody>
      </p:sp>
      <p:pic>
        <p:nvPicPr>
          <p:cNvPr id="290" name="Shape 202" descr="Shape 2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252273"/>
            <a:ext cx="8382849" cy="336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0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Logical Operators</a:t>
            </a:r>
          </a:p>
        </p:txBody>
      </p:sp>
      <p:pic>
        <p:nvPicPr>
          <p:cNvPr id="293" name="Shape 209" descr="Shape 20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398345"/>
            <a:ext cx="8350299" cy="2975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15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Strings Comparison</a:t>
            </a:r>
          </a:p>
        </p:txBody>
      </p:sp>
      <p:pic>
        <p:nvPicPr>
          <p:cNvPr id="296" name="Shape 216" descr="Shape 2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686640"/>
            <a:ext cx="8350299" cy="194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22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Types Comparison</a:t>
            </a:r>
          </a:p>
        </p:txBody>
      </p:sp>
      <p:pic>
        <p:nvPicPr>
          <p:cNvPr id="299" name="Shape 223" descr="Shape 2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787420"/>
            <a:ext cx="8350299" cy="2045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229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Alert, Prompt, Confirm</a:t>
            </a:r>
          </a:p>
        </p:txBody>
      </p:sp>
      <p:pic>
        <p:nvPicPr>
          <p:cNvPr id="302" name="Shape 230" descr="Shape 2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757659"/>
            <a:ext cx="8350299" cy="2257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23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If Statement</a:t>
            </a:r>
          </a:p>
        </p:txBody>
      </p:sp>
      <p:pic>
        <p:nvPicPr>
          <p:cNvPr id="305" name="Shape 237" descr="Shape 2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1915511"/>
            <a:ext cx="8477251" cy="4162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116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ECMAScript </a:t>
            </a:r>
          </a:p>
        </p:txBody>
      </p:sp>
      <p:sp>
        <p:nvSpPr>
          <p:cNvPr id="253" name="Shape 117"/>
          <p:cNvSpPr txBox="1"/>
          <p:nvPr/>
        </p:nvSpPr>
        <p:spPr>
          <a:xfrm>
            <a:off x="396849" y="2055025"/>
            <a:ext cx="8491802" cy="1229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Scripting-language</a:t>
            </a:r>
            <a:r>
              <a:rPr>
                <a:solidFill>
                  <a:srgbClr val="222222"/>
                </a:solidFill>
              </a:rPr>
              <a:t> specification</a:t>
            </a:r>
            <a:endParaRPr>
              <a:solidFill>
                <a:srgbClr val="222222"/>
              </a:solidFill>
            </a:endParaRPr>
          </a:p>
          <a:p>
            <a:pPr marL="457200" indent="-342900">
              <a:spcBef>
                <a:spcPts val="1000"/>
              </a:spcBef>
              <a:buClr>
                <a:srgbClr val="222222"/>
              </a:buClr>
              <a:buSzPct val="100000"/>
              <a:buChar char="■"/>
              <a:defRPr sz="1800">
                <a:solidFill>
                  <a:srgbClr val="222222"/>
                </a:solidFill>
              </a:defRPr>
            </a:pPr>
            <a:r>
              <a:t>Was created to standardize JavaScript</a:t>
            </a:r>
          </a:p>
          <a:p>
            <a:pPr marL="457200" indent="-342900">
              <a:spcBef>
                <a:spcPts val="1000"/>
              </a:spcBef>
              <a:buClr>
                <a:srgbClr val="222222"/>
              </a:buClr>
              <a:buSzPct val="100000"/>
              <a:buChar char="■"/>
              <a:defRPr sz="1800">
                <a:solidFill>
                  <a:srgbClr val="222222"/>
                </a:solidFill>
              </a:defRPr>
            </a:pPr>
            <a:r>
              <a:t>ECMA-262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243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Else Statement</a:t>
            </a:r>
          </a:p>
        </p:txBody>
      </p:sp>
      <p:pic>
        <p:nvPicPr>
          <p:cNvPr id="308" name="Shape 244" descr="Shape 2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762" y="2650400"/>
            <a:ext cx="7648576" cy="261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250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Conditional (ternary) Operator</a:t>
            </a:r>
          </a:p>
        </p:txBody>
      </p:sp>
      <p:pic>
        <p:nvPicPr>
          <p:cNvPr id="311" name="Shape 251" descr="Shape 2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741349"/>
            <a:ext cx="8350299" cy="21372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257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Switch Statement </a:t>
            </a:r>
          </a:p>
        </p:txBody>
      </p:sp>
      <p:pic>
        <p:nvPicPr>
          <p:cNvPr id="314" name="Shape 258" descr="Shape 2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1978342"/>
            <a:ext cx="8350301" cy="3815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26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Loop While</a:t>
            </a:r>
          </a:p>
        </p:txBody>
      </p:sp>
      <p:pic>
        <p:nvPicPr>
          <p:cNvPr id="317" name="Shape 265" descr="Shape 26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563846"/>
            <a:ext cx="8350299" cy="2492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271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Loop Do While</a:t>
            </a:r>
          </a:p>
        </p:txBody>
      </p:sp>
      <p:pic>
        <p:nvPicPr>
          <p:cNvPr id="320" name="Shape 272" descr="Shape 2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397910"/>
            <a:ext cx="8350302" cy="2057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27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Loop For</a:t>
            </a:r>
          </a:p>
        </p:txBody>
      </p:sp>
      <p:pic>
        <p:nvPicPr>
          <p:cNvPr id="323" name="Shape 279" descr="Shape 2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442263"/>
            <a:ext cx="8350299" cy="1973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285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Break and Continue</a:t>
            </a:r>
          </a:p>
        </p:txBody>
      </p:sp>
      <p:pic>
        <p:nvPicPr>
          <p:cNvPr id="326" name="Shape 286" descr="Shape 2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1998653"/>
            <a:ext cx="8350299" cy="2860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292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Strict Mode</a:t>
            </a:r>
          </a:p>
        </p:txBody>
      </p:sp>
      <p:pic>
        <p:nvPicPr>
          <p:cNvPr id="329" name="Shape 293" descr="Shape 2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602833"/>
            <a:ext cx="8350301" cy="2566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298"/>
          <p:cNvSpPr txBox="1"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2" name="Shape 302"/>
          <p:cNvSpPr txBox="1"/>
          <p:nvPr/>
        </p:nvSpPr>
        <p:spPr>
          <a:xfrm>
            <a:off x="49" y="2954650"/>
            <a:ext cx="9144001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 algn="ctr">
              <a:defRPr sz="4800">
                <a:solidFill>
                  <a:srgbClr val="070707"/>
                </a:solidFill>
              </a:defRPr>
            </a:lvl1pPr>
          </a:lstStyle>
          <a:p>
            <a:pPr/>
            <a:r>
              <a:t>Thanks for watching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123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First JavaScript Application</a:t>
            </a:r>
          </a:p>
        </p:txBody>
      </p:sp>
      <p:pic>
        <p:nvPicPr>
          <p:cNvPr id="256" name="Shape 124" descr="Shape 1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267193"/>
            <a:ext cx="8350299" cy="3085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130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Line break and semicolon</a:t>
            </a:r>
          </a:p>
        </p:txBody>
      </p:sp>
      <p:pic>
        <p:nvPicPr>
          <p:cNvPr id="259" name="Shape 131" descr="Shape 1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43775"/>
            <a:ext cx="7515201" cy="402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137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Comments</a:t>
            </a:r>
          </a:p>
        </p:txBody>
      </p:sp>
      <p:pic>
        <p:nvPicPr>
          <p:cNvPr id="262" name="Shape 138" descr="Shape 1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1987150"/>
            <a:ext cx="7963849" cy="3929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14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Variables in ES5</a:t>
            </a:r>
          </a:p>
        </p:txBody>
      </p:sp>
      <p:pic>
        <p:nvPicPr>
          <p:cNvPr id="265" name="Shape 145" descr="Shape 1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1947548"/>
            <a:ext cx="8049101" cy="4241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51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Variables in ES6</a:t>
            </a:r>
          </a:p>
        </p:txBody>
      </p:sp>
      <p:pic>
        <p:nvPicPr>
          <p:cNvPr id="268" name="Shape 152" descr="Shape 1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1947474"/>
            <a:ext cx="7182748" cy="4208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15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Variables in ES6</a:t>
            </a:r>
          </a:p>
        </p:txBody>
      </p:sp>
      <p:pic>
        <p:nvPicPr>
          <p:cNvPr id="271" name="Shape 159" descr="Shape 1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811" y="1900236"/>
            <a:ext cx="8181976" cy="199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hape 160" descr="Shape 1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824" y="4142359"/>
            <a:ext cx="8181976" cy="1837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6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Variables naming</a:t>
            </a:r>
          </a:p>
        </p:txBody>
      </p:sp>
      <p:pic>
        <p:nvPicPr>
          <p:cNvPr id="275" name="Shape 167" descr="Shape 16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1963183"/>
            <a:ext cx="8350301" cy="384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