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1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6"/>
    <a:srgbClr val="F48A00"/>
    <a:srgbClr val="A71D5D"/>
    <a:srgbClr val="795DA3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95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57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3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71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5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54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5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6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2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2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5460-4579-4109-AD27-02228C30C1AB}" type="datetimeFigureOut">
              <a:rPr lang="pl-PL" smtClean="0"/>
              <a:t>2015-04-14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108-488A-4FEC-9E95-6E52DFB99C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crockford.com/javascrip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crockford.com/popula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65" y="2160165"/>
            <a:ext cx="2537670" cy="2537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33" y="5184396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</a:rPr>
              <a:t>Rafał Legiędź</a:t>
            </a:r>
          </a:p>
          <a:p>
            <a:pPr algn="ctr"/>
            <a:r>
              <a:rPr lang="pl-PL" dirty="0" smtClean="0">
                <a:latin typeface="Segoe UI Light" panose="020B0502040204020203" pitchFamily="34" charset="0"/>
              </a:rPr>
              <a:t>rafal.legiedz@gmail.com</a:t>
            </a:r>
          </a:p>
          <a:p>
            <a:pPr algn="ctr"/>
            <a:r>
              <a:rPr lang="pl-PL" dirty="0" smtClean="0">
                <a:latin typeface="Segoe UI Light" panose="020B0502040204020203" pitchFamily="34" charset="0"/>
              </a:rPr>
              <a:t>@rafek</a:t>
            </a:r>
            <a:endParaRPr lang="pl-PL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4002" y="1377755"/>
            <a:ext cx="42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The Function Invocation Pattern</a:t>
            </a:r>
            <a:endParaRPr lang="pl-PL" sz="2400" dirty="0">
              <a:latin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0197" y="2144727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function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dirty="0" smtClean="0">
                <a:solidFill>
                  <a:srgbClr val="00AE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– bound to the global object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9485" y="1360977"/>
            <a:ext cx="468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The Constructor Invocation Pattern</a:t>
            </a:r>
            <a:endParaRPr lang="pl-PL" sz="2400" dirty="0">
              <a:latin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6718" y="2153116"/>
            <a:ext cx="5450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function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.brand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brand;</a:t>
            </a:r>
          </a:p>
          <a:p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.model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dirty="0" smtClean="0">
                <a:solidFill>
                  <a:srgbClr val="00AE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dirty="0" smtClean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.brand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.model;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myCar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Car(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"F-150"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– bound to the new object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1539" y="1360977"/>
            <a:ext cx="38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The Apply Invocation Pattern</a:t>
            </a:r>
            <a:endParaRPr lang="pl-PL" sz="2400" dirty="0">
              <a:latin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8977" y="2153116"/>
            <a:ext cx="610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dirty="0" smtClean="0">
                <a:solidFill>
                  <a:srgbClr val="00AE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l-PL" dirty="0" smtClean="0">
                <a:solidFill>
                  <a:srgbClr val="00AE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ar sum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add.</a:t>
            </a:r>
            <a:r>
              <a:rPr lang="pl-PL" dirty="0" smtClean="0">
                <a:solidFill>
                  <a:srgbClr val="00AE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00AE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array);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– bound to the first parameter of apply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046" y="3013501"/>
            <a:ext cx="61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A variable defined anywhere within a function is visible </a:t>
            </a:r>
            <a:r>
              <a:rPr lang="pl-PL" sz="2400" u="sng" dirty="0" smtClean="0">
                <a:latin typeface="Segoe UI Light" panose="020B0502040204020203" pitchFamily="34" charset="0"/>
              </a:rPr>
              <a:t>everywhere</a:t>
            </a:r>
            <a:r>
              <a:rPr lang="pl-PL" sz="2400" dirty="0" smtClean="0">
                <a:latin typeface="Segoe UI Light" panose="020B0502040204020203" pitchFamily="34" charset="0"/>
              </a:rPr>
              <a:t> whithin the function.</a:t>
            </a:r>
            <a:endParaRPr lang="pl-PL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5679" y="3013501"/>
            <a:ext cx="5672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u="sng" dirty="0" smtClean="0">
                <a:latin typeface="Segoe UI Light" panose="020B0502040204020203" pitchFamily="34" charset="0"/>
              </a:rPr>
              <a:t>Closure</a:t>
            </a:r>
            <a:r>
              <a:rPr lang="pl-PL" sz="2400" dirty="0" smtClean="0">
                <a:latin typeface="Segoe UI Light" panose="020B0502040204020203" pitchFamily="34" charset="0"/>
              </a:rPr>
              <a:t> is a function that has access to the context in which it was created.</a:t>
            </a:r>
            <a:endParaRPr lang="pl-PL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6000" y="3013501"/>
            <a:ext cx="65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Segoe UI Light" panose="020B0502040204020203" pitchFamily="34" charset="0"/>
              </a:rPr>
              <a:t>A</a:t>
            </a:r>
            <a:r>
              <a:rPr lang="pl-PL" sz="2400" dirty="0" smtClean="0">
                <a:latin typeface="Segoe UI Light" panose="020B0502040204020203" pitchFamily="34" charset="0"/>
              </a:rPr>
              <a:t> prototypal language, which means that objects </a:t>
            </a:r>
            <a:r>
              <a:rPr lang="pl-PL" sz="2400" u="sng" dirty="0" smtClean="0">
                <a:latin typeface="Segoe UI Light" panose="020B0502040204020203" pitchFamily="34" charset="0"/>
              </a:rPr>
              <a:t>inherit</a:t>
            </a:r>
            <a:r>
              <a:rPr lang="pl-PL" sz="2400" dirty="0" smtClean="0">
                <a:latin typeface="Segoe UI Light" panose="020B0502040204020203" pitchFamily="34" charset="0"/>
              </a:rPr>
              <a:t> directly from other objects.</a:t>
            </a:r>
            <a:endParaRPr lang="pl-PL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2858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085" y="3198167"/>
            <a:ext cx="747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The World’s Most Misuderstood Programming Language</a:t>
            </a:r>
            <a:endParaRPr lang="pl-PL" sz="2400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6630" y="3659832"/>
            <a:ext cx="28632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latin typeface="Segoe UI Light" panose="020B0502040204020203" pitchFamily="34" charset="0"/>
                <a:hlinkClick r:id="rId2"/>
              </a:rPr>
              <a:t>http://javascript.crockford.com/javascript.html</a:t>
            </a:r>
            <a:endParaRPr lang="pl-PL" sz="11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770" y="3198167"/>
            <a:ext cx="668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The World’s Most Popular Programming Language</a:t>
            </a:r>
            <a:endParaRPr lang="pl-PL" sz="2400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9110" y="3659832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latin typeface="Segoe UI Light" panose="020B0502040204020203" pitchFamily="34" charset="0"/>
                <a:hlinkClick r:id="rId2"/>
              </a:rPr>
              <a:t>http://javascript.crockford.com/popular.html</a:t>
            </a:r>
            <a:endParaRPr lang="pl-PL" sz="11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6315" y="3013501"/>
            <a:ext cx="553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Prototype-based, scripting language with dynamic typing and first-class functions.</a:t>
            </a:r>
            <a:endParaRPr lang="pl-PL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6025" y="3013501"/>
            <a:ext cx="5671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An </a:t>
            </a:r>
            <a:r>
              <a:rPr lang="pl-PL" sz="2400" u="sng" dirty="0" smtClean="0">
                <a:latin typeface="Segoe UI Light" panose="020B0502040204020203" pitchFamily="34" charset="0"/>
              </a:rPr>
              <a:t>object</a:t>
            </a:r>
            <a:r>
              <a:rPr lang="pl-PL" sz="2400" dirty="0" smtClean="0">
                <a:latin typeface="Segoe UI Light" panose="020B0502040204020203" pitchFamily="34" charset="0"/>
              </a:rPr>
              <a:t> is a container of properties, where a property has a name and a value.</a:t>
            </a:r>
            <a:endParaRPr lang="pl-PL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0053" y="1720840"/>
            <a:ext cx="4527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car = {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brand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model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"F-150"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exterior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color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dirty="0" err="1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"regular cab"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engine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horsepower: 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fuel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"unleaded"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55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233" y="3198167"/>
            <a:ext cx="75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Every </a:t>
            </a:r>
            <a:r>
              <a:rPr lang="pl-PL" sz="2400" u="sng" dirty="0" smtClean="0">
                <a:latin typeface="Segoe UI Light" panose="020B0502040204020203" pitchFamily="34" charset="0"/>
              </a:rPr>
              <a:t>function</a:t>
            </a:r>
            <a:r>
              <a:rPr lang="pl-PL" sz="2400" dirty="0">
                <a:latin typeface="Segoe UI Light" panose="020B0502040204020203" pitchFamily="34" charset="0"/>
              </a:rPr>
              <a:t> </a:t>
            </a:r>
            <a:r>
              <a:rPr lang="pl-PL" sz="2400" dirty="0" smtClean="0">
                <a:latin typeface="Segoe UI Light" panose="020B0502040204020203" pitchFamily="34" charset="0"/>
              </a:rPr>
              <a:t>is a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l-PL" sz="2400" dirty="0" smtClean="0">
                <a:latin typeface="Segoe UI Light" panose="020B0502040204020203" pitchFamily="34" charset="0"/>
              </a:rPr>
              <a:t> object that can be invoked.</a:t>
            </a:r>
            <a:endParaRPr lang="pl-PL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0417" y="2274838"/>
            <a:ext cx="66431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(x) {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things</a:t>
            </a:r>
          </a:p>
          <a:p>
            <a:endParaRPr lang="pl-PL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this – determined by the invocation pattern</a:t>
            </a:r>
          </a:p>
          <a:p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arguments – all arguments that were supplied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2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1975" y="1377755"/>
            <a:ext cx="416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Segoe UI Light" panose="020B0502040204020203" pitchFamily="34" charset="0"/>
              </a:rPr>
              <a:t>The Method Invocation Pattern</a:t>
            </a:r>
            <a:endParaRPr lang="pl-PL" sz="2400" dirty="0">
              <a:latin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0329" y="2136338"/>
            <a:ext cx="5883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car = {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brand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model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"F-150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.brand </a:t>
            </a:r>
            <a:r>
              <a:rPr lang="pl-PL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48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.model;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– bound to the car object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331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Rafal Legiedz</dc:creator>
  <cp:lastModifiedBy>Jakub Walinski</cp:lastModifiedBy>
  <cp:revision>33</cp:revision>
  <dcterms:created xsi:type="dcterms:W3CDTF">2015-01-07T06:27:01Z</dcterms:created>
  <dcterms:modified xsi:type="dcterms:W3CDTF">2015-04-14T04:19:32Z</dcterms:modified>
</cp:coreProperties>
</file>