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4213" autoAdjust="0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E777-3294-4928-BE58-98DBEF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7B9D1-16C4-476E-B713-DF70EB260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1E1C-6F92-47A4-A0C9-CA267D65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31EB-4389-4325-B832-ED783396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4505-0D52-462B-B948-B7908625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6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83AC-3C24-49BA-861F-66429843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BACE-F77E-4898-981A-7F519F567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62D3-6364-477E-986C-2526C1B4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7D34-D018-4B1B-A7D7-96217CF1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B3D8D-DCC3-4D42-8900-AE45145E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6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27AEB-0804-4A12-9AC8-8497072E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F90BC-6BC9-4BA2-8990-97B826A26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282A-CF02-4429-AEDA-024AA186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4D7B-2DDA-405C-A579-A15A8396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C5E3-AD70-4DF4-89CD-80D7FFC9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5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43F1-3BA9-4613-9FF3-9D240AC7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6684-8351-4D5E-BD6D-95691997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7C24-7E2A-447D-BAD2-7409799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58BA-A87B-4754-9BFB-BDFBD80D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1360-6DF8-4DF8-BE6A-282C8184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0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3D37-FD51-4AF8-B688-CBE331CC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F79D-3673-4D84-A65D-97D0A23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F7F2-A6EA-47E8-B95F-B9DDBC88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DEC5-E224-4C50-BB46-6F17352F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8FF5-EE40-418B-84C0-542458EE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006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DA52-C23F-4C73-8DAC-518A00FE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DE70-2215-4205-811B-A2062CD9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0D49-01C0-464F-8543-61C84E6B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0D8A-18AA-4F11-80FD-56C3FF6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37CA-87C8-4DBD-929E-DEEAE262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D7E8-E533-4CFA-AD13-91483DB5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2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3ADA-78E3-416D-8D3A-E2ACD0C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92D3C-0937-42B8-BD90-022490A0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60CD-977F-4481-A865-BC33A3F0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FFEA-0B24-470B-AE4A-FFE4F8DC8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73309-A748-40A8-90FA-7DC5EAC6D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D862F-86D2-4CA1-AADA-0DD34806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9160D-24B4-4678-B040-6DBA095F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9E983-39A0-4E57-BC37-BD2B829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095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DE19-2F91-4382-8012-4D81530E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AFB3A-76FA-4622-B085-876D99A6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AC8BD-6EF4-41C8-B90F-A250C41C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EA195-124C-4181-A622-31EABB7E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451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F5073-15B0-44DD-8EDF-E9C10E0F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4A131-432D-4505-AE8C-B9EB52AF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ACAB0-5493-4415-8A76-9688BFF5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3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4ADA-4DF8-487B-9D2F-1CCF0E70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405F-2145-4E7C-97FC-6BB0AE1D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F80C-330E-412D-82F0-BEE400C7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55C7-FA73-4409-BD2D-A7081877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301-6928-4F48-AA51-5A941EAB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39CA-ED73-4542-8FA1-6E196011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7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9332-72FC-4940-8C99-CD1CC6B0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7AF10-FCEB-47EA-A4A4-1ADE5F386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2EC4-9727-432C-8EB0-24FA2421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04C2-E36D-4109-B83E-E97906F2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E39A0-67C0-4D22-B528-BE2BF8C9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61D9C-8D13-4353-A876-7C442A40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17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8F639-037F-40F5-BF98-CA4BDB05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DD7F-DF52-4283-B446-18EBFC76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2C19-01DB-41F3-AE4F-9DB63F3A4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BEE3-7900-47AA-A45F-63181A2FDCE4}" type="datetimeFigureOut">
              <a:rPr lang="cs-CZ" smtClean="0"/>
              <a:t>13.03.19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ED4B-9C25-4497-8B79-3EF96AA6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F38A-A87A-4229-AEB5-8AFBC85F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0E8F-D28D-4124-8BD7-39900D323D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6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e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5FEA-A0C9-4CB9-92F7-1DF81021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50" y="1122363"/>
            <a:ext cx="11995150" cy="2387600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latin typeface="Castellar" panose="020A0402060406010301" pitchFamily="18" charset="0"/>
              </a:rPr>
              <a:t>J</a:t>
            </a:r>
            <a:r>
              <a:rPr lang="en-US" dirty="0"/>
              <a:t>ammy </a:t>
            </a:r>
            <a:r>
              <a:rPr lang="en-US" sz="6700" b="1" dirty="0">
                <a:latin typeface="Castellar" panose="020A0402060406010301" pitchFamily="18" charset="0"/>
              </a:rPr>
              <a:t>K</a:t>
            </a:r>
            <a:r>
              <a:rPr lang="en-US" dirty="0"/>
              <a:t>ey for </a:t>
            </a:r>
            <a:r>
              <a:rPr lang="en-US" sz="6700" b="1" dirty="0">
                <a:latin typeface="Castellar" panose="020A0402060406010301" pitchFamily="18" charset="0"/>
              </a:rPr>
              <a:t>C</a:t>
            </a:r>
            <a:r>
              <a:rPr lang="en-US" dirty="0"/>
              <a:t>onfigurational </a:t>
            </a:r>
            <a:r>
              <a:rPr lang="en-US" sz="6700" b="1" dirty="0">
                <a:latin typeface="Castellar" panose="020A0402060406010301" pitchFamily="18" charset="0"/>
              </a:rPr>
              <a:t>S</a:t>
            </a:r>
            <a:r>
              <a:rPr lang="en-US" dirty="0"/>
              <a:t>ampling</a:t>
            </a:r>
            <a:br>
              <a:rPr lang="en-US" dirty="0"/>
            </a:br>
            <a:r>
              <a:rPr lang="en-US" sz="4900" dirty="0"/>
              <a:t>How to use JKCS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289A8-E305-4830-AB3C-3C1DF22C1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Kubecka</a:t>
            </a:r>
          </a:p>
          <a:p>
            <a:r>
              <a:rPr lang="en-US" dirty="0"/>
              <a:t>Version 1.06</a:t>
            </a:r>
          </a:p>
          <a:p>
            <a:r>
              <a:rPr lang="en-US" dirty="0"/>
              <a:t>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132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D770-9E61-4C26-94C3-A09EAFFE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JKCS5_runDFT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FC51-9520-48AF-A46C-082716A9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1" y="1788680"/>
            <a:ext cx="12044219" cy="4948670"/>
          </a:xfrm>
        </p:spPr>
        <p:txBody>
          <a:bodyPr>
            <a:normAutofit/>
          </a:bodyPr>
          <a:lstStyle/>
          <a:p>
            <a:r>
              <a:rPr lang="en-US" dirty="0"/>
              <a:t>Optimize you system:</a:t>
            </a:r>
          </a:p>
          <a:p>
            <a:pPr marL="0" indent="0">
              <a:buNone/>
            </a:pPr>
            <a:r>
              <a:rPr lang="cs-CZ" sz="1600" i="1" dirty="0">
                <a:highlight>
                  <a:srgbClr val="FFFF00"/>
                </a:highlight>
              </a:rPr>
              <a:t>JKCS5_runDFT   -f    </a:t>
            </a:r>
            <a:r>
              <a:rPr lang="cs-CZ" sz="1600" i="1" dirty="0" err="1">
                <a:highlight>
                  <a:srgbClr val="FFFF00"/>
                </a:highlight>
              </a:rPr>
              <a:t>DFTopt</a:t>
            </a:r>
            <a:r>
              <a:rPr lang="cs-CZ" sz="1600" i="1" dirty="0">
                <a:highlight>
                  <a:srgbClr val="FFFF00"/>
                </a:highlight>
              </a:rPr>
              <a:t>   -</a:t>
            </a:r>
            <a:r>
              <a:rPr lang="cs-CZ" sz="1600" i="1" dirty="0" err="1">
                <a:highlight>
                  <a:srgbClr val="FFFF00"/>
                </a:highlight>
              </a:rPr>
              <a:t>r</a:t>
            </a:r>
            <a:r>
              <a:rPr lang="cs-CZ" sz="1600" i="1" dirty="0">
                <a:highlight>
                  <a:srgbClr val="FFFF00"/>
                </a:highlight>
              </a:rPr>
              <a:t> XTB         -m "# wb97xd 6-31++g** opt=verytight int=ultrafine gfinput IOP(6/7=1)"</a:t>
            </a:r>
            <a:endParaRPr lang="en-US" sz="1600" i="1" dirty="0">
              <a:highlight>
                <a:srgbClr val="FFFF00"/>
              </a:highlight>
            </a:endParaRPr>
          </a:p>
          <a:p>
            <a:r>
              <a:rPr lang="en-US" dirty="0"/>
              <a:t>Run frequency calculations </a:t>
            </a:r>
          </a:p>
          <a:p>
            <a:pPr marL="0" indent="0">
              <a:buNone/>
            </a:pPr>
            <a:r>
              <a:rPr lang="cs-CZ" sz="1600" i="1" dirty="0">
                <a:highlight>
                  <a:srgbClr val="FFFF00"/>
                </a:highlight>
              </a:rPr>
              <a:t>JKCS5_runDFT</a:t>
            </a:r>
            <a:r>
              <a:rPr lang="en-US" sz="1600" i="1" dirty="0">
                <a:highlight>
                  <a:srgbClr val="FFFF00"/>
                </a:highlight>
              </a:rPr>
              <a:t>  -f     </a:t>
            </a:r>
            <a:r>
              <a:rPr lang="en-US" sz="1600" i="1" dirty="0" err="1">
                <a:highlight>
                  <a:srgbClr val="FFFF00"/>
                </a:highlight>
              </a:rPr>
              <a:t>DFTfreq</a:t>
            </a:r>
            <a:r>
              <a:rPr lang="en-US" sz="1600" i="1" dirty="0">
                <a:highlight>
                  <a:srgbClr val="FFFF00"/>
                </a:highlight>
              </a:rPr>
              <a:t> -r </a:t>
            </a:r>
            <a:r>
              <a:rPr lang="en-US" sz="1600" i="1" dirty="0" err="1">
                <a:highlight>
                  <a:srgbClr val="FFFF00"/>
                </a:highlight>
              </a:rPr>
              <a:t>DFTopt</a:t>
            </a:r>
            <a:r>
              <a:rPr lang="en-US" sz="1600" i="1" dirty="0">
                <a:highlight>
                  <a:srgbClr val="FFFF00"/>
                </a:highlight>
              </a:rPr>
              <a:t>   -method “# wb97xd 6-31++g** </a:t>
            </a:r>
            <a:r>
              <a:rPr lang="en-US" sz="1600" i="1" dirty="0" err="1">
                <a:highlight>
                  <a:srgbClr val="FFFF00"/>
                </a:highlight>
              </a:rPr>
              <a:t>freq</a:t>
            </a:r>
            <a:r>
              <a:rPr lang="en-US" sz="1600" i="1" dirty="0">
                <a:highlight>
                  <a:srgbClr val="FFFF00"/>
                </a:highlight>
              </a:rPr>
              <a:t> </a:t>
            </a:r>
            <a:r>
              <a:rPr lang="en-US" sz="1600" i="1" dirty="0" err="1">
                <a:highlight>
                  <a:srgbClr val="FFFF00"/>
                </a:highlight>
              </a:rPr>
              <a:t>gfinput</a:t>
            </a:r>
            <a:r>
              <a:rPr lang="en-US" sz="1600" i="1" dirty="0">
                <a:highlight>
                  <a:srgbClr val="FFFF00"/>
                </a:highlight>
              </a:rPr>
              <a:t>”</a:t>
            </a:r>
            <a:endParaRPr lang="en-US" i="1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 You can even run DLPNO calculations </a:t>
            </a:r>
          </a:p>
          <a:p>
            <a:pPr marL="0" indent="0">
              <a:buNone/>
            </a:pPr>
            <a:r>
              <a:rPr lang="cs-CZ" sz="1600" i="1" dirty="0">
                <a:highlight>
                  <a:srgbClr val="FFFF00"/>
                </a:highlight>
              </a:rPr>
              <a:t>JKCS5_runDFT -p  DLPNO  -r </a:t>
            </a:r>
            <a:r>
              <a:rPr lang="cs-CZ" sz="1600" i="1" dirty="0" err="1">
                <a:highlight>
                  <a:srgbClr val="FFFF00"/>
                </a:highlight>
              </a:rPr>
              <a:t>DFT_HIGH_freq</a:t>
            </a:r>
            <a:r>
              <a:rPr lang="cs-CZ" sz="1600" i="1" dirty="0">
                <a:highlight>
                  <a:srgbClr val="FFFF00"/>
                </a:highlight>
              </a:rPr>
              <a:t>  -f  DLPNO   -diff 3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ORCA calculations coming soon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971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B6E5-6703-407A-A3C8-51C6457B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JKCS6_commands       </a:t>
            </a:r>
            <a:br>
              <a:rPr lang="en-US" dirty="0"/>
            </a:br>
            <a:r>
              <a:rPr lang="en-US" dirty="0"/>
              <a:t>DO NOT USE UNLESS JACOB ALLOWS IT TO YOU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1903-EAF4-4B02-9BAE-0E8A5038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139024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Run all commands in file </a:t>
            </a:r>
            <a:r>
              <a:rPr lang="en-US" b="1" dirty="0"/>
              <a:t>commands.txt</a:t>
            </a:r>
          </a:p>
          <a:p>
            <a:r>
              <a:rPr lang="en-US" dirty="0"/>
              <a:t>Use just in case that you already know how all JKCS works</a:t>
            </a:r>
          </a:p>
          <a:p>
            <a:r>
              <a:rPr lang="en-US" dirty="0"/>
              <a:t>Run: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sbatch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JKsend</a:t>
            </a:r>
            <a:r>
              <a:rPr lang="en-US" dirty="0">
                <a:latin typeface="Courier" pitchFamily="2" charset="0"/>
              </a:rPr>
              <a:t> JKCS6_commands -m </a:t>
            </a:r>
            <a:r>
              <a:rPr lang="en-US" dirty="0">
                <a:latin typeface="Courier" pitchFamily="2" charset="0"/>
                <a:hlinkClick r:id="rId2"/>
              </a:rPr>
              <a:t>name@email.com</a:t>
            </a:r>
            <a:r>
              <a:rPr lang="en-US" dirty="0">
                <a:latin typeface="Courier" pitchFamily="2" charset="0"/>
              </a:rPr>
              <a:t> -</a:t>
            </a:r>
            <a:r>
              <a:rPr lang="en-US" dirty="0" err="1">
                <a:latin typeface="Courier" pitchFamily="2" charset="0"/>
              </a:rPr>
              <a:t>mtJK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i="1" dirty="0"/>
              <a:t>------------- generally all can done just like this ---------------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JKCS0_copy SA GD W</a:t>
            </a:r>
          </a:p>
          <a:p>
            <a:pPr marL="0" indent="0">
              <a:buNone/>
            </a:pPr>
            <a:r>
              <a:rPr lang="en-US" dirty="0"/>
              <a:t>Change </a:t>
            </a:r>
            <a:r>
              <a:rPr lang="en-US" b="1" dirty="0"/>
              <a:t>input.txt</a:t>
            </a:r>
            <a:r>
              <a:rPr lang="en-US" dirty="0"/>
              <a:t> and </a:t>
            </a:r>
            <a:r>
              <a:rPr lang="en-US" b="1" dirty="0" err="1"/>
              <a:t>commands.txt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JKCS1_prepare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sbatch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JKsend</a:t>
            </a:r>
            <a:r>
              <a:rPr lang="en-US" dirty="0">
                <a:latin typeface="Courier" pitchFamily="2" charset="0"/>
              </a:rPr>
              <a:t> JKCS6_commands</a:t>
            </a:r>
          </a:p>
          <a:p>
            <a:pPr marL="0" indent="0">
              <a:buNone/>
            </a:pP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78253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3EA-1175-4B69-9141-99A7F505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 err="1"/>
              <a:t>JKxxx</a:t>
            </a:r>
            <a:r>
              <a:rPr lang="en-US" dirty="0"/>
              <a:t>  scripts 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7025-D8C9-4102-89CB-9C3DE652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9169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RUN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JKxxx</a:t>
            </a:r>
            <a:r>
              <a:rPr lang="en-US" sz="2000" i="1" dirty="0">
                <a:solidFill>
                  <a:srgbClr val="FF0000"/>
                </a:solidFill>
              </a:rPr>
              <a:t> –help </a:t>
            </a:r>
            <a:r>
              <a:rPr lang="en-US" sz="2400" dirty="0"/>
              <a:t> to understand more each script</a:t>
            </a:r>
            <a:endParaRPr lang="cs-CZ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b="1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u="sng" dirty="0"/>
              <a:t>XTB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JKxtb</a:t>
            </a:r>
            <a:r>
              <a:rPr lang="en-US" sz="2400" dirty="0"/>
              <a:t>      	sends </a:t>
            </a:r>
            <a:r>
              <a:rPr lang="en-US" sz="2400" dirty="0" err="1"/>
              <a:t>xtb</a:t>
            </a:r>
            <a:r>
              <a:rPr lang="en-US" sz="2400" dirty="0"/>
              <a:t> job to queue		      // </a:t>
            </a:r>
            <a:r>
              <a:rPr lang="en-US" sz="2400" i="1" dirty="0" err="1"/>
              <a:t>JKxtb</a:t>
            </a:r>
            <a:r>
              <a:rPr lang="en-US" sz="2400" i="1" dirty="0"/>
              <a:t> -opt “-char 1” </a:t>
            </a:r>
            <a:r>
              <a:rPr lang="en-US" sz="2400" i="1" dirty="0" err="1"/>
              <a:t>structure.xyz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u="sng" dirty="0"/>
              <a:t>Gaussian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JKgaussstat</a:t>
            </a:r>
            <a:r>
              <a:rPr lang="en-US" sz="2400" dirty="0"/>
              <a:t>	print results (columns) from Gauss .log    // </a:t>
            </a:r>
            <a:r>
              <a:rPr lang="en-US" sz="2400" i="1" dirty="0" err="1"/>
              <a:t>JKgaussstat</a:t>
            </a:r>
            <a:r>
              <a:rPr lang="en-US" sz="2400" i="1" dirty="0"/>
              <a:t> -p -el -</a:t>
            </a:r>
            <a:r>
              <a:rPr lang="en-US" sz="2400" i="1" dirty="0" err="1"/>
              <a:t>gibbs</a:t>
            </a:r>
            <a:r>
              <a:rPr lang="en-US" sz="2400" i="1" dirty="0"/>
              <a:t> -r2 *.log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JKlog2xyz 	converts last str. from Gauss .log to .</a:t>
            </a:r>
            <a:r>
              <a:rPr lang="en-US" sz="2400" dirty="0" err="1"/>
              <a:t>xyz</a:t>
            </a:r>
            <a:r>
              <a:rPr lang="en-US" sz="2400" dirty="0"/>
              <a:t>   // </a:t>
            </a:r>
            <a:r>
              <a:rPr lang="en-US" sz="2400" i="1" dirty="0"/>
              <a:t>JKlog2xyz test.log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JKlog2com	converts last str. from Gauss .log to .com // </a:t>
            </a:r>
            <a:r>
              <a:rPr lang="en-US" sz="2400" i="1" dirty="0"/>
              <a:t>JKlog2com -m “# PM7 opt” test.log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JKxyz2com	converts str. To Gauss. Input 		       // </a:t>
            </a:r>
            <a:r>
              <a:rPr lang="en-US" sz="2400" i="1" dirty="0"/>
              <a:t>JKxyz2com -m “# PM7 opt” </a:t>
            </a:r>
            <a:r>
              <a:rPr lang="en-US" sz="2400" i="1" dirty="0" err="1"/>
              <a:t>test.xyz</a:t>
            </a:r>
            <a:endParaRPr lang="en-US" sz="2400" i="1" dirty="0"/>
          </a:p>
          <a:p>
            <a:pPr marL="0" indent="0">
              <a:spcBef>
                <a:spcPts val="0"/>
              </a:spcBef>
              <a:buNone/>
            </a:pPr>
            <a:endParaRPr lang="en-US" sz="2400" b="1" i="1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u="sng" dirty="0"/>
              <a:t>Queueing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JKrun</a:t>
            </a:r>
            <a:r>
              <a:rPr lang="en-US" sz="2400" dirty="0"/>
              <a:t>		sends Gaussian jobs to queue 	       // </a:t>
            </a:r>
            <a:r>
              <a:rPr lang="en-US" sz="2400" i="1" dirty="0" err="1"/>
              <a:t>JKrun</a:t>
            </a:r>
            <a:r>
              <a:rPr lang="en-US" sz="2400" i="1" dirty="0"/>
              <a:t> -max 150 *.com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JKsend</a:t>
            </a:r>
            <a:r>
              <a:rPr lang="en-US" sz="2400" dirty="0"/>
              <a:t>         	sends small inputs to queue 	                     // </a:t>
            </a:r>
            <a:r>
              <a:rPr lang="en-US" sz="2400" i="1" dirty="0" err="1"/>
              <a:t>sbatch</a:t>
            </a:r>
            <a:r>
              <a:rPr lang="en-US" sz="2400" i="1" dirty="0"/>
              <a:t> </a:t>
            </a:r>
            <a:r>
              <a:rPr lang="en-US" sz="2400" i="1" dirty="0" err="1"/>
              <a:t>JKsend</a:t>
            </a:r>
            <a:r>
              <a:rPr lang="en-US" sz="2400" i="1" dirty="0"/>
              <a:t> “sleep 600; </a:t>
            </a:r>
            <a:r>
              <a:rPr lang="en-US" sz="2400" i="1" dirty="0" err="1"/>
              <a:t>JKrun</a:t>
            </a:r>
            <a:r>
              <a:rPr lang="en-US" sz="24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3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5F1E07-9443-4BFE-9AF9-65D7BE12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9" y="965200"/>
            <a:ext cx="11812600" cy="6190974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2000" dirty="0"/>
              <a:t>If you are on </a:t>
            </a:r>
            <a:r>
              <a:rPr lang="en-US" sz="2000" dirty="0" err="1"/>
              <a:t>taito</a:t>
            </a:r>
            <a:r>
              <a:rPr lang="en-US" sz="2000" dirty="0"/>
              <a:t>, put this to the end of your  </a:t>
            </a:r>
            <a:r>
              <a:rPr lang="en-US" sz="2000" b="1" dirty="0"/>
              <a:t>~/.</a:t>
            </a:r>
            <a:r>
              <a:rPr lang="en-US" sz="2000" b="1" dirty="0" err="1"/>
              <a:t>bashrc</a:t>
            </a:r>
            <a:r>
              <a:rPr lang="en-US" sz="2000" dirty="0"/>
              <a:t> file (by using </a:t>
            </a:r>
            <a:r>
              <a:rPr lang="en-US" sz="2000" dirty="0" err="1"/>
              <a:t>VIM,nano,emacs</a:t>
            </a:r>
            <a:r>
              <a:rPr lang="en-US" sz="2000" dirty="0"/>
              <a:t> </a:t>
            </a:r>
            <a:r>
              <a:rPr lang="en-US" sz="2000" i="1" dirty="0"/>
              <a:t>etc</a:t>
            </a:r>
            <a:r>
              <a:rPr lang="en-US" sz="2000" dirty="0"/>
              <a:t>.)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pitchFamily="2" charset="0"/>
              </a:rPr>
              <a:t> </a:t>
            </a:r>
            <a:r>
              <a:rPr lang="cs-CZ" sz="1600" dirty="0">
                <a:latin typeface="Courier" pitchFamily="2" charset="0"/>
              </a:rPr>
              <a:t>alias </a:t>
            </a:r>
            <a:r>
              <a:rPr lang="cs-CZ" sz="1600" dirty="0" err="1">
                <a:latin typeface="Courier" pitchFamily="2" charset="0"/>
              </a:rPr>
              <a:t>updateJKCS</a:t>
            </a:r>
            <a:r>
              <a:rPr lang="cs-CZ" sz="1600" dirty="0">
                <a:latin typeface="Courier" pitchFamily="2" charset="0"/>
              </a:rPr>
              <a:t>=</a:t>
            </a:r>
            <a:r>
              <a:rPr lang="fi-FI" sz="1600" dirty="0">
                <a:latin typeface="Courier" pitchFamily="2" charset="0"/>
              </a:rPr>
              <a:t>’</a:t>
            </a:r>
            <a:r>
              <a:rPr lang="fi-FI" sz="1600">
                <a:latin typeface="Courier" pitchFamily="2" charset="0"/>
              </a:rPr>
              <a:t>yes</a:t>
            </a:r>
            <a:r>
              <a:rPr lang="fi-FI" sz="1600" dirty="0" err="1">
                <a:latin typeface="Courier" pitchFamily="2" charset="0"/>
              </a:rPr>
              <a:t>|cp</a:t>
            </a:r>
            <a:r>
              <a:rPr lang="fi-FI" sz="1600" dirty="0">
                <a:latin typeface="Courier" pitchFamily="2" charset="0"/>
              </a:rPr>
              <a:t> –r /</a:t>
            </a:r>
            <a:r>
              <a:rPr lang="fi-FI" sz="1600" dirty="0" err="1">
                <a:latin typeface="Courier" pitchFamily="2" charset="0"/>
              </a:rPr>
              <a:t>wrk</a:t>
            </a:r>
            <a:r>
              <a:rPr lang="fi-FI" sz="1600" dirty="0">
                <a:latin typeface="Courier" pitchFamily="2" charset="0"/>
              </a:rPr>
              <a:t>/</a:t>
            </a:r>
            <a:r>
              <a:rPr lang="fi-FI" sz="1600" dirty="0" err="1">
                <a:latin typeface="Courier" pitchFamily="2" charset="0"/>
              </a:rPr>
              <a:t>kubeckaj</a:t>
            </a:r>
            <a:r>
              <a:rPr lang="fi-FI" sz="1600" dirty="0">
                <a:latin typeface="Courier" pitchFamily="2" charset="0"/>
              </a:rPr>
              <a:t>/DONOTREMOVE/</a:t>
            </a:r>
            <a:r>
              <a:rPr lang="fi-FI" sz="1600" dirty="0" err="1">
                <a:latin typeface="Courier" pitchFamily="2" charset="0"/>
              </a:rPr>
              <a:t>Apps</a:t>
            </a:r>
            <a:r>
              <a:rPr lang="fi-FI" sz="1600" dirty="0">
                <a:latin typeface="Courier" pitchFamily="2" charset="0"/>
              </a:rPr>
              <a:t>/JKCS /</a:t>
            </a:r>
            <a:r>
              <a:rPr lang="fi-FI" sz="1600" dirty="0" err="1">
                <a:latin typeface="Courier" pitchFamily="2" charset="0"/>
              </a:rPr>
              <a:t>wrk</a:t>
            </a:r>
            <a:r>
              <a:rPr lang="fi-FI" sz="1600" dirty="0">
                <a:latin typeface="Courier" pitchFamily="2" charset="0"/>
              </a:rPr>
              <a:t>/$USER/DONOTREMOVE/'</a:t>
            </a:r>
          </a:p>
          <a:p>
            <a:pPr algn="l">
              <a:spcBef>
                <a:spcPts val="0"/>
              </a:spcBef>
            </a:pPr>
            <a:r>
              <a:rPr lang="fi-FI" sz="1600" dirty="0">
                <a:latin typeface="Courier" pitchFamily="2" charset="0"/>
              </a:rPr>
              <a:t> </a:t>
            </a:r>
            <a:r>
              <a:rPr lang="cs-CZ" sz="1600" dirty="0">
                <a:latin typeface="Courier" pitchFamily="2" charset="0"/>
              </a:rPr>
              <a:t>export PATH=/</a:t>
            </a:r>
            <a:r>
              <a:rPr lang="cs-CZ" sz="1600" dirty="0" err="1">
                <a:latin typeface="Courier" pitchFamily="2" charset="0"/>
              </a:rPr>
              <a:t>wrk</a:t>
            </a:r>
            <a:r>
              <a:rPr lang="cs-CZ" sz="1600" dirty="0">
                <a:latin typeface="Courier" pitchFamily="2" charset="0"/>
              </a:rPr>
              <a:t>/</a:t>
            </a:r>
            <a:r>
              <a:rPr lang="cs-CZ" sz="1600" dirty="0" err="1">
                <a:latin typeface="Courier" pitchFamily="2" charset="0"/>
              </a:rPr>
              <a:t>kubeckaj</a:t>
            </a:r>
            <a:r>
              <a:rPr lang="cs-CZ" sz="1600" dirty="0">
                <a:latin typeface="Courier" pitchFamily="2" charset="0"/>
              </a:rPr>
              <a:t>/DONOTREMOVE/</a:t>
            </a:r>
            <a:r>
              <a:rPr lang="cs-CZ" sz="1600" dirty="0" err="1">
                <a:latin typeface="Courier" pitchFamily="2" charset="0"/>
              </a:rPr>
              <a:t>Utilities</a:t>
            </a:r>
            <a:r>
              <a:rPr lang="cs-CZ" sz="1600" dirty="0">
                <a:latin typeface="Courier" pitchFamily="2" charset="0"/>
              </a:rPr>
              <a:t>:$PATH      #</a:t>
            </a:r>
            <a:r>
              <a:rPr lang="cs-CZ" sz="1600" dirty="0" err="1">
                <a:latin typeface="Courier" pitchFamily="2" charset="0"/>
              </a:rPr>
              <a:t>using</a:t>
            </a:r>
            <a:r>
              <a:rPr lang="cs-CZ" sz="1600" dirty="0">
                <a:latin typeface="Courier" pitchFamily="2" charset="0"/>
              </a:rPr>
              <a:t> </a:t>
            </a:r>
            <a:r>
              <a:rPr lang="cs-CZ" sz="1600" dirty="0" err="1">
                <a:latin typeface="Courier" pitchFamily="2" charset="0"/>
              </a:rPr>
              <a:t>other</a:t>
            </a:r>
            <a:r>
              <a:rPr lang="cs-CZ" sz="1600" dirty="0">
                <a:latin typeface="Courier" pitchFamily="2" charset="0"/>
              </a:rPr>
              <a:t> JK </a:t>
            </a:r>
            <a:r>
              <a:rPr lang="cs-CZ" sz="1600" dirty="0" err="1">
                <a:latin typeface="Courier" pitchFamily="2" charset="0"/>
              </a:rPr>
              <a:t>scripts</a:t>
            </a:r>
            <a:endParaRPr lang="en-US" sz="1600" dirty="0">
              <a:latin typeface="Courier" pitchFamily="2" charset="0"/>
            </a:endParaRPr>
          </a:p>
          <a:p>
            <a:pPr algn="l">
              <a:spcBef>
                <a:spcPts val="0"/>
              </a:spcBef>
            </a:pPr>
            <a:r>
              <a:rPr lang="en-US" sz="1600" dirty="0">
                <a:latin typeface="Courier" pitchFamily="2" charset="0"/>
              </a:rPr>
              <a:t> </a:t>
            </a:r>
            <a:r>
              <a:rPr lang="fi-FI" sz="1600" dirty="0">
                <a:latin typeface="Courier" pitchFamily="2" charset="0"/>
              </a:rPr>
              <a:t>alias </a:t>
            </a:r>
            <a:r>
              <a:rPr lang="fi-FI" sz="1600" dirty="0" err="1">
                <a:latin typeface="Courier" pitchFamily="2" charset="0"/>
              </a:rPr>
              <a:t>molden</a:t>
            </a:r>
            <a:r>
              <a:rPr lang="fi-FI" sz="1600" dirty="0">
                <a:latin typeface="Courier" pitchFamily="2" charset="0"/>
              </a:rPr>
              <a:t>= '</a:t>
            </a:r>
            <a:r>
              <a:rPr lang="fi-FI" sz="1600" dirty="0" err="1">
                <a:latin typeface="Courier" pitchFamily="2" charset="0"/>
              </a:rPr>
              <a:t>module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add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molden;unalias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molden</a:t>
            </a:r>
            <a:r>
              <a:rPr lang="fi-FI" sz="1600" dirty="0">
                <a:latin typeface="Courier" pitchFamily="2" charset="0"/>
              </a:rPr>
              <a:t>; </a:t>
            </a:r>
            <a:r>
              <a:rPr lang="fi-FI" sz="1600" dirty="0" err="1">
                <a:latin typeface="Courier" pitchFamily="2" charset="0"/>
              </a:rPr>
              <a:t>molden</a:t>
            </a:r>
            <a:r>
              <a:rPr lang="fi-FI" sz="1600" dirty="0">
                <a:latin typeface="Courier" pitchFamily="2" charset="0"/>
              </a:rPr>
              <a:t>’   #no </a:t>
            </a:r>
            <a:r>
              <a:rPr lang="fi-FI" sz="1600" dirty="0" err="1">
                <a:latin typeface="Courier" pitchFamily="2" charset="0"/>
              </a:rPr>
              <a:t>need</a:t>
            </a:r>
            <a:r>
              <a:rPr lang="fi-FI" sz="1600" dirty="0">
                <a:latin typeface="Courier" pitchFamily="2" charset="0"/>
              </a:rPr>
              <a:t> to </a:t>
            </a:r>
            <a:r>
              <a:rPr lang="fi-FI" sz="1600" dirty="0" err="1">
                <a:latin typeface="Courier" pitchFamily="2" charset="0"/>
              </a:rPr>
              <a:t>load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molden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everytime</a:t>
            </a:r>
            <a:endParaRPr lang="fi-FI" sz="1600" dirty="0">
              <a:latin typeface="Courier" pitchFamily="2" charset="0"/>
            </a:endParaRPr>
          </a:p>
          <a:p>
            <a:pPr algn="l">
              <a:spcBef>
                <a:spcPts val="0"/>
              </a:spcBef>
            </a:pPr>
            <a:r>
              <a:rPr lang="fi-FI" sz="1600" dirty="0">
                <a:latin typeface="Courier" pitchFamily="2" charset="0"/>
              </a:rPr>
              <a:t> alias </a:t>
            </a:r>
            <a:r>
              <a:rPr lang="fi-FI" sz="1600" dirty="0" err="1">
                <a:latin typeface="Courier" pitchFamily="2" charset="0"/>
              </a:rPr>
              <a:t>qs</a:t>
            </a:r>
            <a:r>
              <a:rPr lang="fi-FI" sz="1600" dirty="0">
                <a:latin typeface="Courier" pitchFamily="2" charset="0"/>
              </a:rPr>
              <a:t>='</a:t>
            </a:r>
            <a:r>
              <a:rPr lang="fi-FI" sz="1600" dirty="0" err="1">
                <a:latin typeface="Courier" pitchFamily="2" charset="0"/>
              </a:rPr>
              <a:t>qstat</a:t>
            </a:r>
            <a:r>
              <a:rPr lang="fi-FI" sz="1600" dirty="0">
                <a:latin typeface="Courier" pitchFamily="2" charset="0"/>
              </a:rPr>
              <a:t> -u $USER’                                  #</a:t>
            </a:r>
            <a:r>
              <a:rPr lang="fi-FI" sz="1600" dirty="0" err="1">
                <a:latin typeface="Courier" pitchFamily="2" charset="0"/>
              </a:rPr>
              <a:t>shortcut</a:t>
            </a:r>
            <a:r>
              <a:rPr lang="fi-FI" sz="1600" dirty="0">
                <a:latin typeface="Courier" pitchFamily="2" charset="0"/>
              </a:rPr>
              <a:t> to </a:t>
            </a:r>
            <a:r>
              <a:rPr lang="fi-FI" sz="1600" dirty="0" err="1">
                <a:latin typeface="Courier" pitchFamily="2" charset="0"/>
              </a:rPr>
              <a:t>see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your</a:t>
            </a:r>
            <a:r>
              <a:rPr lang="fi-FI" sz="1600" dirty="0">
                <a:latin typeface="Courier" pitchFamily="2" charset="0"/>
              </a:rPr>
              <a:t> </a:t>
            </a:r>
            <a:r>
              <a:rPr lang="fi-FI" sz="1600" dirty="0" err="1">
                <a:latin typeface="Courier" pitchFamily="2" charset="0"/>
              </a:rPr>
              <a:t>jobs</a:t>
            </a:r>
            <a:r>
              <a:rPr lang="fi-FI" sz="1600" dirty="0">
                <a:latin typeface="Courier" pitchFamily="2" charset="0"/>
              </a:rPr>
              <a:t> in </a:t>
            </a:r>
            <a:r>
              <a:rPr lang="fi-FI" sz="1600" dirty="0" err="1">
                <a:latin typeface="Courier" pitchFamily="2" charset="0"/>
              </a:rPr>
              <a:t>queue</a:t>
            </a:r>
            <a:endParaRPr lang="cs-CZ" sz="2000" dirty="0">
              <a:highlight>
                <a:srgbClr val="FFFF00"/>
              </a:highlight>
            </a:endParaRPr>
          </a:p>
          <a:p>
            <a:pPr algn="l"/>
            <a:r>
              <a:rPr lang="en-US" sz="2000" dirty="0"/>
              <a:t>Run</a:t>
            </a:r>
          </a:p>
          <a:p>
            <a:pPr algn="l"/>
            <a:r>
              <a:rPr lang="en-US" sz="2000" dirty="0"/>
              <a:t>  </a:t>
            </a:r>
            <a:r>
              <a:rPr lang="en-US" sz="1600" dirty="0">
                <a:latin typeface="Courier" pitchFamily="2" charset="0"/>
              </a:rPr>
              <a:t>source ~/.</a:t>
            </a:r>
            <a:r>
              <a:rPr lang="en-US" sz="1600" dirty="0" err="1">
                <a:latin typeface="Courier" pitchFamily="2" charset="0"/>
              </a:rPr>
              <a:t>bashrc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updateJKCS</a:t>
            </a:r>
            <a:r>
              <a:rPr lang="en-US" sz="1600" dirty="0">
                <a:latin typeface="Courier" pitchFamily="2" charset="0"/>
              </a:rPr>
              <a:t>                      #should work if you followed previous steps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cd </a:t>
            </a:r>
            <a:r>
              <a:rPr lang="fi-FI" sz="1600" dirty="0">
                <a:latin typeface="Courier" pitchFamily="2" charset="0"/>
              </a:rPr>
              <a:t>/</a:t>
            </a:r>
            <a:r>
              <a:rPr lang="fi-FI" sz="1600" dirty="0" err="1">
                <a:latin typeface="Courier" pitchFamily="2" charset="0"/>
              </a:rPr>
              <a:t>wrk</a:t>
            </a:r>
            <a:r>
              <a:rPr lang="fi-FI" sz="1600" dirty="0">
                <a:latin typeface="Courier" pitchFamily="2" charset="0"/>
              </a:rPr>
              <a:t>/$USER/DONOTREMOVE/ </a:t>
            </a:r>
            <a:br>
              <a:rPr lang="fi-FI" sz="1600" dirty="0">
                <a:latin typeface="Courier" pitchFamily="2" charset="0"/>
              </a:rPr>
            </a:br>
            <a:r>
              <a:rPr lang="fi-FI" sz="1600" dirty="0">
                <a:latin typeface="Courier" pitchFamily="2" charset="0"/>
              </a:rPr>
              <a:t> sh </a:t>
            </a:r>
            <a:r>
              <a:rPr lang="fi-FI" sz="1600" dirty="0" err="1">
                <a:latin typeface="Courier" pitchFamily="2" charset="0"/>
              </a:rPr>
              <a:t>run.sh</a:t>
            </a:r>
            <a:r>
              <a:rPr lang="fi-FI" sz="1600" dirty="0">
                <a:latin typeface="Courier" pitchFamily="2" charset="0"/>
              </a:rPr>
              <a:t>                       #</a:t>
            </a:r>
            <a:r>
              <a:rPr lang="fi-FI" sz="1600" dirty="0" err="1">
                <a:latin typeface="Courier" pitchFamily="2" charset="0"/>
              </a:rPr>
              <a:t>if</a:t>
            </a:r>
            <a:r>
              <a:rPr lang="fi-FI" sz="1600" dirty="0">
                <a:latin typeface="Courier" pitchFamily="2" charset="0"/>
              </a:rPr>
              <a:t> no </a:t>
            </a:r>
            <a:r>
              <a:rPr lang="fi-FI" sz="1600" dirty="0" err="1">
                <a:latin typeface="Courier" pitchFamily="2" charset="0"/>
              </a:rPr>
              <a:t>error</a:t>
            </a:r>
            <a:r>
              <a:rPr lang="fi-FI" sz="1600" dirty="0">
                <a:latin typeface="Courier" pitchFamily="2" charset="0"/>
              </a:rPr>
              <a:t>, </a:t>
            </a:r>
            <a:r>
              <a:rPr lang="fi-FI" sz="1600" dirty="0" err="1">
                <a:latin typeface="Courier" pitchFamily="2" charset="0"/>
              </a:rPr>
              <a:t>everything</a:t>
            </a:r>
            <a:r>
              <a:rPr lang="fi-FI" sz="1600" dirty="0">
                <a:latin typeface="Courier" pitchFamily="2" charset="0"/>
              </a:rPr>
              <a:t> is ok</a:t>
            </a:r>
            <a:br>
              <a:rPr lang="fi-FI" sz="1600" dirty="0">
                <a:latin typeface="Courier" pitchFamily="2" charset="0"/>
              </a:rPr>
            </a:br>
            <a:r>
              <a:rPr lang="fi-FI" sz="16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source ~/.</a:t>
            </a:r>
            <a:r>
              <a:rPr lang="en-US" sz="1600" dirty="0" err="1">
                <a:latin typeface="Courier" pitchFamily="2" charset="0"/>
              </a:rPr>
              <a:t>bashrc</a:t>
            </a:r>
            <a:r>
              <a:rPr lang="en-US" sz="1600" dirty="0">
                <a:latin typeface="Courier" pitchFamily="2" charset="0"/>
              </a:rPr>
              <a:t>                </a:t>
            </a:r>
            <a:endParaRPr lang="en-US" sz="1600" i="1" dirty="0">
              <a:highlight>
                <a:srgbClr val="FFFF00"/>
              </a:highlight>
              <a:latin typeface="Courier" pitchFamily="2" charset="0"/>
            </a:endParaRPr>
          </a:p>
          <a:p>
            <a:pPr algn="l"/>
            <a:r>
              <a:rPr lang="en-US" sz="2000" dirty="0"/>
              <a:t>You should be able to see something like this: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cs-CZ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E6816-1E13-4C05-9B7C-2291356F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600"/>
            <a:ext cx="9144000" cy="937346"/>
          </a:xfrm>
        </p:spPr>
        <p:txBody>
          <a:bodyPr/>
          <a:lstStyle/>
          <a:p>
            <a:r>
              <a:rPr lang="en-US" dirty="0"/>
              <a:t>SETUP environment</a:t>
            </a:r>
            <a:endParaRPr lang="cs-C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82DAF-157F-4AD4-938C-F0E0EF98DA9F}"/>
              </a:ext>
            </a:extLst>
          </p:cNvPr>
          <p:cNvGrpSpPr/>
          <p:nvPr/>
        </p:nvGrpSpPr>
        <p:grpSpPr>
          <a:xfrm>
            <a:off x="139149" y="4495550"/>
            <a:ext cx="11966712" cy="1865494"/>
            <a:chOff x="600364" y="4861218"/>
            <a:chExt cx="10646723" cy="15066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8DED5E-4A37-46D4-B970-F28BEAE7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64" y="4924425"/>
              <a:ext cx="10646723" cy="14433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45AA5B-42B1-4EAB-B4C2-1FC52C730A46}"/>
                </a:ext>
              </a:extLst>
            </p:cNvPr>
            <p:cNvSpPr txBox="1"/>
            <p:nvPr/>
          </p:nvSpPr>
          <p:spPr>
            <a:xfrm>
              <a:off x="3425010" y="4861218"/>
              <a:ext cx="877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[ TAB ]</a:t>
              </a:r>
              <a:endParaRPr lang="cs-CZ" sz="1600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A5A64A-66C7-4DED-B161-41597BF794F1}"/>
                </a:ext>
              </a:extLst>
            </p:cNvPr>
            <p:cNvSpPr txBox="1"/>
            <p:nvPr/>
          </p:nvSpPr>
          <p:spPr>
            <a:xfrm>
              <a:off x="3629890" y="5646124"/>
              <a:ext cx="877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[ TAB ]</a:t>
              </a:r>
              <a:endParaRPr lang="cs-CZ" sz="16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9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9576C-E6A0-4BBD-9274-0349BD9EC099}"/>
              </a:ext>
            </a:extLst>
          </p:cNvPr>
          <p:cNvSpPr/>
          <p:nvPr/>
        </p:nvSpPr>
        <p:spPr>
          <a:xfrm>
            <a:off x="64656" y="1688883"/>
            <a:ext cx="3495097" cy="5090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0E8EE-414B-4331-9951-94523419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52482"/>
            <a:ext cx="5200650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The easiest way</a:t>
            </a:r>
            <a:br>
              <a:rPr lang="en-US" dirty="0"/>
            </a:br>
            <a:r>
              <a:rPr lang="en-US" sz="3100" dirty="0"/>
              <a:t>(use a new folder </a:t>
            </a:r>
            <a:br>
              <a:rPr lang="en-US" sz="3100" dirty="0"/>
            </a:br>
            <a:r>
              <a:rPr lang="en-US" sz="3100" dirty="0"/>
              <a:t>       for each sampling)</a:t>
            </a:r>
            <a:endParaRPr lang="cs-CZ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D3A1-3CCE-43F6-A70C-2A93EA4E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23818"/>
            <a:ext cx="10515600" cy="4955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i="1" dirty="0">
                <a:highlight>
                  <a:srgbClr val="FFFF00"/>
                </a:highlight>
              </a:rPr>
              <a:t>JKCS0_copy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(modify input.txt)</a:t>
            </a:r>
          </a:p>
          <a:p>
            <a:pPr marL="0" indent="0">
              <a:buNone/>
            </a:pPr>
            <a:r>
              <a:rPr lang="cs-CZ" i="1" dirty="0">
                <a:highlight>
                  <a:srgbClr val="FFFF00"/>
                </a:highlight>
              </a:rPr>
              <a:t>JKCS1_prepare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(see filesABC.dat)</a:t>
            </a:r>
          </a:p>
          <a:p>
            <a:pPr marL="0" indent="0">
              <a:buNone/>
            </a:pPr>
            <a:r>
              <a:rPr lang="cs-CZ" i="1" dirty="0">
                <a:highlight>
                  <a:srgbClr val="FFFF00"/>
                </a:highlight>
              </a:rPr>
              <a:t>JKCS2_runABC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cs-CZ" i="1" dirty="0">
                <a:highlight>
                  <a:srgbClr val="FFFF00"/>
                </a:highlight>
              </a:rPr>
              <a:t>JKCS3_runXTB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cs-CZ" i="1" dirty="0">
                <a:highlight>
                  <a:srgbClr val="FFFF00"/>
                </a:highlight>
              </a:rPr>
              <a:t>JKCS4_collect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  (see results.dat)</a:t>
            </a:r>
            <a:endParaRPr lang="cs-CZ" dirty="0"/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(</a:t>
            </a:r>
            <a:r>
              <a:rPr lang="en-US" i="1" dirty="0" err="1"/>
              <a:t>molden</a:t>
            </a:r>
            <a:r>
              <a:rPr lang="en-US" i="1" dirty="0"/>
              <a:t> </a:t>
            </a:r>
            <a:r>
              <a:rPr lang="en-US" i="1" dirty="0" err="1"/>
              <a:t>movie.xyz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cs-CZ" i="1" dirty="0">
                <a:highlight>
                  <a:srgbClr val="FFFF00"/>
                </a:highlight>
              </a:rPr>
              <a:t>JKCS5_runDFT</a:t>
            </a:r>
            <a:r>
              <a:rPr lang="en-US" i="1" dirty="0">
                <a:highlight>
                  <a:srgbClr val="FFFF00"/>
                </a:highlight>
              </a:rPr>
              <a:t>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0D38E-D3BE-4C34-92E8-13A77243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56"/>
          <a:stretch/>
        </p:blipFill>
        <p:spPr>
          <a:xfrm>
            <a:off x="4169497" y="96836"/>
            <a:ext cx="7877175" cy="34314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3146E3-44E8-41F0-A15A-5D8EBE4D130C}"/>
              </a:ext>
            </a:extLst>
          </p:cNvPr>
          <p:cNvSpPr/>
          <p:nvPr/>
        </p:nvSpPr>
        <p:spPr>
          <a:xfrm>
            <a:off x="4169497" y="498764"/>
            <a:ext cx="1363085" cy="1939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C49F3-CA87-461D-9B96-716E9F11D43E}"/>
              </a:ext>
            </a:extLst>
          </p:cNvPr>
          <p:cNvSpPr/>
          <p:nvPr/>
        </p:nvSpPr>
        <p:spPr>
          <a:xfrm>
            <a:off x="4160260" y="1208374"/>
            <a:ext cx="1363085" cy="19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309CE-C3B9-4D50-B582-EDF5D4E22535}"/>
              </a:ext>
            </a:extLst>
          </p:cNvPr>
          <p:cNvSpPr/>
          <p:nvPr/>
        </p:nvSpPr>
        <p:spPr>
          <a:xfrm>
            <a:off x="4160259" y="2209075"/>
            <a:ext cx="2416032" cy="212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8452C-AC86-4B0E-ADE5-4B4B03F3B233}"/>
              </a:ext>
            </a:extLst>
          </p:cNvPr>
          <p:cNvSpPr/>
          <p:nvPr/>
        </p:nvSpPr>
        <p:spPr>
          <a:xfrm>
            <a:off x="4160258" y="3241964"/>
            <a:ext cx="6258359" cy="28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38B29-E738-4CC0-A8C1-8ACCB2C7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3774065"/>
            <a:ext cx="3552825" cy="752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3FE25C-DCAC-431F-831F-17F60D7EDD24}"/>
              </a:ext>
            </a:extLst>
          </p:cNvPr>
          <p:cNvSpPr/>
          <p:nvPr/>
        </p:nvSpPr>
        <p:spPr>
          <a:xfrm>
            <a:off x="4319587" y="3766054"/>
            <a:ext cx="3552825" cy="7604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E413BD-94C9-44E2-8288-2073F0C527F2}"/>
              </a:ext>
            </a:extLst>
          </p:cNvPr>
          <p:cNvCxnSpPr>
            <a:cxnSpLocks/>
          </p:cNvCxnSpPr>
          <p:nvPr/>
        </p:nvCxnSpPr>
        <p:spPr>
          <a:xfrm flipV="1">
            <a:off x="3308531" y="2533428"/>
            <a:ext cx="755469" cy="199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89A62D-0AF8-4880-827A-5E31CB50983B}"/>
              </a:ext>
            </a:extLst>
          </p:cNvPr>
          <p:cNvGrpSpPr/>
          <p:nvPr/>
        </p:nvGrpSpPr>
        <p:grpSpPr>
          <a:xfrm>
            <a:off x="8482156" y="3596937"/>
            <a:ext cx="3522952" cy="1175464"/>
            <a:chOff x="8523720" y="3676411"/>
            <a:chExt cx="3522952" cy="11754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02C085-B2AE-48A8-B0F3-DEFB40762AD9}"/>
                </a:ext>
              </a:extLst>
            </p:cNvPr>
            <p:cNvSpPr/>
            <p:nvPr/>
          </p:nvSpPr>
          <p:spPr>
            <a:xfrm>
              <a:off x="8523720" y="3683665"/>
              <a:ext cx="3522952" cy="11682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DF0F27-15A1-4F3B-AA7D-D04DEFBBE38A}"/>
                </a:ext>
              </a:extLst>
            </p:cNvPr>
            <p:cNvSpPr/>
            <p:nvPr/>
          </p:nvSpPr>
          <p:spPr>
            <a:xfrm>
              <a:off x="8662986" y="4051010"/>
              <a:ext cx="203921" cy="14655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AE5BE-D78E-4DA8-845B-96BED6525CAB}"/>
                </a:ext>
              </a:extLst>
            </p:cNvPr>
            <p:cNvSpPr/>
            <p:nvPr/>
          </p:nvSpPr>
          <p:spPr>
            <a:xfrm>
              <a:off x="8662986" y="3808901"/>
              <a:ext cx="203921" cy="140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954DF-393D-4450-87D7-F292634702C4}"/>
                </a:ext>
              </a:extLst>
            </p:cNvPr>
            <p:cNvSpPr txBox="1"/>
            <p:nvPr/>
          </p:nvSpPr>
          <p:spPr>
            <a:xfrm>
              <a:off x="8866907" y="3676411"/>
              <a:ext cx="229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setup</a:t>
              </a:r>
              <a:endParaRPr lang="cs-CZ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8495F5-44FC-43D4-8509-75BA5C6A53DA}"/>
                </a:ext>
              </a:extLst>
            </p:cNvPr>
            <p:cNvSpPr txBox="1"/>
            <p:nvPr/>
          </p:nvSpPr>
          <p:spPr>
            <a:xfrm>
              <a:off x="8866906" y="3928545"/>
              <a:ext cx="3138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do not have to touch unless you your system has more then </a:t>
              </a:r>
              <a:r>
                <a:rPr lang="cs-CZ" sz="1200" dirty="0"/>
                <a:t>~</a:t>
              </a:r>
              <a:r>
                <a:rPr lang="en-US" dirty="0"/>
                <a:t>5 molecules</a:t>
              </a:r>
              <a:endParaRPr lang="cs-CZ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20D14-8F9C-4112-BFD2-4582720BE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683" y="5133975"/>
            <a:ext cx="8353425" cy="17240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22CE3F-1CF8-4494-94AB-E0B418D4C320}"/>
              </a:ext>
            </a:extLst>
          </p:cNvPr>
          <p:cNvCxnSpPr>
            <a:cxnSpLocks/>
          </p:cNvCxnSpPr>
          <p:nvPr/>
        </p:nvCxnSpPr>
        <p:spPr>
          <a:xfrm>
            <a:off x="3357275" y="3639128"/>
            <a:ext cx="812222" cy="3271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B173B-890E-48CD-A1E7-802A1C43155E}"/>
              </a:ext>
            </a:extLst>
          </p:cNvPr>
          <p:cNvCxnSpPr>
            <a:cxnSpLocks/>
          </p:cNvCxnSpPr>
          <p:nvPr/>
        </p:nvCxnSpPr>
        <p:spPr>
          <a:xfrm>
            <a:off x="2970765" y="5357092"/>
            <a:ext cx="588988" cy="1293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F6913D-2841-410E-A150-4485A0A46579}"/>
              </a:ext>
            </a:extLst>
          </p:cNvPr>
          <p:cNvCxnSpPr>
            <a:cxnSpLocks/>
          </p:cNvCxnSpPr>
          <p:nvPr/>
        </p:nvCxnSpPr>
        <p:spPr>
          <a:xfrm flipH="1" flipV="1">
            <a:off x="64657" y="5970180"/>
            <a:ext cx="3550082" cy="3215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3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2888-5E35-4DE5-B81D-B40A02D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JKCS0_copy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5592-EBD0-4357-BC64-BA20BB3C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825624"/>
            <a:ext cx="11830049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copies </a:t>
            </a:r>
            <a:r>
              <a:rPr lang="en-US" b="1" dirty="0"/>
              <a:t>input.txt </a:t>
            </a:r>
            <a:r>
              <a:rPr lang="en-US" dirty="0"/>
              <a:t>and</a:t>
            </a:r>
            <a:r>
              <a:rPr lang="en-US" b="1" dirty="0"/>
              <a:t> commands.txt </a:t>
            </a:r>
            <a:r>
              <a:rPr lang="en-US" dirty="0"/>
              <a:t>(see JKCS6_commands)</a:t>
            </a:r>
            <a:r>
              <a:rPr lang="en-US" b="1" dirty="0"/>
              <a:t> </a:t>
            </a:r>
            <a:r>
              <a:rPr lang="en-US" dirty="0"/>
              <a:t>to your directory </a:t>
            </a:r>
          </a:p>
          <a:p>
            <a:r>
              <a:rPr lang="en-US" dirty="0"/>
              <a:t>By default NH3 and H2SO4 but you can add different: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JKCS0_copy A W SA     //or GD,DMA, TMA etc. </a:t>
            </a:r>
            <a:r>
              <a:rPr lang="en-US" dirty="0"/>
              <a:t>(you might also like: </a:t>
            </a:r>
            <a:r>
              <a:rPr lang="en-US" i="1" dirty="0"/>
              <a:t>JKCS0_copy -all</a:t>
            </a:r>
            <a:r>
              <a:rPr lang="en-US" dirty="0"/>
              <a:t>)</a:t>
            </a:r>
          </a:p>
          <a:p>
            <a:r>
              <a:rPr lang="en-US" dirty="0"/>
              <a:t>Then, you have to setup file </a:t>
            </a:r>
            <a:r>
              <a:rPr lang="en-US" b="1" dirty="0"/>
              <a:t>input.txt</a:t>
            </a:r>
            <a:r>
              <a:rPr lang="en-US" dirty="0"/>
              <a:t> for system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u="sng" dirty="0"/>
              <a:t>name</a:t>
            </a:r>
            <a:r>
              <a:rPr lang="en-US" dirty="0"/>
              <a:t> = correspond to molecule, </a:t>
            </a:r>
            <a:r>
              <a:rPr lang="en-US" i="1" u="sng" dirty="0"/>
              <a:t>q</a:t>
            </a:r>
            <a:r>
              <a:rPr lang="en-US" dirty="0"/>
              <a:t> = charge, </a:t>
            </a:r>
            <a:r>
              <a:rPr lang="en-US" i="1" u="sng" dirty="0" err="1"/>
              <a:t>i</a:t>
            </a:r>
            <a:r>
              <a:rPr lang="en-US" dirty="0"/>
              <a:t> = number of isomer</a:t>
            </a:r>
          </a:p>
          <a:p>
            <a:r>
              <a:rPr lang="en-US" dirty="0"/>
              <a:t>structure paths:</a:t>
            </a:r>
          </a:p>
          <a:p>
            <a:pPr marL="0" indent="0">
              <a:buNone/>
            </a:pPr>
            <a:r>
              <a:rPr lang="en-US" sz="1600" dirty="0"/>
              <a:t>1) </a:t>
            </a:r>
            <a:r>
              <a:rPr lang="cs-CZ" sz="1600" dirty="0"/>
              <a:t>/homeappl/home/kubeckaj/wrk/DONOTREMOVE/Apps/ABCluster-Linux/testfiles/rigidmolecularcluster/charmm36</a:t>
            </a:r>
            <a:r>
              <a:rPr lang="en-US" sz="1600" dirty="0"/>
              <a:t>/*.</a:t>
            </a:r>
            <a:r>
              <a:rPr lang="en-US" sz="1600" dirty="0" err="1"/>
              <a:t>xyz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        (</a:t>
            </a:r>
            <a:r>
              <a:rPr lang="en-US" sz="2400" dirty="0" err="1"/>
              <a:t>Ar</a:t>
            </a:r>
            <a:r>
              <a:rPr lang="en-US" sz="2400" dirty="0"/>
              <a:t>, Na</a:t>
            </a:r>
            <a:r>
              <a:rPr lang="en-US" sz="2400" baseline="30000" dirty="0"/>
              <a:t>+</a:t>
            </a:r>
            <a:r>
              <a:rPr lang="en-US" sz="2400" dirty="0"/>
              <a:t>, Cl</a:t>
            </a:r>
            <a:r>
              <a:rPr lang="en-US" sz="2400" baseline="30000" dirty="0"/>
              <a:t>-</a:t>
            </a:r>
            <a:r>
              <a:rPr lang="en-US" sz="2400" dirty="0"/>
              <a:t>, SO</a:t>
            </a:r>
            <a:r>
              <a:rPr lang="en-US" sz="2400" baseline="-25000" dirty="0"/>
              <a:t>4</a:t>
            </a:r>
            <a:r>
              <a:rPr lang="en-US" sz="2400" baseline="30000" dirty="0"/>
              <a:t>2-</a:t>
            </a:r>
            <a:r>
              <a:rPr lang="en-US" sz="2400" dirty="0"/>
              <a:t>, H</a:t>
            </a:r>
            <a:r>
              <a:rPr lang="en-US" sz="2400" baseline="30000" dirty="0"/>
              <a:t>+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TIP4P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gd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guaninidium</a:t>
            </a:r>
            <a:r>
              <a:rPr lang="en-US" sz="2400" baseline="30000" dirty="0"/>
              <a:t>+</a:t>
            </a:r>
            <a:r>
              <a:rPr lang="en-US" sz="2400" dirty="0"/>
              <a:t>, urea, NH</a:t>
            </a:r>
            <a:r>
              <a:rPr lang="en-US" sz="2400" baseline="-25000" dirty="0"/>
              <a:t>3</a:t>
            </a:r>
            <a:r>
              <a:rPr lang="en-US" sz="2400" dirty="0"/>
              <a:t>, 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, CO</a:t>
            </a:r>
            <a:r>
              <a:rPr lang="en-US" sz="2400" baseline="-25000" dirty="0"/>
              <a:t>2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OH …)</a:t>
            </a:r>
          </a:p>
          <a:p>
            <a:pPr marL="0" indent="0">
              <a:buNone/>
            </a:pPr>
            <a:r>
              <a:rPr lang="en-US" sz="1600" dirty="0"/>
              <a:t>2) </a:t>
            </a:r>
            <a:r>
              <a:rPr lang="cs-CZ" sz="1600" dirty="0"/>
              <a:t>/homeappl/home/kubeckaj/wrk/DONOTREMOVE/Apps/ABCluster-Linux/STRUCTURES</a:t>
            </a:r>
            <a:r>
              <a:rPr lang="en-US" sz="1600" dirty="0"/>
              <a:t>/*.</a:t>
            </a:r>
            <a:r>
              <a:rPr lang="en-US" sz="1600" dirty="0" err="1"/>
              <a:t>xyz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        (g – guanidine, </a:t>
            </a:r>
            <a:r>
              <a:rPr lang="en-US" sz="2400" dirty="0" err="1"/>
              <a:t>gp</a:t>
            </a:r>
            <a:r>
              <a:rPr lang="en-US" sz="2400" dirty="0"/>
              <a:t> – guanidium</a:t>
            </a:r>
            <a:r>
              <a:rPr lang="en-US" sz="2400" baseline="30000" dirty="0"/>
              <a:t>+</a:t>
            </a:r>
            <a:r>
              <a:rPr lang="en-US" sz="2400" dirty="0"/>
              <a:t>, </a:t>
            </a:r>
            <a:r>
              <a:rPr lang="en-US" sz="2400" dirty="0" err="1"/>
              <a:t>sa</a:t>
            </a:r>
            <a:r>
              <a:rPr lang="en-US" sz="2400" dirty="0"/>
              <a:t> – </a:t>
            </a:r>
            <a:r>
              <a:rPr lang="en-US" sz="2400" dirty="0" err="1"/>
              <a:t>sulphuric</a:t>
            </a:r>
            <a:r>
              <a:rPr lang="en-US" sz="2400" dirty="0"/>
              <a:t> acid, </a:t>
            </a:r>
            <a:r>
              <a:rPr lang="en-US" sz="2400" dirty="0" err="1"/>
              <a:t>sam</a:t>
            </a:r>
            <a:r>
              <a:rPr lang="en-US" sz="2400" dirty="0"/>
              <a:t> – </a:t>
            </a:r>
            <a:r>
              <a:rPr lang="en-US" sz="2400" dirty="0" err="1"/>
              <a:t>bisulphate</a:t>
            </a:r>
            <a:r>
              <a:rPr lang="en-US" sz="2400" baseline="30000" dirty="0"/>
              <a:t>-</a:t>
            </a:r>
            <a:r>
              <a:rPr lang="en-US" sz="2400" dirty="0"/>
              <a:t>, </a:t>
            </a:r>
            <a:r>
              <a:rPr lang="en-US" sz="2400" dirty="0" err="1"/>
              <a:t>samm</a:t>
            </a:r>
            <a:r>
              <a:rPr lang="en-US" sz="2400" dirty="0"/>
              <a:t> – sulphate</a:t>
            </a:r>
            <a:r>
              <a:rPr lang="en-US" sz="2400" baseline="30000" dirty="0"/>
              <a:t>2-</a:t>
            </a:r>
            <a:r>
              <a:rPr lang="en-US" sz="2400" dirty="0"/>
              <a:t>,am –     	ammonia, amp – ammonium</a:t>
            </a:r>
            <a:r>
              <a:rPr lang="en-US" sz="2400" baseline="30000" dirty="0"/>
              <a:t>+</a:t>
            </a:r>
            <a:r>
              <a:rPr lang="en-US" sz="2400" dirty="0"/>
              <a:t>, </a:t>
            </a:r>
            <a:r>
              <a:rPr lang="en-US" sz="2400" dirty="0" err="1"/>
              <a:t>aq</a:t>
            </a:r>
            <a:r>
              <a:rPr lang="en-US" sz="2400" dirty="0"/>
              <a:t> – water, </a:t>
            </a:r>
            <a:r>
              <a:rPr lang="en-US" sz="2400" dirty="0" err="1"/>
              <a:t>tma</a:t>
            </a:r>
            <a:r>
              <a:rPr lang="en-US" sz="2400" dirty="0"/>
              <a:t> – TMA … )</a:t>
            </a:r>
          </a:p>
          <a:p>
            <a:pPr marL="0" indent="0">
              <a:buNone/>
            </a:pPr>
            <a:r>
              <a:rPr lang="en-US" sz="1900" dirty="0"/>
              <a:t>3) Your molecule does not exist? Optimize your structure in Gaussian, then run NBO population analysis on HF level, then run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i="1" dirty="0"/>
              <a:t>JKlog2xyz  –</a:t>
            </a:r>
            <a:r>
              <a:rPr lang="en-US" sz="2400" i="1" dirty="0" err="1"/>
              <a:t>abc</a:t>
            </a:r>
            <a:r>
              <a:rPr lang="en-US" sz="2400" i="1" dirty="0"/>
              <a:t>  file.log    ……  and still it is not enough, you have to discuss it with Jacob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05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97B8-217C-495A-A15E-5A9A3256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JKCS1_prepare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3ABB-6FD8-420F-BFB1-46B0EDA0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825625"/>
            <a:ext cx="112649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Prepare all folders for ABC calculations</a:t>
            </a:r>
          </a:p>
          <a:p>
            <a:r>
              <a:rPr lang="en-US" dirty="0"/>
              <a:t>You can also run: </a:t>
            </a:r>
            <a:r>
              <a:rPr lang="en-US" i="1" dirty="0"/>
              <a:t>JKCS1_prepare -</a:t>
            </a:r>
            <a:r>
              <a:rPr lang="en-US" i="1" dirty="0" err="1"/>
              <a:t>init</a:t>
            </a:r>
            <a:r>
              <a:rPr lang="en-US" i="1" dirty="0"/>
              <a:t> 5000</a:t>
            </a:r>
            <a:r>
              <a:rPr lang="en-US" dirty="0"/>
              <a:t> -gen 100 -</a:t>
            </a:r>
            <a:r>
              <a:rPr lang="en-US" dirty="0" err="1"/>
              <a:t>sc</a:t>
            </a:r>
            <a:r>
              <a:rPr lang="en-US" dirty="0"/>
              <a:t> 4 -</a:t>
            </a:r>
            <a:r>
              <a:rPr lang="en-US" dirty="0" err="1"/>
              <a:t>lm</a:t>
            </a:r>
            <a:r>
              <a:rPr lang="en-US" dirty="0"/>
              <a:t> 5000</a:t>
            </a:r>
          </a:p>
          <a:p>
            <a:r>
              <a:rPr lang="en-US" dirty="0"/>
              <a:t>You can check the file </a:t>
            </a:r>
            <a:r>
              <a:rPr lang="en-US" b="1" dirty="0"/>
              <a:t>filesABC.dat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You do not have to change anything unless your system start grows over </a:t>
            </a:r>
            <a:r>
              <a:rPr lang="cs-CZ" sz="1800" dirty="0"/>
              <a:t>~</a:t>
            </a:r>
            <a:r>
              <a:rPr lang="en-US" dirty="0"/>
              <a:t>5 molecules or your system is “weird” (contains Iodine, multiplicity is not one </a:t>
            </a:r>
            <a:r>
              <a:rPr lang="en-US" i="1" dirty="0"/>
              <a:t>etc</a:t>
            </a:r>
            <a:r>
              <a:rPr lang="en-US" dirty="0"/>
              <a:t>.)</a:t>
            </a:r>
          </a:p>
          <a:p>
            <a:r>
              <a:rPr lang="en-US" dirty="0"/>
              <a:t>You can simply ask Jacob for advice</a:t>
            </a:r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EA015-4395-4BCA-900E-5BE42B8E3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7" b="5345"/>
          <a:stretch/>
        </p:blipFill>
        <p:spPr>
          <a:xfrm>
            <a:off x="2739507" y="3306617"/>
            <a:ext cx="5821095" cy="11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C7B-87AA-4172-9C02-23D1535E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JKCS2_runABC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C271-DD34-4C55-8559-8FA22548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en-US" dirty="0"/>
              <a:t>It will run all ABC algorithms by using </a:t>
            </a:r>
            <a:r>
              <a:rPr lang="en-US" dirty="0" err="1"/>
              <a:t>ABCluster</a:t>
            </a:r>
            <a:endParaRPr lang="en-US" dirty="0"/>
          </a:p>
          <a:p>
            <a:r>
              <a:rPr lang="en-US" dirty="0"/>
              <a:t>You can check </a:t>
            </a:r>
            <a:r>
              <a:rPr lang="en-US" b="1" dirty="0" err="1"/>
              <a:t>calc.out</a:t>
            </a:r>
            <a:r>
              <a:rPr lang="en-US" b="1" dirty="0"/>
              <a:t> </a:t>
            </a:r>
            <a:r>
              <a:rPr lang="en-US" dirty="0"/>
              <a:t>in each folder </a:t>
            </a:r>
            <a:br>
              <a:rPr lang="en-US" dirty="0"/>
            </a:br>
            <a:r>
              <a:rPr lang="en-US" dirty="0"/>
              <a:t>to see how is the calculation going on</a:t>
            </a:r>
            <a:endParaRPr lang="en-US" b="1" dirty="0"/>
          </a:p>
          <a:p>
            <a:pPr marL="0" indent="0">
              <a:buNone/>
            </a:pPr>
            <a:endParaRPr lang="cs-CZ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60E32E-F13A-4E53-9402-B6523ABE97F6}"/>
              </a:ext>
            </a:extLst>
          </p:cNvPr>
          <p:cNvGrpSpPr/>
          <p:nvPr/>
        </p:nvGrpSpPr>
        <p:grpSpPr>
          <a:xfrm>
            <a:off x="8444924" y="2068446"/>
            <a:ext cx="3276020" cy="4789554"/>
            <a:chOff x="3466602" y="2043223"/>
            <a:chExt cx="1901167" cy="27795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BBE9C08-E179-40E4-8960-25DB2F8C8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3082" y="3800723"/>
              <a:ext cx="177721" cy="3140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73E118-E225-4829-9CD8-6B65D8D4C8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2479" y="4103338"/>
              <a:ext cx="12359" cy="444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1B245D-1C8E-4F6A-B9FC-6F03955066C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464" y="4106848"/>
              <a:ext cx="0" cy="4333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3CB99D46-0A77-49D6-9FF2-9E7ECCD069D6}"/>
                </a:ext>
              </a:extLst>
            </p:cNvPr>
            <p:cNvSpPr/>
            <p:nvPr/>
          </p:nvSpPr>
          <p:spPr>
            <a:xfrm rot="8619766">
              <a:off x="4568023" y="4463997"/>
              <a:ext cx="318052" cy="357808"/>
            </a:xfrm>
            <a:prstGeom prst="chord">
              <a:avLst>
                <a:gd name="adj1" fmla="val 2700000"/>
                <a:gd name="adj2" fmla="val 1242572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05C32C-C21A-48DC-B0ED-A53562D16115}"/>
                </a:ext>
              </a:extLst>
            </p:cNvPr>
            <p:cNvCxnSpPr>
              <a:cxnSpLocks/>
            </p:cNvCxnSpPr>
            <p:nvPr/>
          </p:nvCxnSpPr>
          <p:spPr>
            <a:xfrm>
              <a:off x="4192440" y="2689074"/>
              <a:ext cx="70642" cy="330852"/>
            </a:xfrm>
            <a:prstGeom prst="line">
              <a:avLst/>
            </a:prstGeom>
            <a:ln w="1079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D373741D-8B6F-48FB-B81F-89728C35FC50}"/>
                </a:ext>
              </a:extLst>
            </p:cNvPr>
            <p:cNvSpPr/>
            <p:nvPr/>
          </p:nvSpPr>
          <p:spPr>
            <a:xfrm rot="12534068" flipH="1">
              <a:off x="3742463" y="2043223"/>
              <a:ext cx="1002168" cy="783308"/>
            </a:xfrm>
            <a:prstGeom prst="clou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DE626280-0CBB-49EE-975D-7F973564F8CD}"/>
                </a:ext>
              </a:extLst>
            </p:cNvPr>
            <p:cNvSpPr/>
            <p:nvPr/>
          </p:nvSpPr>
          <p:spPr>
            <a:xfrm rot="12980234" flipH="1">
              <a:off x="4016540" y="4464927"/>
              <a:ext cx="318052" cy="357808"/>
            </a:xfrm>
            <a:prstGeom prst="chord">
              <a:avLst>
                <a:gd name="adj1" fmla="val 2700000"/>
                <a:gd name="adj2" fmla="val 1242572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A9BDDE-7F31-41E1-8EBB-E4FA746D7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845" y="3096248"/>
              <a:ext cx="177721" cy="3140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9C265A-BB43-4A1A-9C34-0D162073DEEA}"/>
                </a:ext>
              </a:extLst>
            </p:cNvPr>
            <p:cNvSpPr/>
            <p:nvPr/>
          </p:nvSpPr>
          <p:spPr>
            <a:xfrm rot="3515574">
              <a:off x="4236195" y="3218357"/>
              <a:ext cx="1028700" cy="239324"/>
            </a:xfrm>
            <a:prstGeom prst="ellipse">
              <a:avLst/>
            </a:prstGeom>
            <a:pattFill prst="shingle">
              <a:fgClr>
                <a:schemeClr val="accent1">
                  <a:lumMod val="60000"/>
                  <a:lumOff val="4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8562E5-CFAE-4299-892F-456BBF6E229B}"/>
                </a:ext>
              </a:extLst>
            </p:cNvPr>
            <p:cNvSpPr/>
            <p:nvPr/>
          </p:nvSpPr>
          <p:spPr>
            <a:xfrm>
              <a:off x="3864784" y="2247512"/>
              <a:ext cx="628153" cy="620202"/>
            </a:xfrm>
            <a:prstGeom prst="ellipse">
              <a:avLst/>
            </a:prstGeom>
            <a:solidFill>
              <a:srgbClr val="FFD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9">
              <a:extLst>
                <a:ext uri="{FF2B5EF4-FFF2-40B4-BE49-F238E27FC236}">
                  <a16:creationId xmlns:a16="http://schemas.microsoft.com/office/drawing/2014/main" id="{8F32EA53-BF3B-407A-AB0C-0FAF5EB7ADD5}"/>
                </a:ext>
              </a:extLst>
            </p:cNvPr>
            <p:cNvSpPr/>
            <p:nvPr/>
          </p:nvSpPr>
          <p:spPr>
            <a:xfrm rot="7827029">
              <a:off x="4896846" y="3779554"/>
              <a:ext cx="108284" cy="3026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D26860-961D-4B7D-A576-5BC532189491}"/>
                </a:ext>
              </a:extLst>
            </p:cNvPr>
            <p:cNvSpPr/>
            <p:nvPr/>
          </p:nvSpPr>
          <p:spPr>
            <a:xfrm rot="3334534">
              <a:off x="3888182" y="3023361"/>
              <a:ext cx="1209511" cy="757152"/>
            </a:xfrm>
            <a:prstGeom prst="ellipse">
              <a:avLst/>
            </a:prstGeom>
            <a:pattFill prst="wdUpDiag">
              <a:fgClr>
                <a:srgbClr val="FFDF00"/>
              </a:fgClr>
              <a:bgClr>
                <a:schemeClr val="bg2">
                  <a:lumMod val="10000"/>
                </a:schemeClr>
              </a:bgClr>
            </a:pattFill>
            <a:ln w="317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EE5DA1-8733-48C4-B2EA-19E0AFE24F93}"/>
                </a:ext>
              </a:extLst>
            </p:cNvPr>
            <p:cNvCxnSpPr>
              <a:cxnSpLocks/>
            </p:cNvCxnSpPr>
            <p:nvPr/>
          </p:nvCxnSpPr>
          <p:spPr>
            <a:xfrm>
              <a:off x="4589229" y="3817091"/>
              <a:ext cx="70235" cy="29770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BE3A42-BEDA-4B68-9DC2-CBA8B9E83007}"/>
                </a:ext>
              </a:extLst>
            </p:cNvPr>
            <p:cNvSpPr/>
            <p:nvPr/>
          </p:nvSpPr>
          <p:spPr>
            <a:xfrm>
              <a:off x="3544517" y="3735179"/>
              <a:ext cx="373333" cy="13975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B8C478-A28D-42D4-B4A8-FB5C2885F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941" y="3391149"/>
              <a:ext cx="285462" cy="1382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0BA7709D-B108-4B74-B7B1-800BF0863064}"/>
                </a:ext>
              </a:extLst>
            </p:cNvPr>
            <p:cNvSpPr/>
            <p:nvPr/>
          </p:nvSpPr>
          <p:spPr>
            <a:xfrm rot="17569786">
              <a:off x="3466602" y="3629314"/>
              <a:ext cx="548560" cy="548560"/>
            </a:xfrm>
            <a:prstGeom prst="chord">
              <a:avLst/>
            </a:prstGeom>
            <a:pattFill prst="plaid">
              <a:fgClr>
                <a:schemeClr val="bg2">
                  <a:lumMod val="25000"/>
                </a:schemeClr>
              </a:fgClr>
              <a:bgClr>
                <a:schemeClr val="accent4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BC4AB4C1-CBEE-483F-83A0-589A8A0B27C0}"/>
                </a:ext>
              </a:extLst>
            </p:cNvPr>
            <p:cNvSpPr/>
            <p:nvPr/>
          </p:nvSpPr>
          <p:spPr>
            <a:xfrm>
              <a:off x="3511500" y="3560430"/>
              <a:ext cx="445168" cy="466838"/>
            </a:xfrm>
            <a:prstGeom prst="arc">
              <a:avLst>
                <a:gd name="adj1" fmla="val 10800008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882101C5-2534-4679-ACFC-F64913242260}"/>
                </a:ext>
              </a:extLst>
            </p:cNvPr>
            <p:cNvSpPr/>
            <p:nvPr/>
          </p:nvSpPr>
          <p:spPr>
            <a:xfrm rot="18910873">
              <a:off x="3844626" y="4024638"/>
              <a:ext cx="131254" cy="135702"/>
            </a:xfrm>
            <a:prstGeom prst="teardrop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0A27F1-DFCA-4CD5-8414-D4FECAE24766}"/>
                </a:ext>
              </a:extLst>
            </p:cNvPr>
            <p:cNvSpPr/>
            <p:nvPr/>
          </p:nvSpPr>
          <p:spPr>
            <a:xfrm>
              <a:off x="3859897" y="3785753"/>
              <a:ext cx="74434" cy="1140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17D4DE-CE7D-4678-A85C-8808830F370A}"/>
                </a:ext>
              </a:extLst>
            </p:cNvPr>
            <p:cNvSpPr/>
            <p:nvPr/>
          </p:nvSpPr>
          <p:spPr>
            <a:xfrm rot="2649784">
              <a:off x="4339069" y="3142988"/>
              <a:ext cx="1028700" cy="239324"/>
            </a:xfrm>
            <a:prstGeom prst="ellipse">
              <a:avLst/>
            </a:prstGeom>
            <a:pattFill prst="shingle">
              <a:fgClr>
                <a:schemeClr val="accent1">
                  <a:lumMod val="60000"/>
                  <a:lumOff val="4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6AF54C-EC4F-45C6-A639-EA4026EABE04}"/>
                </a:ext>
              </a:extLst>
            </p:cNvPr>
            <p:cNvSpPr/>
            <p:nvPr/>
          </p:nvSpPr>
          <p:spPr>
            <a:xfrm>
              <a:off x="3656432" y="3466898"/>
              <a:ext cx="149502" cy="149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803790-D614-4BBF-B3B6-75382B99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373" y="2996665"/>
              <a:ext cx="285462" cy="1382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3C46E3-CB39-4F02-843E-62D834905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858" y="2691558"/>
              <a:ext cx="177721" cy="3140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F0C9D5-288D-46E9-A19A-34FEF5D6F6F6}"/>
                </a:ext>
              </a:extLst>
            </p:cNvPr>
            <p:cNvSpPr/>
            <p:nvPr/>
          </p:nvSpPr>
          <p:spPr>
            <a:xfrm>
              <a:off x="4916876" y="2602515"/>
              <a:ext cx="149502" cy="1495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FF73CD-F161-433E-B30A-13FF233B1CD3}"/>
                </a:ext>
              </a:extLst>
            </p:cNvPr>
            <p:cNvSpPr/>
            <p:nvPr/>
          </p:nvSpPr>
          <p:spPr>
            <a:xfrm>
              <a:off x="3964579" y="2435856"/>
              <a:ext cx="95647" cy="8695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4739D2-71F7-43EA-8E54-0F1ECB2CB002}"/>
                </a:ext>
              </a:extLst>
            </p:cNvPr>
            <p:cNvSpPr/>
            <p:nvPr/>
          </p:nvSpPr>
          <p:spPr>
            <a:xfrm>
              <a:off x="4153811" y="2435856"/>
              <a:ext cx="95647" cy="8695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oon 30">
              <a:extLst>
                <a:ext uri="{FF2B5EF4-FFF2-40B4-BE49-F238E27FC236}">
                  <a16:creationId xmlns:a16="http://schemas.microsoft.com/office/drawing/2014/main" id="{BDEA6F15-731C-4B4F-BE2D-A5C9EE5EE8AA}"/>
                </a:ext>
              </a:extLst>
            </p:cNvPr>
            <p:cNvSpPr/>
            <p:nvPr/>
          </p:nvSpPr>
          <p:spPr>
            <a:xfrm rot="16601781">
              <a:off x="4051401" y="2565368"/>
              <a:ext cx="107156" cy="280785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6DF467-0F33-4475-AE68-BDBF5CCF8A93}"/>
                </a:ext>
              </a:extLst>
            </p:cNvPr>
            <p:cNvSpPr/>
            <p:nvPr/>
          </p:nvSpPr>
          <p:spPr>
            <a:xfrm>
              <a:off x="3983420" y="2472929"/>
              <a:ext cx="5143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E75FE77-0A09-468E-902D-CD2581687FE8}"/>
                </a:ext>
              </a:extLst>
            </p:cNvPr>
            <p:cNvSpPr/>
            <p:nvPr/>
          </p:nvSpPr>
          <p:spPr>
            <a:xfrm>
              <a:off x="4171540" y="2475308"/>
              <a:ext cx="5143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1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D820-6B91-48C5-B403-F0A7AAD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runs GNF2-</a:t>
            </a:r>
            <a:r>
              <a:rPr lang="en-US" i="1" dirty="0"/>
              <a:t>x</a:t>
            </a:r>
            <a:r>
              <a:rPr lang="en-US" dirty="0"/>
              <a:t>TB on top of ABC structures</a:t>
            </a:r>
          </a:p>
          <a:p>
            <a:r>
              <a:rPr lang="en-US" dirty="0"/>
              <a:t>It will not start until the ABC is not finished</a:t>
            </a:r>
          </a:p>
          <a:p>
            <a:r>
              <a:rPr lang="en-US" dirty="0"/>
              <a:t>For now, the best way how to check if all calculations are finished is to see queue 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>
                <a:highlight>
                  <a:srgbClr val="FFFF00"/>
                </a:highlight>
              </a:rPr>
              <a:t>qstat</a:t>
            </a:r>
            <a:r>
              <a:rPr lang="en-US" i="1" dirty="0">
                <a:highlight>
                  <a:srgbClr val="FFFF00"/>
                </a:highlight>
              </a:rPr>
              <a:t> -u $USER</a:t>
            </a:r>
            <a:r>
              <a:rPr lang="en-US" dirty="0"/>
              <a:t> or </a:t>
            </a:r>
            <a:r>
              <a:rPr lang="en-US" i="1" dirty="0" err="1">
                <a:highlight>
                  <a:srgbClr val="FFFF00"/>
                </a:highlight>
              </a:rPr>
              <a:t>qs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  or run in the directory SYS_*:</a:t>
            </a:r>
          </a:p>
          <a:p>
            <a:pPr marL="0" indent="0">
              <a:buNone/>
            </a:pPr>
            <a:r>
              <a:rPr lang="en-US" i="1" dirty="0"/>
              <a:t>                       </a:t>
            </a:r>
            <a:r>
              <a:rPr lang="en-US" i="1" dirty="0" err="1">
                <a:highlight>
                  <a:srgbClr val="FFFF00"/>
                </a:highlight>
              </a:rPr>
              <a:t>JKcheck</a:t>
            </a:r>
            <a:endParaRPr lang="en-US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7499C-9E97-4981-A837-8E2FF55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JKCS3_runXTB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593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A00-DE78-47F1-8018-4CB68E7D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/>
              <a:t>JKCS4_collect</a:t>
            </a:r>
            <a:r>
              <a:rPr lang="en-US" i="1" dirty="0"/>
              <a:t>  [folder]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DDE7-E2EE-453E-86EE-79558099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782618"/>
            <a:ext cx="11693236" cy="5294458"/>
          </a:xfrm>
        </p:spPr>
        <p:txBody>
          <a:bodyPr>
            <a:normAutofit/>
          </a:bodyPr>
          <a:lstStyle/>
          <a:p>
            <a:r>
              <a:rPr lang="en-US" dirty="0"/>
              <a:t>You can run it even before all the previous calculations are finished</a:t>
            </a:r>
          </a:p>
          <a:p>
            <a:pPr marL="0" indent="0">
              <a:buNone/>
            </a:pPr>
            <a:r>
              <a:rPr lang="en-US" dirty="0"/>
              <a:t>   (you will get just warning that all the calculations are not finished yet)</a:t>
            </a:r>
          </a:p>
          <a:p>
            <a:r>
              <a:rPr lang="en-US" dirty="0"/>
              <a:t>It will produce following files:</a:t>
            </a:r>
          </a:p>
          <a:p>
            <a:pPr lvl="1"/>
            <a:r>
              <a:rPr lang="en-US" b="1" dirty="0"/>
              <a:t>collectionFOLDER.txt</a:t>
            </a:r>
            <a:r>
              <a:rPr lang="en-US" dirty="0"/>
              <a:t> 			containing all structures, their energies and </a:t>
            </a:r>
            <a:r>
              <a:rPr lang="en-US" dirty="0" err="1"/>
              <a:t>Rg</a:t>
            </a:r>
            <a:endParaRPr lang="en-US" dirty="0"/>
          </a:p>
          <a:p>
            <a:pPr lvl="1"/>
            <a:r>
              <a:rPr lang="en-US" b="1" dirty="0"/>
              <a:t>resultsFOLDER.dat</a:t>
            </a:r>
            <a:r>
              <a:rPr lang="en-US" dirty="0"/>
              <a:t>			unique structures</a:t>
            </a:r>
          </a:p>
          <a:p>
            <a:pPr lvl="1"/>
            <a:r>
              <a:rPr lang="en-US" b="1" dirty="0" err="1"/>
              <a:t>movieFOLDER.xyz</a:t>
            </a:r>
            <a:r>
              <a:rPr lang="en-US" b="1" dirty="0"/>
              <a:t>			</a:t>
            </a:r>
            <a:r>
              <a:rPr lang="en-US" dirty="0"/>
              <a:t>structures from resultsFOLDER.dat</a:t>
            </a:r>
          </a:p>
          <a:p>
            <a:r>
              <a:rPr lang="en-US" dirty="0"/>
              <a:t>See structure by:   </a:t>
            </a:r>
            <a:r>
              <a:rPr lang="en-US" i="1" dirty="0" err="1"/>
              <a:t>molden</a:t>
            </a:r>
            <a:r>
              <a:rPr lang="en-US" dirty="0"/>
              <a:t> </a:t>
            </a:r>
            <a:r>
              <a:rPr lang="en-US" i="1" dirty="0" err="1"/>
              <a:t>movieFOLDER.xyz</a:t>
            </a:r>
            <a:endParaRPr lang="en-US" i="1" dirty="0"/>
          </a:p>
          <a:p>
            <a:r>
              <a:rPr lang="en-US" dirty="0"/>
              <a:t>Check resultsFOLDER.dat: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BF1F2-F62C-4904-AE1B-9C176B6B8FBE}"/>
              </a:ext>
            </a:extLst>
          </p:cNvPr>
          <p:cNvSpPr txBox="1"/>
          <p:nvPr/>
        </p:nvSpPr>
        <p:spPr>
          <a:xfrm>
            <a:off x="3204441" y="5501800"/>
            <a:ext cx="998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path                                                                                                                   </a:t>
            </a:r>
            <a:r>
              <a:rPr lang="en-US" dirty="0" err="1"/>
              <a:t>Rg</a:t>
            </a:r>
            <a:r>
              <a:rPr lang="en-US" dirty="0"/>
              <a:t>      </a:t>
            </a:r>
            <a:r>
              <a:rPr lang="en-US" dirty="0" err="1"/>
              <a:t>El.energy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BB3EE-4707-41A0-88F7-00040692F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1"/>
          <a:stretch/>
        </p:blipFill>
        <p:spPr>
          <a:xfrm>
            <a:off x="557004" y="5917097"/>
            <a:ext cx="10958723" cy="6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F4A5-4DE6-4A9C-B06A-FDE2B67F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JKCS7_filter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E357-80C4-4404-BAF4-E5E6FF25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825625"/>
            <a:ext cx="11618844" cy="4351338"/>
          </a:xfrm>
        </p:spPr>
        <p:txBody>
          <a:bodyPr/>
          <a:lstStyle/>
          <a:p>
            <a:r>
              <a:rPr lang="en-US" dirty="0"/>
              <a:t>Connected to script </a:t>
            </a:r>
            <a:r>
              <a:rPr lang="en-US" b="1" dirty="0"/>
              <a:t>DataFilter.py </a:t>
            </a:r>
            <a:r>
              <a:rPr lang="en-US" dirty="0"/>
              <a:t>mainly</a:t>
            </a:r>
            <a:r>
              <a:rPr lang="en-US" b="1" dirty="0"/>
              <a:t> </a:t>
            </a:r>
            <a:r>
              <a:rPr lang="en-US" dirty="0"/>
              <a:t>written by VITTUSAATANA</a:t>
            </a:r>
          </a:p>
          <a:p>
            <a:r>
              <a:rPr lang="en-US" dirty="0"/>
              <a:t>Filter out some reasonable amount of files for next step</a:t>
            </a:r>
          </a:p>
          <a:p>
            <a:r>
              <a:rPr lang="en-US" dirty="0"/>
              <a:t>Run:</a:t>
            </a:r>
          </a:p>
          <a:p>
            <a:pPr marL="457200" lvl="1" indent="0">
              <a:buNone/>
            </a:pPr>
            <a:r>
              <a:rPr lang="en-US" i="1" dirty="0"/>
              <a:t>JKCS7_filter </a:t>
            </a:r>
            <a:r>
              <a:rPr lang="en-US" i="1" dirty="0" err="1"/>
              <a:t>resultsXTB.dat</a:t>
            </a:r>
            <a:r>
              <a:rPr lang="en-US" i="1" dirty="0"/>
              <a:t> </a:t>
            </a:r>
            <a:r>
              <a:rPr lang="pt-BR" i="1" dirty="0"/>
              <a:t>-rg 15 -s 50 </a:t>
            </a:r>
          </a:p>
          <a:p>
            <a:r>
              <a:rPr lang="pt-BR" i="1" dirty="0"/>
              <a:t>For more details about attributes see </a:t>
            </a:r>
          </a:p>
          <a:p>
            <a:pPr marL="457200" lvl="1" indent="0">
              <a:buNone/>
            </a:pPr>
            <a:r>
              <a:rPr lang="pt-BR" i="1" dirty="0"/>
              <a:t>JKCS7_filter -help</a:t>
            </a:r>
          </a:p>
          <a:p>
            <a:pPr marL="457200" lvl="1" indent="0">
              <a:buNone/>
            </a:pPr>
            <a:endParaRPr lang="pt-BR" i="1" dirty="0"/>
          </a:p>
          <a:p>
            <a:pPr marL="457200" lvl="1" indent="0">
              <a:buNone/>
            </a:pPr>
            <a:endParaRPr lang="pt-BR" i="1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THERE EXIST THREE DIFFERENT THINGS: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		 uniqueness, filtering, uniform sampling/selecting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365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642</Words>
  <Application>Microsoft Macintosh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Castellar</vt:lpstr>
      <vt:lpstr>Courier</vt:lpstr>
      <vt:lpstr>Office Theme</vt:lpstr>
      <vt:lpstr>Jammy Key for Configurational Sampling How to use JKCS</vt:lpstr>
      <vt:lpstr>SETUP environment</vt:lpstr>
      <vt:lpstr>The easiest way (use a new folder         for each sampling)</vt:lpstr>
      <vt:lpstr>JKCS0_copy</vt:lpstr>
      <vt:lpstr>JKCS1_prepare</vt:lpstr>
      <vt:lpstr>JKCS2_runABC</vt:lpstr>
      <vt:lpstr>JKCS3_runXTB</vt:lpstr>
      <vt:lpstr>JKCS4_collect  [folder]</vt:lpstr>
      <vt:lpstr>JKCS7_filter</vt:lpstr>
      <vt:lpstr>JKCS5_runDFT</vt:lpstr>
      <vt:lpstr>JKCS6_commands        DO NOT USE UNLESS JACOB ALLOWS IT TO YOU</vt:lpstr>
      <vt:lpstr>JKxxx  scripts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my gates</dc:title>
  <dc:creator>Jacob</dc:creator>
  <cp:lastModifiedBy>Microsoft Office User</cp:lastModifiedBy>
  <cp:revision>36</cp:revision>
  <dcterms:created xsi:type="dcterms:W3CDTF">2018-04-12T07:24:51Z</dcterms:created>
  <dcterms:modified xsi:type="dcterms:W3CDTF">2019-03-13T21:06:34Z</dcterms:modified>
</cp:coreProperties>
</file>