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8" r:id="rId2"/>
  </p:sldMasterIdLst>
  <p:notesMasterIdLst>
    <p:notesMasterId r:id="rId24"/>
  </p:notesMasterIdLst>
  <p:sldIdLst>
    <p:sldId id="273" r:id="rId3"/>
    <p:sldId id="392" r:id="rId4"/>
    <p:sldId id="331" r:id="rId5"/>
    <p:sldId id="369" r:id="rId6"/>
    <p:sldId id="370" r:id="rId7"/>
    <p:sldId id="381" r:id="rId8"/>
    <p:sldId id="382" r:id="rId9"/>
    <p:sldId id="383" r:id="rId10"/>
    <p:sldId id="384" r:id="rId11"/>
    <p:sldId id="389" r:id="rId12"/>
    <p:sldId id="361" r:id="rId13"/>
    <p:sldId id="353" r:id="rId14"/>
    <p:sldId id="391" r:id="rId15"/>
    <p:sldId id="393" r:id="rId16"/>
    <p:sldId id="396" r:id="rId17"/>
    <p:sldId id="397" r:id="rId18"/>
    <p:sldId id="399" r:id="rId19"/>
    <p:sldId id="400" r:id="rId20"/>
    <p:sldId id="401" r:id="rId21"/>
    <p:sldId id="402" r:id="rId22"/>
    <p:sldId id="269" r:id="rId23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A3A3A3"/>
    <a:srgbClr val="2282A9"/>
    <a:srgbClr val="B2D3E1"/>
    <a:srgbClr val="7F7F7F"/>
    <a:srgbClr val="67984C"/>
    <a:srgbClr val="585858"/>
    <a:srgbClr val="939393"/>
    <a:srgbClr val="89CC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20" y="6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96E8F-7582-4BE1-8CCD-E9B8C3D0040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9D1EB-379B-4815-B8AF-60AD5F731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34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161DE-11FD-4B56-9092-3CD2674BFD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41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All run on a</a:t>
            </a:r>
            <a:r>
              <a:rPr lang="he-IL" dirty="0"/>
              <a:t> </a:t>
            </a:r>
            <a:r>
              <a:rPr lang="en-US" dirty="0"/>
              <a:t>docker-compose</a:t>
            </a:r>
          </a:p>
          <a:p>
            <a:r>
              <a:rPr lang="en-US" dirty="0"/>
              <a:t>2. Describe all components,</a:t>
            </a:r>
          </a:p>
          <a:p>
            <a:r>
              <a:rPr lang="en-US" dirty="0"/>
              <a:t>3. Open </a:t>
            </a:r>
            <a:r>
              <a:rPr lang="en-US" dirty="0" err="1"/>
              <a:t>kibana</a:t>
            </a:r>
            <a:endParaRPr lang="en-US" dirty="0"/>
          </a:p>
          <a:p>
            <a:r>
              <a:rPr lang="en-US" dirty="0"/>
              <a:t>4. Open Slack</a:t>
            </a:r>
          </a:p>
          <a:p>
            <a:r>
              <a:rPr lang="en-US" dirty="0"/>
              <a:t>5. Put Monitors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161DE-11FD-4B56-9092-3CD2674BFD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99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All run on a</a:t>
            </a:r>
            <a:r>
              <a:rPr lang="he-IL" dirty="0"/>
              <a:t> </a:t>
            </a:r>
            <a:r>
              <a:rPr lang="en-US" dirty="0"/>
              <a:t>docker-compose</a:t>
            </a:r>
          </a:p>
          <a:p>
            <a:r>
              <a:rPr lang="en-US" dirty="0"/>
              <a:t>2. Describe all components,</a:t>
            </a:r>
          </a:p>
          <a:p>
            <a:r>
              <a:rPr lang="en-US" dirty="0"/>
              <a:t>3. Open </a:t>
            </a:r>
            <a:r>
              <a:rPr lang="en-US" dirty="0" err="1"/>
              <a:t>kibana</a:t>
            </a:r>
            <a:endParaRPr lang="en-US" dirty="0"/>
          </a:p>
          <a:p>
            <a:r>
              <a:rPr lang="en-US" dirty="0"/>
              <a:t>4. Open Slack</a:t>
            </a:r>
          </a:p>
          <a:p>
            <a:r>
              <a:rPr lang="en-US" dirty="0"/>
              <a:t>5. Put Monitors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161DE-11FD-4B56-9092-3CD2674BFD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7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All run on a</a:t>
            </a:r>
            <a:r>
              <a:rPr lang="he-IL" dirty="0"/>
              <a:t> </a:t>
            </a:r>
            <a:r>
              <a:rPr lang="en-US" dirty="0"/>
              <a:t>docker-compose</a:t>
            </a:r>
          </a:p>
          <a:p>
            <a:r>
              <a:rPr lang="en-US" dirty="0"/>
              <a:t>2. Describe all components,</a:t>
            </a:r>
          </a:p>
          <a:p>
            <a:r>
              <a:rPr lang="en-US" dirty="0"/>
              <a:t>3. Open </a:t>
            </a:r>
            <a:r>
              <a:rPr lang="en-US" dirty="0" err="1"/>
              <a:t>kibana</a:t>
            </a:r>
            <a:endParaRPr lang="en-US" dirty="0"/>
          </a:p>
          <a:p>
            <a:r>
              <a:rPr lang="en-US" dirty="0"/>
              <a:t>4. Open Slack</a:t>
            </a:r>
          </a:p>
          <a:p>
            <a:r>
              <a:rPr lang="en-US" dirty="0"/>
              <a:t>5. Put Monitors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161DE-11FD-4B56-9092-3CD2674BFD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0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All run on a</a:t>
            </a:r>
            <a:r>
              <a:rPr lang="he-IL" dirty="0"/>
              <a:t> </a:t>
            </a:r>
            <a:r>
              <a:rPr lang="en-US" dirty="0"/>
              <a:t>docker-compose</a:t>
            </a:r>
          </a:p>
          <a:p>
            <a:r>
              <a:rPr lang="en-US" dirty="0"/>
              <a:t>2. Describe all components,</a:t>
            </a:r>
          </a:p>
          <a:p>
            <a:r>
              <a:rPr lang="en-US" dirty="0"/>
              <a:t>3. Open </a:t>
            </a:r>
            <a:r>
              <a:rPr lang="en-US" dirty="0" err="1"/>
              <a:t>kibana</a:t>
            </a:r>
            <a:endParaRPr lang="en-US" dirty="0"/>
          </a:p>
          <a:p>
            <a:r>
              <a:rPr lang="en-US" dirty="0"/>
              <a:t>4. Open Slack</a:t>
            </a:r>
          </a:p>
          <a:p>
            <a:r>
              <a:rPr lang="en-US" dirty="0"/>
              <a:t>5. Put Monitors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161DE-11FD-4B56-9092-3CD2674BFD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73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719E3-48D7-4561-92BF-7973DA8845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68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A0FD05-0954-4B1C-8764-4D53C88EC3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68" y="1"/>
            <a:ext cx="480023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4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415A-4B7C-4590-A27F-DABEA224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05320-3479-4D9C-9031-28380E8BE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D96C4-1E4D-455B-8B3B-A3A7B1E9C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CB579-D4A5-425F-89A2-5550D0AF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2C55-D372-4E74-BBFC-6603080254B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DFA0A-69AE-41C5-9196-FD114D08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59D65-6E84-4B1D-95E1-770E5BA4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1641-DB24-4F10-B103-614260EA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1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E467-1E0C-4ACE-8326-17DBA01C6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A1C2F-7387-4EA7-8F8A-2A08665CF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0DA04-6E24-41C4-BF59-DED823B61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39234-A317-46F0-A68B-EB3F75E20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B57C7-0524-4B9E-97B9-5B8A6F2E4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8AE48-E310-4C76-8A7D-09CE7D1B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2C55-D372-4E74-BBFC-6603080254B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23C05-5443-46A5-A702-FA1AA3B6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997A6-FAD9-4B05-A253-D48AC4F1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1641-DB24-4F10-B103-614260EA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75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E880-FCE5-438B-8C34-C1CBA0AD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7F535-1676-4156-8A2E-C3B67867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2C55-D372-4E74-BBFC-6603080254B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E3BEA-F77D-4C0A-8792-9B437969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0ECB9-DD2F-4201-97BC-6A9E8D85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1641-DB24-4F10-B103-614260EA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95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EE4143-FE1C-4848-B256-FCB18F9F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2C55-D372-4E74-BBFC-6603080254B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B1C01-19C4-4B49-AD25-F451241A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20923-E9FD-4334-9689-D63E4D29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1641-DB24-4F10-B103-614260EA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70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7260-A69A-4FF3-9D78-BC92DE83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2227-EFCE-4376-8AB1-C41525CA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7A946-D663-48DB-8088-5236FD030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890D8-7D15-4B80-BD11-DC1CE21E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2C55-D372-4E74-BBFC-6603080254B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5C5BF-7CAB-408C-8EC4-3F71C521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90269-656C-4419-BBF5-E246BDB0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1641-DB24-4F10-B103-614260EA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19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D425-FFD1-4416-AB2D-0C8303935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4EC51-3899-47DB-BA5A-77B825217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BC497-7661-4663-823F-546C832AB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03183-A01E-4925-8C46-C0142407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2C55-D372-4E74-BBFC-6603080254B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47D5C-95EE-4B55-AC3B-43384CFF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6142C-4E50-4E51-83A8-CAAA1B7F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1641-DB24-4F10-B103-614260EA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5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E5DC-59C3-4944-9DD5-75E2B106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D7D32-2A79-464C-A34F-24F5D1CCA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1501C-F147-4BF5-A117-D7BD3F2D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2C55-D372-4E74-BBFC-6603080254B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2875D-774E-42F2-A6E0-3F34663C6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555D7-2BA3-4A9A-8A6C-D862A138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1641-DB24-4F10-B103-614260EA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8ED7C-1BE5-4050-ABDC-2B993D148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03ACA-6512-42C4-B8E7-D4BB8F660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DF5E7-0D20-45FB-AD58-A78C4C41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2C55-D372-4E74-BBFC-6603080254B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0B05-A59D-4AB2-8A2A-6023EBA4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E14E3-BDB0-4DFF-BF71-21162FEE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1641-DB24-4F10-B103-614260EA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00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02" y="0"/>
            <a:ext cx="8918498" cy="637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2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A0FD05-0954-4B1C-8764-4D53C88EC3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68" y="1"/>
            <a:ext cx="480023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9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A0FD05-0954-4B1C-8764-4D53C88EC3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68" y="1"/>
            <a:ext cx="480023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0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A0FD05-0954-4B1C-8764-4D53C88EC3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68" y="1"/>
            <a:ext cx="480023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8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A0FD05-0954-4B1C-8764-4D53C88EC3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68" y="1"/>
            <a:ext cx="480023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2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A0FD05-0954-4B1C-8764-4D53C88EC3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68" y="1"/>
            <a:ext cx="480023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8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7D68DA-C9AA-4FBE-AEF8-74DCF256AEC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7FEF302-0257-4213-82DE-0B43BA6E3D66}"/>
              </a:ext>
            </a:extLst>
          </p:cNvPr>
          <p:cNvSpPr txBox="1">
            <a:spLocks/>
          </p:cNvSpPr>
          <p:nvPr userDrawn="1"/>
        </p:nvSpPr>
        <p:spPr>
          <a:xfrm>
            <a:off x="1334514" y="6356350"/>
            <a:ext cx="165032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Lior Nabat, CTO</a:t>
            </a:r>
          </a:p>
        </p:txBody>
      </p:sp>
    </p:spTree>
    <p:extLst>
      <p:ext uri="{BB962C8B-B14F-4D97-AF65-F5344CB8AC3E}">
        <p14:creationId xmlns:p14="http://schemas.microsoft.com/office/powerpoint/2010/main" val="131472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54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5B8D-65BF-4770-9DD4-1F564FB9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80446-B15F-4CC5-9323-C430B1284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11069-85A9-4AD0-AF50-FBF35AAD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2C55-D372-4E74-BBFC-6603080254B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BA3F0-9923-46CA-AEEB-43E24ECF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335D1-3FD0-44FE-BB82-9BC7A482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1641-DB24-4F10-B103-614260EA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8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E93D-E0CE-4FC7-9149-B6F223A2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5C5D9-BE16-4E31-8493-9027F7D48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322C6-D9D1-4C68-99F1-3020A2C9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2C55-D372-4E74-BBFC-6603080254B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1511C-C5E3-4794-8F76-F188218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F4641-2EE7-432A-9A37-7674695B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1641-DB24-4F10-B103-614260EA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7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1DA4CC-1A4E-4630-8BB2-A0FD8CD21FF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403797" y="6370844"/>
            <a:ext cx="10788205" cy="1808"/>
          </a:xfrm>
          <a:prstGeom prst="line">
            <a:avLst/>
          </a:prstGeom>
          <a:ln w="28575" cap="rnd">
            <a:solidFill>
              <a:srgbClr val="018CC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34" y="5939207"/>
            <a:ext cx="910306" cy="863274"/>
          </a:xfrm>
          <a:prstGeom prst="rect">
            <a:avLst/>
          </a:prstGeom>
        </p:spPr>
      </p:pic>
      <p:sp>
        <p:nvSpPr>
          <p:cNvPr id="9" name="Hexagon 8"/>
          <p:cNvSpPr/>
          <p:nvPr userDrawn="1"/>
        </p:nvSpPr>
        <p:spPr>
          <a:xfrm rot="10800000">
            <a:off x="11156283" y="6135727"/>
            <a:ext cx="545473" cy="470235"/>
          </a:xfrm>
          <a:prstGeom prst="hexagon">
            <a:avLst>
              <a:gd name="adj" fmla="val 27739"/>
              <a:gd name="vf" fmla="val 115470"/>
            </a:avLst>
          </a:prstGeom>
          <a:solidFill>
            <a:srgbClr val="228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87AFB-1F65-4F4C-A57E-540CBCD13424}"/>
              </a:ext>
            </a:extLst>
          </p:cNvPr>
          <p:cNvSpPr txBox="1"/>
          <p:nvPr userDrawn="1"/>
        </p:nvSpPr>
        <p:spPr>
          <a:xfrm>
            <a:off x="11199570" y="6201567"/>
            <a:ext cx="45889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ACD7FA-8A39-483F-BD1E-06C7339140D1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9259496" y="6494701"/>
            <a:ext cx="15400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www.kubemq.io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A3CCBD3-74D0-46AD-AC0D-D355B73FFB65}"/>
              </a:ext>
            </a:extLst>
          </p:cNvPr>
          <p:cNvSpPr txBox="1">
            <a:spLocks/>
          </p:cNvSpPr>
          <p:nvPr userDrawn="1"/>
        </p:nvSpPr>
        <p:spPr>
          <a:xfrm>
            <a:off x="1623586" y="6494703"/>
            <a:ext cx="1484317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Lior Nabat, CTO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914C87-A2BE-4190-8C4A-9311CC48D084}"/>
              </a:ext>
            </a:extLst>
          </p:cNvPr>
          <p:cNvSpPr/>
          <p:nvPr userDrawn="1"/>
        </p:nvSpPr>
        <p:spPr>
          <a:xfrm>
            <a:off x="3969989" y="6494702"/>
            <a:ext cx="19287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lior.nabat@kubemq.io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E557E4-72CF-4A7D-88C5-CDDAA263F45E}"/>
              </a:ext>
            </a:extLst>
          </p:cNvPr>
          <p:cNvSpPr/>
          <p:nvPr userDrawn="1"/>
        </p:nvSpPr>
        <p:spPr>
          <a:xfrm>
            <a:off x="6760808" y="6494701"/>
            <a:ext cx="16670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Twitter</a:t>
            </a: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@</a:t>
            </a:r>
            <a:r>
              <a:rPr kumimoji="0" lang="en-US" sz="1400" b="0" i="0" u="none" strike="noStrike" kern="1200" cap="none" spc="0" normalizeH="0" baseline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KubeMq</a:t>
            </a:r>
            <a:endParaRPr kumimoji="0" lang="en-US" sz="1400" b="0" i="0" u="none" strike="noStrike" kern="1200" cap="none" spc="0" normalizeH="0" baseline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92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1" r:id="rId3"/>
    <p:sldLayoutId id="2147483662" r:id="rId4"/>
    <p:sldLayoutId id="2147483660" r:id="rId5"/>
    <p:sldLayoutId id="214748368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E7EF2-82EE-44A2-9A16-E25129F6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6EBCB-B83E-485B-ABC3-6F966BBAF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FC3E2-DD35-49D3-90D8-29E079C17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32C55-D372-4E74-BBFC-6603080254B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C9E1-C935-4B07-A416-1E3C43053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34D69-7E5D-4DBE-8E4D-E79121B37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1641-DB24-4F10-B103-614260EA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9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  <p:sldLayoutId id="214748368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18040"/>
            <a:ext cx="12192000" cy="504432"/>
          </a:xfrm>
          <a:prstGeom prst="rect">
            <a:avLst/>
          </a:prstGeom>
          <a:solidFill>
            <a:srgbClr val="228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710577BB-29DD-48B0-AD2B-9E085942BE92}"/>
              </a:ext>
            </a:extLst>
          </p:cNvPr>
          <p:cNvSpPr txBox="1">
            <a:spLocks/>
          </p:cNvSpPr>
          <p:nvPr/>
        </p:nvSpPr>
        <p:spPr>
          <a:xfrm>
            <a:off x="612483" y="6165800"/>
            <a:ext cx="165032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Lior Nabat, CTO</a:t>
            </a:r>
          </a:p>
        </p:txBody>
      </p:sp>
      <p:sp>
        <p:nvSpPr>
          <p:cNvPr id="6" name="Rectangle 5"/>
          <p:cNvSpPr/>
          <p:nvPr/>
        </p:nvSpPr>
        <p:spPr>
          <a:xfrm>
            <a:off x="4232556" y="6165800"/>
            <a:ext cx="2918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E-mail:lior.nabat@kubemq.io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8666FA9-1A8C-4765-AB55-F6C3AAE65A1F}"/>
              </a:ext>
            </a:extLst>
          </p:cNvPr>
          <p:cNvSpPr txBox="1">
            <a:spLocks/>
          </p:cNvSpPr>
          <p:nvPr/>
        </p:nvSpPr>
        <p:spPr>
          <a:xfrm>
            <a:off x="1772770" y="2574235"/>
            <a:ext cx="8646459" cy="11529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2282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practices for communication between microservices in k8s environment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4F948B-8849-4C63-B2B8-A852FA93062C}"/>
              </a:ext>
            </a:extLst>
          </p:cNvPr>
          <p:cNvSpPr/>
          <p:nvPr/>
        </p:nvSpPr>
        <p:spPr>
          <a:xfrm>
            <a:off x="8664966" y="6185590"/>
            <a:ext cx="2081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Twitter:@</a:t>
            </a:r>
            <a:r>
              <a:rPr lang="en-US" dirty="0" err="1">
                <a:solidFill>
                  <a:schemeClr val="bg1"/>
                </a:solidFill>
              </a:rPr>
              <a:t>lior_nabat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16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1B70AE-E981-44FC-B0FD-449613E2D44A}"/>
              </a:ext>
            </a:extLst>
          </p:cNvPr>
          <p:cNvSpPr txBox="1"/>
          <p:nvPr/>
        </p:nvSpPr>
        <p:spPr>
          <a:xfrm>
            <a:off x="1031071" y="2484514"/>
            <a:ext cx="10244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66666"/>
                </a:solidFill>
                <a:latin typeface="Calibri" panose="020F0502020204030204"/>
              </a:rPr>
              <a:t>Let’s stream Prices !!</a:t>
            </a:r>
          </a:p>
          <a:p>
            <a:endParaRPr lang="en-US" sz="7200" b="1" dirty="0">
              <a:solidFill>
                <a:srgbClr val="2282A9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624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4">
            <a:extLst>
              <a:ext uri="{FF2B5EF4-FFF2-40B4-BE49-F238E27FC236}">
                <a16:creationId xmlns:a16="http://schemas.microsoft.com/office/drawing/2014/main" id="{ECC72A9E-FA9E-4532-9390-72BD83CF2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27" y="986666"/>
            <a:ext cx="10336154" cy="440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0DE8DB44-A91C-48E2-9A9A-DF0BDB58C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1" y="2107253"/>
            <a:ext cx="1889902" cy="955048"/>
          </a:xfrm>
          <a:prstGeom prst="rect">
            <a:avLst/>
          </a:prstGeom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73A54B3-7FBE-4A87-865C-5DC38FF6B909}"/>
              </a:ext>
            </a:extLst>
          </p:cNvPr>
          <p:cNvSpPr/>
          <p:nvPr/>
        </p:nvSpPr>
        <p:spPr>
          <a:xfrm>
            <a:off x="5100713" y="5247136"/>
            <a:ext cx="228058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/>
              </a:rPr>
              <a:t>You Build This !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224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305845EC-B8DF-4E58-8111-BC8AE674D4CF}"/>
              </a:ext>
            </a:extLst>
          </p:cNvPr>
          <p:cNvSpPr txBox="1">
            <a:spLocks/>
          </p:cNvSpPr>
          <p:nvPr/>
        </p:nvSpPr>
        <p:spPr>
          <a:xfrm>
            <a:off x="546162" y="144608"/>
            <a:ext cx="10515600" cy="5799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666666"/>
                </a:solidFill>
                <a:latin typeface="Calibri" panose="020F0502020204030204"/>
                <a:ea typeface="+mn-ea"/>
                <a:cs typeface="+mn-cs"/>
              </a:rPr>
              <a:t>The Setup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9591EB-EEBC-46B1-82FE-B39C84935D5F}"/>
              </a:ext>
            </a:extLst>
          </p:cNvPr>
          <p:cNvSpPr/>
          <p:nvPr/>
        </p:nvSpPr>
        <p:spPr>
          <a:xfrm>
            <a:off x="546162" y="1076048"/>
            <a:ext cx="6096000" cy="23529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282A9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Calibri" panose="020F0502020204030204"/>
              </a:rPr>
              <a:t>Kubernetes Cluster</a:t>
            </a:r>
          </a:p>
          <a:p>
            <a:pPr marL="285750" indent="-285750">
              <a:lnSpc>
                <a:spcPct val="150000"/>
              </a:lnSpc>
              <a:buClr>
                <a:srgbClr val="2282A9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Calibri" panose="020F0502020204030204"/>
              </a:rPr>
              <a:t>KubeMQ – Message Queue Broker</a:t>
            </a:r>
          </a:p>
          <a:p>
            <a:pPr marL="285750" indent="-285750">
              <a:lnSpc>
                <a:spcPct val="150000"/>
              </a:lnSpc>
              <a:buClr>
                <a:srgbClr val="2282A9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Calibri" panose="020F0502020204030204"/>
              </a:rPr>
              <a:t>Rate Source Container</a:t>
            </a:r>
          </a:p>
          <a:p>
            <a:pPr marL="285750" indent="-285750">
              <a:lnSpc>
                <a:spcPct val="150000"/>
              </a:lnSpc>
              <a:buClr>
                <a:srgbClr val="2282A9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Calibri" panose="020F0502020204030204"/>
              </a:rPr>
              <a:t>Web Client Container</a:t>
            </a:r>
          </a:p>
          <a:p>
            <a:pPr marL="285750" indent="-285750">
              <a:lnSpc>
                <a:spcPct val="150000"/>
              </a:lnSpc>
              <a:buClr>
                <a:srgbClr val="2282A9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Calibri" panose="020F0502020204030204"/>
              </a:rPr>
              <a:t>Your app running on your laptop</a:t>
            </a:r>
          </a:p>
        </p:txBody>
      </p:sp>
    </p:spTree>
    <p:extLst>
      <p:ext uri="{BB962C8B-B14F-4D97-AF65-F5344CB8AC3E}">
        <p14:creationId xmlns:p14="http://schemas.microsoft.com/office/powerpoint/2010/main" val="1444504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305845EC-B8DF-4E58-8111-BC8AE674D4CF}"/>
              </a:ext>
            </a:extLst>
          </p:cNvPr>
          <p:cNvSpPr txBox="1">
            <a:spLocks/>
          </p:cNvSpPr>
          <p:nvPr/>
        </p:nvSpPr>
        <p:spPr>
          <a:xfrm>
            <a:off x="546162" y="144608"/>
            <a:ext cx="10515600" cy="5799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666666"/>
                </a:solidFill>
                <a:latin typeface="Calibri" panose="020F0502020204030204"/>
                <a:ea typeface="+mn-ea"/>
                <a:cs typeface="+mn-cs"/>
              </a:rPr>
              <a:t>Step 1 - </a:t>
            </a:r>
            <a:r>
              <a:rPr lang="en-US" sz="3200" dirty="0">
                <a:solidFill>
                  <a:srgbClr val="666666"/>
                </a:solidFill>
                <a:latin typeface="Calibri" panose="020F0502020204030204"/>
              </a:rPr>
              <a:t>Deploy setup </a:t>
            </a:r>
            <a:r>
              <a:rPr lang="en-US" sz="3200" dirty="0" err="1">
                <a:solidFill>
                  <a:srgbClr val="666666"/>
                </a:solidFill>
                <a:latin typeface="Calibri" panose="020F0502020204030204"/>
              </a:rPr>
              <a:t>yaml</a:t>
            </a:r>
            <a:r>
              <a:rPr lang="en-US" sz="3200" dirty="0">
                <a:solidFill>
                  <a:srgbClr val="666666"/>
                </a:solidFill>
                <a:latin typeface="Calibri" panose="020F0502020204030204"/>
              </a:rPr>
              <a:t> file to </a:t>
            </a:r>
            <a:r>
              <a:rPr lang="en-US" sz="3200" dirty="0" err="1">
                <a:solidFill>
                  <a:srgbClr val="666666"/>
                </a:solidFill>
                <a:latin typeface="Calibri" panose="020F0502020204030204"/>
              </a:rPr>
              <a:t>kubemq</a:t>
            </a:r>
            <a:r>
              <a:rPr lang="en-US" sz="3200" dirty="0">
                <a:solidFill>
                  <a:srgbClr val="666666"/>
                </a:solidFill>
                <a:latin typeface="Calibri" panose="020F0502020204030204"/>
              </a:rPr>
              <a:t> namespace </a:t>
            </a:r>
          </a:p>
          <a:p>
            <a:endParaRPr lang="en-US" sz="3200" dirty="0">
              <a:solidFill>
                <a:srgbClr val="666666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E979F6-3036-47BD-828D-B7FE6F994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54" y="1532321"/>
            <a:ext cx="7942882" cy="523220"/>
          </a:xfrm>
          <a:prstGeom prst="rect">
            <a:avLst/>
          </a:prstGeom>
          <a:solidFill>
            <a:srgbClr val="0011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kubectl apply -f ./deploy/kubemq.yaml</a:t>
            </a:r>
            <a:endParaRPr kumimoji="0" lang="en-US" altLang="en-US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54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305845EC-B8DF-4E58-8111-BC8AE674D4CF}"/>
              </a:ext>
            </a:extLst>
          </p:cNvPr>
          <p:cNvSpPr txBox="1">
            <a:spLocks/>
          </p:cNvSpPr>
          <p:nvPr/>
        </p:nvSpPr>
        <p:spPr>
          <a:xfrm>
            <a:off x="546162" y="144608"/>
            <a:ext cx="10515600" cy="5799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666666"/>
                </a:solidFill>
                <a:latin typeface="Calibri" panose="020F0502020204030204"/>
                <a:ea typeface="+mn-ea"/>
                <a:cs typeface="+mn-cs"/>
              </a:rPr>
              <a:t>Step 2 - </a:t>
            </a:r>
            <a:r>
              <a:rPr lang="en-US" sz="3200" dirty="0">
                <a:solidFill>
                  <a:srgbClr val="666666"/>
                </a:solidFill>
                <a:latin typeface="Calibri" panose="020F0502020204030204"/>
              </a:rPr>
              <a:t>Verify proper installation</a:t>
            </a:r>
          </a:p>
          <a:p>
            <a:r>
              <a:rPr lang="en-US" sz="3200" dirty="0">
                <a:solidFill>
                  <a:srgbClr val="666666"/>
                </a:solidFill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2240B5-D295-445F-A4A5-C2B05BBBA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50" y="1130308"/>
            <a:ext cx="10368366" cy="1877437"/>
          </a:xfrm>
          <a:prstGeom prst="rect">
            <a:avLst/>
          </a:prstGeom>
          <a:solidFill>
            <a:srgbClr val="0011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highlight>
                  <a:srgbClr val="FFFF00"/>
                </a:highlight>
                <a:latin typeface="Fira Code"/>
              </a:rPr>
              <a:t>λ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JetBrains Mono"/>
              </a:rPr>
              <a:t>kubemqctl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JetBrains Mono"/>
              </a:rPr>
              <a:t> cluster get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Getting KubeMQ Cluster List...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 Kubernetes cluster context connection: kind-kind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                   DESIRED  RUNNING  READY  IMAGE                 AGE     SERVICES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kubemq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kubemq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-cluster  3        3        3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kubemq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/kubemq:v2.0.0  51m31s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ClusterIP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10.96.241.62:5228,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ClusterIP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10.96.125.94:8080,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ClusterIP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10.96.203.116:50000,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ClusterIP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10.96.84.253:9090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6187A3F9-EECF-444B-9F00-37F966F93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23" y="3274999"/>
            <a:ext cx="5713328" cy="28923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A6CFD9-C94E-477C-A5AC-50CA33C6D1BA}"/>
              </a:ext>
            </a:extLst>
          </p:cNvPr>
          <p:cNvSpPr txBox="1"/>
          <p:nvPr/>
        </p:nvSpPr>
        <p:spPr>
          <a:xfrm>
            <a:off x="2313905" y="3682646"/>
            <a:ext cx="21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 to:</a:t>
            </a:r>
          </a:p>
          <a:p>
            <a:r>
              <a:rPr lang="en-US" dirty="0"/>
              <a:t>Localhost:31000 </a:t>
            </a:r>
          </a:p>
        </p:txBody>
      </p:sp>
    </p:spTree>
    <p:extLst>
      <p:ext uri="{BB962C8B-B14F-4D97-AF65-F5344CB8AC3E}">
        <p14:creationId xmlns:p14="http://schemas.microsoft.com/office/powerpoint/2010/main" val="479130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305845EC-B8DF-4E58-8111-BC8AE674D4CF}"/>
              </a:ext>
            </a:extLst>
          </p:cNvPr>
          <p:cNvSpPr txBox="1">
            <a:spLocks/>
          </p:cNvSpPr>
          <p:nvPr/>
        </p:nvSpPr>
        <p:spPr>
          <a:xfrm>
            <a:off x="546162" y="144608"/>
            <a:ext cx="10515600" cy="5799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666666"/>
                </a:solidFill>
                <a:latin typeface="Calibri" panose="020F0502020204030204"/>
                <a:ea typeface="+mn-ea"/>
                <a:cs typeface="+mn-cs"/>
              </a:rPr>
              <a:t>Step 3 - </a:t>
            </a:r>
            <a:r>
              <a:rPr lang="en-US" sz="3200" dirty="0">
                <a:solidFill>
                  <a:srgbClr val="666666"/>
                </a:solidFill>
                <a:latin typeface="Calibri" panose="020F0502020204030204"/>
              </a:rPr>
              <a:t>Proxy KubeMQ Ports</a:t>
            </a:r>
          </a:p>
          <a:p>
            <a:endParaRPr lang="en-US" sz="3200" dirty="0">
              <a:solidFill>
                <a:srgbClr val="666666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0B33CE-8402-4833-9936-9DEA64175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62" y="1283514"/>
            <a:ext cx="7709195" cy="2585323"/>
          </a:xfrm>
          <a:prstGeom prst="rect">
            <a:avLst/>
          </a:prstGeom>
          <a:solidFill>
            <a:srgbClr val="0011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Fira Code"/>
              </a:rPr>
              <a:t>λ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JetBrains Mono"/>
              </a:rPr>
              <a:t>kubemqctl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JetBrains Mono"/>
              </a:rPr>
              <a:t> cluster proxy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 Kubernetes cluster context connection: docker-for-desktop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? Select KubeMQ cluster to Proxy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kubemq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kubemq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-cluster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 Kubernetes cluster context connection: docker-for-desktop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Connecting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Kuberenets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Cluster... Ok.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Start proxy for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kubemq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/kubemq-cluster-2. press CTRL C to close.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Kubemq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/Kubemq-Cluster-2:8080 -&gt; 127.0.0.1:8080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Kubemq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/Kubemq-Cluster-2:9090 -&gt; 127.0.0.1:9090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Kubemq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/Kubemq-Cluster-2:50000 -&gt; 127.0.0.1:50000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299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1B70AE-E981-44FC-B0FD-449613E2D44A}"/>
              </a:ext>
            </a:extLst>
          </p:cNvPr>
          <p:cNvSpPr txBox="1"/>
          <p:nvPr/>
        </p:nvSpPr>
        <p:spPr>
          <a:xfrm>
            <a:off x="3231380" y="2434024"/>
            <a:ext cx="5729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2282A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Let’s Build…</a:t>
            </a:r>
          </a:p>
        </p:txBody>
      </p:sp>
    </p:spTree>
    <p:extLst>
      <p:ext uri="{BB962C8B-B14F-4D97-AF65-F5344CB8AC3E}">
        <p14:creationId xmlns:p14="http://schemas.microsoft.com/office/powerpoint/2010/main" val="1792595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DC81C2-9B71-4400-8B36-C1679E4DD5DB}"/>
              </a:ext>
            </a:extLst>
          </p:cNvPr>
          <p:cNvSpPr/>
          <p:nvPr/>
        </p:nvSpPr>
        <p:spPr>
          <a:xfrm>
            <a:off x="1861408" y="2836293"/>
            <a:ext cx="112234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General Feature List</a:t>
            </a:r>
            <a:endParaRPr lang="fr-FR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17FE4418-59C0-482A-8EC7-73648FA7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67" y="2600127"/>
            <a:ext cx="1209541" cy="121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05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CEF1DD-BA53-4A60-87BB-C8BEEF555F41}"/>
              </a:ext>
            </a:extLst>
          </p:cNvPr>
          <p:cNvSpPr/>
          <p:nvPr/>
        </p:nvSpPr>
        <p:spPr>
          <a:xfrm>
            <a:off x="526082" y="398156"/>
            <a:ext cx="11005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Kubernetes Native</a:t>
            </a:r>
            <a:endParaRPr lang="fr-FR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8F877C-F64E-44C1-97DF-A889CE31C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45" y="1611344"/>
            <a:ext cx="6459760" cy="5170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Deployed as </a:t>
            </a:r>
            <a:r>
              <a:rPr lang="en-US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Statefulset</a:t>
            </a: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 cluster within seconds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Small Docker container - ~30M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Scales instantly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With or without Persisted Volume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All nodes are active and serve traffic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Raft protocol cluster management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Expose Health and readiness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DD48358-CDA5-4F48-ACD4-E3E3D3D58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954" y="1642295"/>
            <a:ext cx="6459760" cy="47397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Observability Support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Prometheus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Jeager</a:t>
            </a: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Zipkin</a:t>
            </a: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AWS X-Ray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Datadog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Google Stack Driver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HoneyComb</a:t>
            </a: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96698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CEF1DD-BA53-4A60-87BB-C8BEEF555F41}"/>
              </a:ext>
            </a:extLst>
          </p:cNvPr>
          <p:cNvSpPr/>
          <p:nvPr/>
        </p:nvSpPr>
        <p:spPr>
          <a:xfrm>
            <a:off x="526082" y="398156"/>
            <a:ext cx="11005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Zero Configuration</a:t>
            </a:r>
            <a:endParaRPr lang="fr-FR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8F877C-F64E-44C1-97DF-A889CE31C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50" y="1345755"/>
            <a:ext cx="9350305" cy="47397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No need to configure 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Topics 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Exchanges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Partitions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Queues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Send message and forget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Subscribe to channel and get messages</a:t>
            </a: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2889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E935ED-F9A6-49E2-B6E3-503B2A5E5CD8}"/>
              </a:ext>
            </a:extLst>
          </p:cNvPr>
          <p:cNvSpPr/>
          <p:nvPr/>
        </p:nvSpPr>
        <p:spPr>
          <a:xfrm>
            <a:off x="526082" y="398156"/>
            <a:ext cx="88020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666666"/>
                </a:solidFill>
                <a:latin typeface="Calibri" panose="020F0502020204030204"/>
              </a:rPr>
              <a:t>Before we start … </a:t>
            </a:r>
            <a:r>
              <a:rPr lang="en-US" sz="3200" b="1" dirty="0">
                <a:solidFill>
                  <a:srgbClr val="666666"/>
                </a:solidFill>
              </a:rPr>
              <a:t>Please make sure</a:t>
            </a:r>
          </a:p>
          <a:p>
            <a:endParaRPr lang="fr-FR" sz="32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71F742-016D-4ED9-87A4-53E18F943923}"/>
              </a:ext>
            </a:extLst>
          </p:cNvPr>
          <p:cNvSpPr/>
          <p:nvPr/>
        </p:nvSpPr>
        <p:spPr>
          <a:xfrm>
            <a:off x="631554" y="1475374"/>
            <a:ext cx="93905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b="1" dirty="0">
              <a:solidFill>
                <a:srgbClr val="666666"/>
              </a:solidFill>
              <a:latin typeface="Calibri" panose="020F0502020204030204"/>
            </a:endParaRPr>
          </a:p>
          <a:p>
            <a:r>
              <a:rPr lang="en-US" sz="3600" dirty="0">
                <a:solidFill>
                  <a:srgbClr val="666666"/>
                </a:solidFill>
                <a:latin typeface="Calibri" panose="020F0502020204030204"/>
              </a:rPr>
              <a:t>Kubernetes is up and running in your laptop</a:t>
            </a:r>
          </a:p>
          <a:p>
            <a:r>
              <a:rPr lang="en-US" sz="3600" dirty="0">
                <a:solidFill>
                  <a:srgbClr val="666666"/>
                </a:solidFill>
                <a:latin typeface="Calibri" panose="020F0502020204030204"/>
              </a:rPr>
              <a:t> </a:t>
            </a:r>
            <a:endParaRPr lang="fr-FR" sz="36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20A67C-7DA1-42DC-91C8-F68BEA3C9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54" y="3615557"/>
            <a:ext cx="11213025" cy="584775"/>
          </a:xfrm>
          <a:prstGeom prst="rect">
            <a:avLst/>
          </a:prstGeom>
          <a:solidFill>
            <a:srgbClr val="0011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git clone https://github.com/kubemq-io/kubemq-workshop.git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64A15A-CFC3-4780-B9E9-E4F718BF3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73" y="2360799"/>
            <a:ext cx="3367007" cy="369332"/>
          </a:xfrm>
          <a:prstGeom prst="rect">
            <a:avLst/>
          </a:prstGeom>
          <a:solidFill>
            <a:srgbClr val="0011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kubectl config current-context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115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CEF1DD-BA53-4A60-87BB-C8BEEF555F41}"/>
              </a:ext>
            </a:extLst>
          </p:cNvPr>
          <p:cNvSpPr/>
          <p:nvPr/>
        </p:nvSpPr>
        <p:spPr>
          <a:xfrm>
            <a:off x="526082" y="398156"/>
            <a:ext cx="11005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Authentication and Authorization </a:t>
            </a:r>
            <a:endParaRPr lang="fr-FR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8F877C-F64E-44C1-97DF-A889CE31C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54" y="1653446"/>
            <a:ext cx="9350305" cy="47397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Interfaces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gRPC</a:t>
            </a: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REST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TLS authentication support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REST CORS setting support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ACL – Access Control List support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Configuration of buffers and payload size for all interfaces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55090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62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36" y="2604654"/>
            <a:ext cx="12302836" cy="42533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5600"/>
            <a:ext cx="12192000" cy="39624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F1CE392-CD29-4F6A-87EE-656DB0EDB5C3}"/>
              </a:ext>
            </a:extLst>
          </p:cNvPr>
          <p:cNvSpPr txBox="1">
            <a:spLocks/>
          </p:cNvSpPr>
          <p:nvPr/>
        </p:nvSpPr>
        <p:spPr>
          <a:xfrm>
            <a:off x="4128423" y="5415599"/>
            <a:ext cx="7717213" cy="10698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800" b="1" i="1" dirty="0">
                <a:solidFill>
                  <a:srgbClr val="2282A9"/>
                </a:solidFill>
                <a:latin typeface="+mn-lt"/>
                <a:ea typeface="+mn-ea"/>
                <a:cs typeface="+mn-cs"/>
              </a:rPr>
              <a:t>KubeMQ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is an enterprise grade message broker </a:t>
            </a:r>
            <a:b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         for Kubernetes</a:t>
            </a:r>
          </a:p>
          <a:p>
            <a:pPr>
              <a:spcBef>
                <a:spcPts val="1000"/>
              </a:spcBef>
            </a:pPr>
            <a:endParaRPr lang="en-U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73"/>
          <a:stretch/>
        </p:blipFill>
        <p:spPr>
          <a:xfrm>
            <a:off x="1717963" y="5277051"/>
            <a:ext cx="1330041" cy="10005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13"/>
          <a:stretch/>
        </p:blipFill>
        <p:spPr>
          <a:xfrm>
            <a:off x="1717963" y="6295489"/>
            <a:ext cx="1330041" cy="30002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94181B1-E492-4A4B-B791-D1B31A18007E}"/>
              </a:ext>
            </a:extLst>
          </p:cNvPr>
          <p:cNvSpPr txBox="1">
            <a:spLocks/>
          </p:cNvSpPr>
          <p:nvPr/>
        </p:nvSpPr>
        <p:spPr>
          <a:xfrm>
            <a:off x="879083" y="1110880"/>
            <a:ext cx="10591254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3200" b="1" spc="30">
                <a:solidFill>
                  <a:srgbClr val="2282A9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VISIT US AT: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www.kubemq.io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CONTACT US AT: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info@kubemq.io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02645605-8940-4703-AB8C-E966F9CA90C3}"/>
              </a:ext>
            </a:extLst>
          </p:cNvPr>
          <p:cNvSpPr txBox="1">
            <a:spLocks/>
          </p:cNvSpPr>
          <p:nvPr/>
        </p:nvSpPr>
        <p:spPr>
          <a:xfrm>
            <a:off x="1920466" y="3050931"/>
            <a:ext cx="7731797" cy="7804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2282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0963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33321A0-5E8C-46C1-BB1F-B47BCE0F45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429000"/>
            <a:ext cx="4800231" cy="3429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DFDD8FE-57EE-4C50-A1E8-A33BF9292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02" y="2435731"/>
            <a:ext cx="4231993" cy="33394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4EE610-8935-45F2-860E-8F32019CB985}"/>
              </a:ext>
            </a:extLst>
          </p:cNvPr>
          <p:cNvSpPr/>
          <p:nvPr/>
        </p:nvSpPr>
        <p:spPr>
          <a:xfrm>
            <a:off x="978569" y="813307"/>
            <a:ext cx="58714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Container based infrastructure and Kubernetes are quickly becoming the new standard for deploying and managing software. A native messaging broker for this environment is missing</a:t>
            </a:r>
            <a:r>
              <a:rPr lang="en-US" sz="2000" dirty="0">
                <a:solidFill>
                  <a:srgbClr val="585858"/>
                </a:solidFill>
                <a:latin typeface="Calibri" panose="020F0502020204030204"/>
              </a:rPr>
              <a:t>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B9B9611-DE21-48BE-839E-B081C76B1A72}"/>
              </a:ext>
            </a:extLst>
          </p:cNvPr>
          <p:cNvGrpSpPr/>
          <p:nvPr/>
        </p:nvGrpSpPr>
        <p:grpSpPr>
          <a:xfrm>
            <a:off x="5419033" y="3041443"/>
            <a:ext cx="5238750" cy="1665174"/>
            <a:chOff x="5679832" y="2598003"/>
            <a:chExt cx="4117506" cy="14454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1CD8E6-A268-4C64-B4CD-D2D5E02B8CA2}"/>
                </a:ext>
              </a:extLst>
            </p:cNvPr>
            <p:cNvSpPr/>
            <p:nvPr/>
          </p:nvSpPr>
          <p:spPr>
            <a:xfrm>
              <a:off x="5679832" y="2598003"/>
              <a:ext cx="4035668" cy="8282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KubeMQ is a Kubernetes Message Queue Broker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79919A-C213-46B0-AFD6-872E771411CD}"/>
                </a:ext>
              </a:extLst>
            </p:cNvPr>
            <p:cNvSpPr/>
            <p:nvPr/>
          </p:nvSpPr>
          <p:spPr>
            <a:xfrm>
              <a:off x="5679832" y="3429000"/>
              <a:ext cx="4117506" cy="614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Enterprise-grade message broker and message queue, scalable, high available and secured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45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0607BC-24FA-4E07-B634-10545C388D3A}"/>
              </a:ext>
            </a:extLst>
          </p:cNvPr>
          <p:cNvSpPr/>
          <p:nvPr/>
        </p:nvSpPr>
        <p:spPr>
          <a:xfrm>
            <a:off x="543441" y="1862542"/>
            <a:ext cx="6096000" cy="23529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282A9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Calibri" panose="020F0502020204030204"/>
              </a:rPr>
              <a:t>Multi-stage pipeline</a:t>
            </a:r>
          </a:p>
          <a:p>
            <a:pPr marL="285750" indent="-285750">
              <a:lnSpc>
                <a:spcPct val="150000"/>
              </a:lnSpc>
              <a:buClr>
                <a:srgbClr val="2282A9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Calibri" panose="020F0502020204030204"/>
              </a:rPr>
              <a:t>Task / Job Distributed Queue</a:t>
            </a:r>
          </a:p>
          <a:p>
            <a:pPr marL="285750" indent="-285750">
              <a:lnSpc>
                <a:spcPct val="150000"/>
              </a:lnSpc>
              <a:buClr>
                <a:srgbClr val="2282A9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Calibri" panose="020F0502020204030204"/>
              </a:rPr>
              <a:t>Streaming data workflows</a:t>
            </a:r>
          </a:p>
          <a:p>
            <a:pPr marL="285750" indent="-285750">
              <a:lnSpc>
                <a:spcPct val="150000"/>
              </a:lnSpc>
              <a:buClr>
                <a:srgbClr val="2282A9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Calibri" panose="020F0502020204030204"/>
              </a:rPr>
              <a:t>Pub/Sub in real time</a:t>
            </a:r>
          </a:p>
          <a:p>
            <a:pPr marL="285750" indent="-285750">
              <a:lnSpc>
                <a:spcPct val="150000"/>
              </a:lnSpc>
              <a:buClr>
                <a:srgbClr val="2282A9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Calibri" panose="020F0502020204030204"/>
              </a:rPr>
              <a:t>Application decoupling - microservices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71F742-016D-4ED9-87A4-53E18F943923}"/>
              </a:ext>
            </a:extLst>
          </p:cNvPr>
          <p:cNvSpPr/>
          <p:nvPr/>
        </p:nvSpPr>
        <p:spPr>
          <a:xfrm>
            <a:off x="543441" y="494214"/>
            <a:ext cx="939053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666666"/>
                </a:solidFill>
                <a:latin typeface="Calibri" panose="020F0502020204030204"/>
              </a:rPr>
              <a:t>Use cases</a:t>
            </a:r>
          </a:p>
          <a:p>
            <a:endParaRPr lang="en-US" sz="1000" b="1" dirty="0">
              <a:solidFill>
                <a:srgbClr val="666666"/>
              </a:solidFill>
              <a:latin typeface="Calibri" panose="020F0502020204030204"/>
            </a:endParaRPr>
          </a:p>
          <a:p>
            <a:r>
              <a:rPr lang="en-US" sz="2400" dirty="0">
                <a:solidFill>
                  <a:srgbClr val="666666"/>
                </a:solidFill>
                <a:latin typeface="Calibri" panose="020F0502020204030204"/>
              </a:rPr>
              <a:t>Supporting most common use cases of the messaging in Kubernetes</a:t>
            </a:r>
            <a:endParaRPr lang="fr-FR" sz="2400" dirty="0">
              <a:solidFill>
                <a:srgbClr val="666666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9022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ADD4E935-D81F-4481-8C8B-C15DE0DFD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76"/>
          <a:stretch/>
        </p:blipFill>
        <p:spPr>
          <a:xfrm>
            <a:off x="763538" y="1245480"/>
            <a:ext cx="10062376" cy="40772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AEEC4E-B5D3-422B-A59F-DDD899366A7B}"/>
              </a:ext>
            </a:extLst>
          </p:cNvPr>
          <p:cNvSpPr/>
          <p:nvPr/>
        </p:nvSpPr>
        <p:spPr>
          <a:xfrm>
            <a:off x="348403" y="489347"/>
            <a:ext cx="112234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666666"/>
                </a:solidFill>
                <a:latin typeface="Calibri" panose="020F0502020204030204"/>
              </a:rPr>
              <a:t>Multistage Data Processing Pipeline</a:t>
            </a:r>
            <a:endParaRPr lang="fr-FR" sz="3200" dirty="0">
              <a:solidFill>
                <a:srgbClr val="666666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1644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FAEEC4E-B5D3-422B-A59F-DDD899366A7B}"/>
              </a:ext>
            </a:extLst>
          </p:cNvPr>
          <p:cNvSpPr/>
          <p:nvPr/>
        </p:nvSpPr>
        <p:spPr>
          <a:xfrm>
            <a:off x="348403" y="489347"/>
            <a:ext cx="112234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666666"/>
                </a:solidFill>
                <a:latin typeface="Calibri" panose="020F0502020204030204"/>
              </a:rPr>
              <a:t>Task / Job Distributed Queue</a:t>
            </a:r>
            <a:endParaRPr lang="fr-FR" sz="3200" dirty="0">
              <a:solidFill>
                <a:srgbClr val="666666"/>
              </a:solidFill>
              <a:latin typeface="Calibri" panose="020F0502020204030204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A846F31-F465-4332-9963-A1D036C10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3" y="1254371"/>
            <a:ext cx="10158074" cy="393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4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FAEEC4E-B5D3-422B-A59F-DDD899366A7B}"/>
              </a:ext>
            </a:extLst>
          </p:cNvPr>
          <p:cNvSpPr/>
          <p:nvPr/>
        </p:nvSpPr>
        <p:spPr>
          <a:xfrm>
            <a:off x="348403" y="489347"/>
            <a:ext cx="112234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666666"/>
                </a:solidFill>
                <a:latin typeface="Calibri" panose="020F0502020204030204"/>
              </a:rPr>
              <a:t>Stream Messages Processing</a:t>
            </a:r>
            <a:endParaRPr lang="fr-FR" sz="3200" dirty="0">
              <a:solidFill>
                <a:srgbClr val="666666"/>
              </a:solidFill>
              <a:latin typeface="Calibri" panose="020F0502020204030204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BA22089-A3FD-4870-B103-02F289AF00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14"/>
          <a:stretch/>
        </p:blipFill>
        <p:spPr>
          <a:xfrm>
            <a:off x="716487" y="1188463"/>
            <a:ext cx="9835101" cy="473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FAEEC4E-B5D3-422B-A59F-DDD899366A7B}"/>
              </a:ext>
            </a:extLst>
          </p:cNvPr>
          <p:cNvSpPr/>
          <p:nvPr/>
        </p:nvSpPr>
        <p:spPr>
          <a:xfrm>
            <a:off x="348403" y="489347"/>
            <a:ext cx="112234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666666"/>
                </a:solidFill>
                <a:latin typeface="Calibri" panose="020F0502020204030204"/>
              </a:rPr>
              <a:t>Pub/Sub Realtime Messaging</a:t>
            </a:r>
            <a:endParaRPr lang="fr-FR" sz="3200" dirty="0">
              <a:solidFill>
                <a:srgbClr val="666666"/>
              </a:solidFill>
              <a:latin typeface="Calibri" panose="020F0502020204030204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BA8C40-1D17-4BE0-A8F1-F937D6A1AD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3" t="-5724" r="-7227" b="18417"/>
          <a:stretch/>
        </p:blipFill>
        <p:spPr>
          <a:xfrm>
            <a:off x="1208943" y="1103368"/>
            <a:ext cx="8328212" cy="471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3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FAEEC4E-B5D3-422B-A59F-DDD899366A7B}"/>
              </a:ext>
            </a:extLst>
          </p:cNvPr>
          <p:cNvSpPr/>
          <p:nvPr/>
        </p:nvSpPr>
        <p:spPr>
          <a:xfrm>
            <a:off x="348403" y="489347"/>
            <a:ext cx="112234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666666"/>
                </a:solidFill>
                <a:latin typeface="Calibri" panose="020F0502020204030204"/>
              </a:rPr>
              <a:t>Application decoupling / Microservices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9E9E4A-97E9-472B-A4D4-6B02DCCA6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42" y="896214"/>
            <a:ext cx="9452008" cy="557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137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Kube MQ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82A9"/>
      </a:accent1>
      <a:accent2>
        <a:srgbClr val="7F7F7F"/>
      </a:accent2>
      <a:accent3>
        <a:srgbClr val="2282A9"/>
      </a:accent3>
      <a:accent4>
        <a:srgbClr val="7F7F7F"/>
      </a:accent4>
      <a:accent5>
        <a:srgbClr val="2282A9"/>
      </a:accent5>
      <a:accent6>
        <a:srgbClr val="7F7F7F"/>
      </a:accent6>
      <a:hlink>
        <a:srgbClr val="0563C1"/>
      </a:hlink>
      <a:folHlink>
        <a:srgbClr val="954F72"/>
      </a:folHlink>
    </a:clrScheme>
    <a:fontScheme name="Custom 5">
      <a:majorFont>
        <a:latin typeface="Nexa 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35568</TotalTime>
  <Words>588</Words>
  <Application>Microsoft Office PowerPoint</Application>
  <PresentationFormat>Widescreen</PresentationFormat>
  <Paragraphs>115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Fira Code</vt:lpstr>
      <vt:lpstr>JetBrains Mono</vt:lpstr>
      <vt:lpstr>Open Sans</vt:lpstr>
      <vt:lpstr>1_Office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KubeMQ</dc:title>
  <dc:creator>lior.nabat@tradency.com</dc:creator>
  <cp:lastModifiedBy>Lior Nabat</cp:lastModifiedBy>
  <cp:revision>468</cp:revision>
  <cp:lastPrinted>2019-02-26T09:57:00Z</cp:lastPrinted>
  <dcterms:created xsi:type="dcterms:W3CDTF">2018-06-06T15:07:47Z</dcterms:created>
  <dcterms:modified xsi:type="dcterms:W3CDTF">2020-02-18T09:55:28Z</dcterms:modified>
</cp:coreProperties>
</file>