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3" r:id="rId4"/>
    <p:sldId id="258" r:id="rId5"/>
    <p:sldId id="259" r:id="rId6"/>
    <p:sldId id="261" r:id="rId7"/>
    <p:sldId id="262" r:id="rId8"/>
    <p:sldId id="263" r:id="rId9"/>
    <p:sldId id="264" r:id="rId10"/>
    <p:sldId id="265" r:id="rId11"/>
    <p:sldId id="266" r:id="rId12"/>
    <p:sldId id="269" r:id="rId13"/>
    <p:sldId id="275" r:id="rId14"/>
    <p:sldId id="276" r:id="rId15"/>
    <p:sldId id="267" r:id="rId16"/>
    <p:sldId id="268" r:id="rId17"/>
    <p:sldId id="270" r:id="rId18"/>
    <p:sldId id="274"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77" autoAdjust="0"/>
  </p:normalViewPr>
  <p:slideViewPr>
    <p:cSldViewPr>
      <p:cViewPr>
        <p:scale>
          <a:sx n="60" d="100"/>
          <a:sy n="60" d="100"/>
        </p:scale>
        <p:origin x="-1656"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D8BD707-D9CF-40AE-B4C6-C98DA3205C09}" type="datetimeFigureOut">
              <a:rPr lang="en-US" smtClean="0"/>
              <a:pPr/>
              <a:t>11/15/2022</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451210"/>
            <a:ext cx="5867400"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ONLINE COURSE    RESERVATION SYSTEM</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15" y="211969"/>
            <a:ext cx="1752600" cy="1668944"/>
          </a:xfrm>
          <a:prstGeom prst="rect">
            <a:avLst/>
          </a:prstGeom>
        </p:spPr>
      </p:pic>
      <p:sp>
        <p:nvSpPr>
          <p:cNvPr id="6" name="TextBox 5"/>
          <p:cNvSpPr txBox="1"/>
          <p:nvPr/>
        </p:nvSpPr>
        <p:spPr>
          <a:xfrm>
            <a:off x="4611415" y="4800600"/>
            <a:ext cx="4227785" cy="1938992"/>
          </a:xfrm>
          <a:prstGeom prst="rect">
            <a:avLst/>
          </a:prstGeom>
          <a:noFill/>
        </p:spPr>
        <p:txBody>
          <a:bodyPr wrap="square" rtlCol="0">
            <a:spAutoFit/>
          </a:bodyPr>
          <a:lstStyle/>
          <a:p>
            <a:endParaRPr lang="en-US" sz="2000" b="1" dirty="0" smtClean="0"/>
          </a:p>
          <a:p>
            <a:r>
              <a:rPr lang="en-US" sz="2000" b="1" dirty="0" smtClean="0"/>
              <a:t>KUBERAN V</a:t>
            </a:r>
          </a:p>
          <a:p>
            <a:r>
              <a:rPr lang="en-US" sz="2000" b="1" dirty="0" smtClean="0"/>
              <a:t>422519205021</a:t>
            </a:r>
          </a:p>
          <a:p>
            <a:r>
              <a:rPr lang="en-US" sz="2000" b="1" dirty="0" err="1" smtClean="0"/>
              <a:t>B.Tech</a:t>
            </a:r>
            <a:r>
              <a:rPr lang="en-US" sz="2000" b="1" dirty="0" smtClean="0"/>
              <a:t> (Information technology)</a:t>
            </a:r>
          </a:p>
          <a:p>
            <a:r>
              <a:rPr lang="en-US" sz="2000" b="1" dirty="0" smtClean="0"/>
              <a:t>Anna university </a:t>
            </a:r>
            <a:r>
              <a:rPr lang="en-US" sz="2000" b="1" dirty="0" err="1" smtClean="0"/>
              <a:t>villupuram</a:t>
            </a:r>
            <a:r>
              <a:rPr lang="en-US" sz="2000" b="1" dirty="0" smtClean="0"/>
              <a:t>.</a:t>
            </a:r>
            <a:endParaRPr lang="en-US" sz="2000" b="1" dirty="0"/>
          </a:p>
        </p:txBody>
      </p:sp>
    </p:spTree>
    <p:extLst>
      <p:ext uri="{BB962C8B-B14F-4D97-AF65-F5344CB8AC3E}">
        <p14:creationId xmlns:p14="http://schemas.microsoft.com/office/powerpoint/2010/main" val="4028324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indent="-425450">
              <a:spcBef>
                <a:spcPts val="360"/>
              </a:spcBef>
            </a:pPr>
            <a:r>
              <a:rPr lang="en-US" sz="3600" b="1" i="1" dirty="0"/>
              <a:t>Features of </a:t>
            </a:r>
            <a:r>
              <a:rPr lang="en-US" sz="3600" b="1" i="1" dirty="0" smtClean="0"/>
              <a:t>students</a:t>
            </a: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685800" y="1524000"/>
            <a:ext cx="7125112" cy="3267998"/>
          </a:xfrm>
        </p:spPr>
        <p:txBody>
          <a:bodyPr/>
          <a:lstStyle/>
          <a:p>
            <a:pPr marL="457200" lvl="0" indent="-425450">
              <a:spcBef>
                <a:spcPts val="360"/>
              </a:spcBef>
              <a:spcAft>
                <a:spcPts val="0"/>
              </a:spcAft>
              <a:buSzPts val="3100"/>
              <a:buFont typeface="Wingdings" pitchFamily="2" charset="2"/>
              <a:buChar char="v"/>
            </a:pPr>
            <a:r>
              <a:rPr lang="en-US" sz="2800" dirty="0">
                <a:effectLst>
                  <a:outerShdw blurRad="38100" dist="38100" dir="2700000" algn="tl">
                    <a:srgbClr val="000000">
                      <a:alpha val="43137"/>
                    </a:srgbClr>
                  </a:outerShdw>
                </a:effectLst>
              </a:rPr>
              <a:t>secure login</a:t>
            </a:r>
          </a:p>
          <a:p>
            <a:pPr marL="457200" lvl="0" indent="-425450">
              <a:spcBef>
                <a:spcPts val="0"/>
              </a:spcBef>
              <a:spcAft>
                <a:spcPts val="0"/>
              </a:spcAft>
              <a:buSzPts val="3100"/>
              <a:buFont typeface="Wingdings" pitchFamily="2" charset="2"/>
              <a:buChar char="v"/>
            </a:pPr>
            <a:r>
              <a:rPr lang="en-US" sz="2800" dirty="0">
                <a:effectLst>
                  <a:outerShdw blurRad="38100" dist="38100" dir="2700000" algn="tl">
                    <a:srgbClr val="000000">
                      <a:alpha val="43137"/>
                    </a:srgbClr>
                  </a:outerShdw>
                </a:effectLst>
              </a:rPr>
              <a:t>list of courses available</a:t>
            </a:r>
          </a:p>
          <a:p>
            <a:pPr marL="457200" lvl="0" indent="-425450">
              <a:spcBef>
                <a:spcPts val="0"/>
              </a:spcBef>
              <a:spcAft>
                <a:spcPts val="0"/>
              </a:spcAft>
              <a:buSzPts val="3100"/>
              <a:buFont typeface="Wingdings" pitchFamily="2" charset="2"/>
              <a:buChar char="v"/>
            </a:pPr>
            <a:r>
              <a:rPr lang="en-US" sz="2800" dirty="0">
                <a:effectLst>
                  <a:outerShdw blurRad="38100" dist="38100" dir="2700000" algn="tl">
                    <a:srgbClr val="000000">
                      <a:alpha val="43137"/>
                    </a:srgbClr>
                  </a:outerShdw>
                </a:effectLst>
              </a:rPr>
              <a:t>list of faculty details</a:t>
            </a:r>
          </a:p>
          <a:p>
            <a:pPr marL="457200" lvl="0" indent="-425450">
              <a:spcBef>
                <a:spcPts val="0"/>
              </a:spcBef>
              <a:spcAft>
                <a:spcPts val="0"/>
              </a:spcAft>
              <a:buSzPts val="3100"/>
              <a:buFont typeface="Wingdings" pitchFamily="2" charset="2"/>
              <a:buChar char="v"/>
            </a:pPr>
            <a:r>
              <a:rPr lang="en-US" sz="2800" dirty="0">
                <a:effectLst>
                  <a:outerShdw blurRad="38100" dist="38100" dir="2700000" algn="tl">
                    <a:srgbClr val="000000">
                      <a:alpha val="43137"/>
                    </a:srgbClr>
                  </a:outerShdw>
                </a:effectLst>
              </a:rPr>
              <a:t>register for the course</a:t>
            </a:r>
          </a:p>
          <a:p>
            <a:pPr marL="0" lvl="0" indent="0">
              <a:spcBef>
                <a:spcPts val="600"/>
              </a:spcBef>
              <a:buNone/>
            </a:pPr>
            <a:endParaRPr lang="en-US" dirty="0"/>
          </a:p>
          <a:p>
            <a:endParaRPr lang="en-US" dirty="0"/>
          </a:p>
        </p:txBody>
      </p:sp>
    </p:spTree>
    <p:extLst>
      <p:ext uri="{BB962C8B-B14F-4D97-AF65-F5344CB8AC3E}">
        <p14:creationId xmlns:p14="http://schemas.microsoft.com/office/powerpoint/2010/main" val="1732945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lvl="0" indent="-285750">
              <a:spcBef>
                <a:spcPts val="0"/>
              </a:spcBef>
            </a:pP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i="1" dirty="0" smtClean="0"/>
              <a:t>ADVANTAGES</a:t>
            </a:r>
            <a:br>
              <a:rPr lang="en-US" b="1" i="1" dirty="0" smtClean="0"/>
            </a:br>
            <a:r>
              <a:rPr lang="en-US" b="1" i="1" dirty="0" smtClean="0">
                <a:solidFill>
                  <a:schemeClr val="lt1"/>
                </a:solidFill>
                <a:ea typeface="Century Gothic"/>
                <a:cs typeface="Century Gothic"/>
                <a:sym typeface="Century Gothic"/>
              </a:rPr>
              <a:t/>
            </a:r>
            <a:br>
              <a:rPr lang="en-US" b="1" i="1" dirty="0" smtClean="0">
                <a:solidFill>
                  <a:schemeClr val="lt1"/>
                </a:solidFill>
                <a:ea typeface="Century Gothic"/>
                <a:cs typeface="Century Gothic"/>
                <a:sym typeface="Century Gothic"/>
              </a:rPr>
            </a:br>
            <a:r>
              <a:rPr lang="en-US" dirty="0"/>
              <a:t/>
            </a:r>
            <a:br>
              <a:rPr lang="en-US" dirty="0"/>
            </a:br>
            <a:r>
              <a:rPr lang="en-US" dirty="0">
                <a:solidFill>
                  <a:schemeClr val="lt1"/>
                </a:solidFill>
                <a:latin typeface="Century Gothic"/>
                <a:ea typeface="Century Gothic"/>
                <a:cs typeface="Century Gothic"/>
                <a:sym typeface="Century Gothic"/>
              </a:rPr>
              <a:t> </a:t>
            </a:r>
            <a:r>
              <a:rPr lang="en-US" dirty="0"/>
              <a:t/>
            </a:r>
            <a:br>
              <a:rPr lang="en-US" dirty="0"/>
            </a:br>
            <a:endParaRPr lang="en-US" dirty="0"/>
          </a:p>
        </p:txBody>
      </p:sp>
      <p:sp>
        <p:nvSpPr>
          <p:cNvPr id="3" name="Content Placeholder 2"/>
          <p:cNvSpPr>
            <a:spLocks noGrp="1"/>
          </p:cNvSpPr>
          <p:nvPr>
            <p:ph idx="1"/>
          </p:nvPr>
        </p:nvSpPr>
        <p:spPr>
          <a:xfrm>
            <a:off x="762000" y="2133600"/>
            <a:ext cx="7125112" cy="4051437"/>
          </a:xfrm>
        </p:spPr>
        <p:txBody>
          <a:bodyPr>
            <a:normAutofit/>
          </a:bodyPr>
          <a:lstStyle/>
          <a:p>
            <a:pPr>
              <a:buFont typeface="Wingdings" pitchFamily="2" charset="2"/>
              <a:buChar char="v"/>
            </a:pPr>
            <a:r>
              <a:rPr lang="en-US" sz="2400" dirty="0">
                <a:solidFill>
                  <a:schemeClr val="lt1"/>
                </a:solidFill>
                <a:ea typeface="Century Gothic"/>
                <a:cs typeface="Century Gothic"/>
                <a:sym typeface="Century Gothic"/>
              </a:rPr>
              <a:t>SAVE YOUR TIME AND </a:t>
            </a:r>
            <a:r>
              <a:rPr lang="en-US" sz="2400" dirty="0" smtClean="0">
                <a:solidFill>
                  <a:schemeClr val="lt1"/>
                </a:solidFill>
                <a:ea typeface="Century Gothic"/>
                <a:cs typeface="Century Gothic"/>
                <a:sym typeface="Century Gothic"/>
              </a:rPr>
              <a:t>MONEY </a:t>
            </a:r>
          </a:p>
          <a:p>
            <a:pPr>
              <a:buFont typeface="Wingdings" pitchFamily="2" charset="2"/>
              <a:buChar char="v"/>
            </a:pPr>
            <a:r>
              <a:rPr lang="en-US" sz="2800" dirty="0" smtClean="0">
                <a:solidFill>
                  <a:schemeClr val="lt1"/>
                </a:solidFill>
                <a:effectLst>
                  <a:outerShdw blurRad="38100" dist="38100" dir="2700000" algn="tl">
                    <a:srgbClr val="000000">
                      <a:alpha val="43137"/>
                    </a:srgbClr>
                  </a:outerShdw>
                </a:effectLst>
                <a:ea typeface="Century Gothic"/>
                <a:cs typeface="Century Gothic"/>
                <a:sym typeface="Century Gothic"/>
              </a:rPr>
              <a:t>Best </a:t>
            </a:r>
            <a:r>
              <a:rPr lang="en-US" sz="2800" dirty="0">
                <a:solidFill>
                  <a:schemeClr val="lt1"/>
                </a:solidFill>
                <a:effectLst>
                  <a:outerShdw blurRad="38100" dist="38100" dir="2700000" algn="tl">
                    <a:srgbClr val="000000">
                      <a:alpha val="43137"/>
                    </a:srgbClr>
                  </a:outerShdw>
                </a:effectLst>
                <a:ea typeface="Century Gothic"/>
                <a:cs typeface="Century Gothic"/>
                <a:sym typeface="Century Gothic"/>
              </a:rPr>
              <a:t>online </a:t>
            </a:r>
            <a:r>
              <a:rPr lang="en-US" sz="2800" dirty="0" smtClean="0">
                <a:solidFill>
                  <a:schemeClr val="lt1"/>
                </a:solidFill>
                <a:effectLst>
                  <a:outerShdw blurRad="38100" dist="38100" dir="2700000" algn="tl">
                    <a:srgbClr val="000000">
                      <a:alpha val="43137"/>
                    </a:srgbClr>
                  </a:outerShdw>
                </a:effectLst>
                <a:ea typeface="Century Gothic"/>
                <a:cs typeface="Century Gothic"/>
                <a:sym typeface="Century Gothic"/>
              </a:rPr>
              <a:t>guidance</a:t>
            </a:r>
            <a:endParaRPr lang="en-US" sz="2800" dirty="0" smtClean="0">
              <a:effectLst>
                <a:outerShdw blurRad="38100" dist="38100" dir="2700000" algn="tl">
                  <a:srgbClr val="000000">
                    <a:alpha val="43137"/>
                  </a:srgbClr>
                </a:outerShdw>
              </a:effectLst>
              <a:sym typeface="Century Gothic"/>
            </a:endParaRPr>
          </a:p>
          <a:p>
            <a:pPr>
              <a:buFont typeface="Wingdings" pitchFamily="2" charset="2"/>
              <a:buChar char="v"/>
            </a:pPr>
            <a:r>
              <a:rPr lang="en-US" sz="2800" dirty="0" smtClean="0">
                <a:solidFill>
                  <a:schemeClr val="lt1"/>
                </a:solidFill>
                <a:effectLst>
                  <a:outerShdw blurRad="38100" dist="38100" dir="2700000" algn="tl">
                    <a:srgbClr val="000000">
                      <a:alpha val="43137"/>
                    </a:srgbClr>
                  </a:outerShdw>
                </a:effectLst>
                <a:ea typeface="Century Gothic"/>
                <a:cs typeface="Century Gothic"/>
                <a:sym typeface="Century Gothic"/>
              </a:rPr>
              <a:t>Instant </a:t>
            </a:r>
            <a:r>
              <a:rPr lang="en-US" sz="2800" dirty="0">
                <a:solidFill>
                  <a:schemeClr val="lt1"/>
                </a:solidFill>
                <a:effectLst>
                  <a:outerShdw blurRad="38100" dist="38100" dir="2700000" algn="tl">
                    <a:srgbClr val="000000">
                      <a:alpha val="43137"/>
                    </a:srgbClr>
                  </a:outerShdw>
                </a:effectLst>
                <a:ea typeface="Century Gothic"/>
                <a:cs typeface="Century Gothic"/>
                <a:sym typeface="Century Gothic"/>
              </a:rPr>
              <a:t>doubt </a:t>
            </a:r>
            <a:r>
              <a:rPr lang="en-US" sz="2800" dirty="0" smtClean="0">
                <a:solidFill>
                  <a:schemeClr val="lt1"/>
                </a:solidFill>
                <a:effectLst>
                  <a:outerShdw blurRad="38100" dist="38100" dir="2700000" algn="tl">
                    <a:srgbClr val="000000">
                      <a:alpha val="43137"/>
                    </a:srgbClr>
                  </a:outerShdw>
                </a:effectLst>
                <a:ea typeface="Century Gothic"/>
                <a:cs typeface="Century Gothic"/>
                <a:sym typeface="Century Gothic"/>
              </a:rPr>
              <a:t>resolution</a:t>
            </a:r>
            <a:endParaRPr lang="en-US" sz="2800" dirty="0" smtClean="0">
              <a:effectLst>
                <a:outerShdw blurRad="38100" dist="38100" dir="2700000" algn="tl">
                  <a:srgbClr val="000000">
                    <a:alpha val="43137"/>
                  </a:srgbClr>
                </a:outerShdw>
              </a:effectLst>
              <a:sym typeface="Century Gothic"/>
            </a:endParaRPr>
          </a:p>
          <a:p>
            <a:pPr>
              <a:buFont typeface="Wingdings" pitchFamily="2" charset="2"/>
              <a:buChar char="v"/>
            </a:pPr>
            <a:r>
              <a:rPr lang="en-US" sz="2800" dirty="0" smtClean="0">
                <a:solidFill>
                  <a:schemeClr val="lt1"/>
                </a:solidFill>
                <a:effectLst>
                  <a:outerShdw blurRad="38100" dist="38100" dir="2700000" algn="tl">
                    <a:srgbClr val="000000">
                      <a:alpha val="43137"/>
                    </a:srgbClr>
                  </a:outerShdw>
                </a:effectLst>
                <a:ea typeface="Century Gothic"/>
                <a:cs typeface="Century Gothic"/>
                <a:sym typeface="Century Gothic"/>
              </a:rPr>
              <a:t>Escape </a:t>
            </a:r>
            <a:r>
              <a:rPr lang="en-US" sz="2800" dirty="0">
                <a:solidFill>
                  <a:schemeClr val="lt1"/>
                </a:solidFill>
                <a:effectLst>
                  <a:outerShdw blurRad="38100" dist="38100" dir="2700000" algn="tl">
                    <a:srgbClr val="000000">
                      <a:alpha val="43137"/>
                    </a:srgbClr>
                  </a:outerShdw>
                </a:effectLst>
                <a:ea typeface="Century Gothic"/>
                <a:cs typeface="Century Gothic"/>
                <a:sym typeface="Century Gothic"/>
              </a:rPr>
              <a:t>the </a:t>
            </a:r>
            <a:r>
              <a:rPr lang="en-US" sz="2800" dirty="0" smtClean="0">
                <a:solidFill>
                  <a:schemeClr val="lt1"/>
                </a:solidFill>
                <a:effectLst>
                  <a:outerShdw blurRad="38100" dist="38100" dir="2700000" algn="tl">
                    <a:srgbClr val="000000">
                      <a:alpha val="43137"/>
                    </a:srgbClr>
                  </a:outerShdw>
                </a:effectLst>
                <a:ea typeface="Century Gothic"/>
                <a:cs typeface="Century Gothic"/>
                <a:sym typeface="Century Gothic"/>
              </a:rPr>
              <a:t>traffic</a:t>
            </a:r>
            <a:endParaRPr lang="en-US" sz="2800" dirty="0">
              <a:effectLst>
                <a:outerShdw blurRad="38100" dist="38100" dir="2700000" algn="tl">
                  <a:srgbClr val="000000">
                    <a:alpha val="43137"/>
                  </a:srgbClr>
                </a:outerShdw>
              </a:effectLst>
              <a:sym typeface="Century Gothic"/>
            </a:endParaRPr>
          </a:p>
          <a:p>
            <a:pPr>
              <a:buFont typeface="Wingdings" pitchFamily="2" charset="2"/>
              <a:buChar char="v"/>
            </a:pPr>
            <a:r>
              <a:rPr lang="en-US" sz="2800" dirty="0" smtClean="0">
                <a:solidFill>
                  <a:schemeClr val="lt1"/>
                </a:solidFill>
                <a:effectLst>
                  <a:outerShdw blurRad="38100" dist="38100" dir="2700000" algn="tl">
                    <a:srgbClr val="000000">
                      <a:alpha val="43137"/>
                    </a:srgbClr>
                  </a:outerShdw>
                </a:effectLst>
                <a:ea typeface="Century Gothic"/>
                <a:cs typeface="Century Gothic"/>
                <a:sym typeface="Century Gothic"/>
              </a:rPr>
              <a:t> Networking opportunities </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7675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8168"/>
            <a:ext cx="3071675" cy="400110"/>
          </a:xfrm>
          <a:prstGeom prst="rect">
            <a:avLst/>
          </a:prstGeom>
        </p:spPr>
        <p:txBody>
          <a:bodyPr wrap="none">
            <a:spAutoFit/>
          </a:bodyPr>
          <a:lstStyle/>
          <a:p>
            <a:r>
              <a:rPr lang="en-US" sz="2000" b="1" i="1" dirty="0">
                <a:latin typeface="+mj-lt"/>
              </a:rPr>
              <a:t>USE CASE DIAGRAM</a:t>
            </a:r>
            <a:endParaRPr lang="en-US" sz="2000" i="1" dirty="0">
              <a:latin typeface="+mj-lt"/>
            </a:endParaRPr>
          </a:p>
        </p:txBody>
      </p:sp>
      <p:pic>
        <p:nvPicPr>
          <p:cNvPr id="5" name="Google Shape;201;p6"/>
          <p:cNvPicPr preferRelativeResize="0"/>
          <p:nvPr/>
        </p:nvPicPr>
        <p:blipFill rotWithShape="1">
          <a:blip r:embed="rId2">
            <a:alphaModFix/>
          </a:blip>
          <a:srcRect/>
          <a:stretch/>
        </p:blipFill>
        <p:spPr>
          <a:xfrm>
            <a:off x="1198404" y="703574"/>
            <a:ext cx="7311836" cy="5859407"/>
          </a:xfrm>
          <a:prstGeom prst="rect">
            <a:avLst/>
          </a:prstGeom>
          <a:noFill/>
          <a:ln>
            <a:noFill/>
          </a:ln>
        </p:spPr>
      </p:pic>
    </p:spTree>
    <p:extLst>
      <p:ext uri="{BB962C8B-B14F-4D97-AF65-F5344CB8AC3E}">
        <p14:creationId xmlns:p14="http://schemas.microsoft.com/office/powerpoint/2010/main" val="865358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1524000"/>
            <a:ext cx="7239000" cy="5032826"/>
          </a:xfrm>
        </p:spPr>
      </p:pic>
    </p:spTree>
    <p:extLst>
      <p:ext uri="{BB962C8B-B14F-4D97-AF65-F5344CB8AC3E}">
        <p14:creationId xmlns:p14="http://schemas.microsoft.com/office/powerpoint/2010/main" val="381248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152401"/>
            <a:ext cx="7125113" cy="914400"/>
          </a:xfrm>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990600"/>
            <a:ext cx="7315199" cy="5792165"/>
          </a:xfrm>
        </p:spPr>
      </p:pic>
    </p:spTree>
    <p:extLst>
      <p:ext uri="{BB962C8B-B14F-4D97-AF65-F5344CB8AC3E}">
        <p14:creationId xmlns:p14="http://schemas.microsoft.com/office/powerpoint/2010/main" val="151964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lt1"/>
                </a:solidFill>
                <a:latin typeface="Century Gothic"/>
                <a:ea typeface="Century Gothic"/>
                <a:cs typeface="Century Gothic"/>
                <a:sym typeface="Century Gothic"/>
              </a:rPr>
              <a:t>Index.html</a:t>
            </a:r>
            <a:r>
              <a:rPr lang="en-US" dirty="0"/>
              <a:t/>
            </a:r>
            <a:br>
              <a:rPr lang="en-US" dirty="0"/>
            </a:br>
            <a:endParaRPr lang="en-US" dirty="0"/>
          </a:p>
        </p:txBody>
      </p:sp>
      <p:pic>
        <p:nvPicPr>
          <p:cNvPr id="4" name="Google Shape;206;p7"/>
          <p:cNvPicPr preferRelativeResize="0">
            <a:picLocks noGrp="1"/>
          </p:cNvPicPr>
          <p:nvPr>
            <p:ph idx="1"/>
          </p:nvPr>
        </p:nvPicPr>
        <p:blipFill rotWithShape="1">
          <a:blip r:embed="rId2">
            <a:alphaModFix/>
          </a:blip>
          <a:srcRect/>
          <a:stretch/>
        </p:blipFill>
        <p:spPr>
          <a:xfrm>
            <a:off x="381000" y="1295400"/>
            <a:ext cx="8001000" cy="4953000"/>
          </a:xfrm>
          <a:prstGeom prst="rect">
            <a:avLst/>
          </a:prstGeom>
          <a:noFill/>
          <a:ln>
            <a:noFill/>
          </a:ln>
        </p:spPr>
      </p:pic>
    </p:spTree>
    <p:extLst>
      <p:ext uri="{BB962C8B-B14F-4D97-AF65-F5344CB8AC3E}">
        <p14:creationId xmlns:p14="http://schemas.microsoft.com/office/powerpoint/2010/main" val="2688327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70" y="304800"/>
            <a:ext cx="3882324" cy="400110"/>
          </a:xfrm>
          <a:prstGeom prst="rect">
            <a:avLst/>
          </a:prstGeom>
        </p:spPr>
        <p:txBody>
          <a:bodyPr wrap="square">
            <a:spAutoFit/>
          </a:bodyPr>
          <a:lstStyle/>
          <a:p>
            <a:pPr lvl="0"/>
            <a:r>
              <a:rPr lang="en-US" sz="2000" b="1" dirty="0">
                <a:solidFill>
                  <a:schemeClr val="lt1"/>
                </a:solidFill>
                <a:latin typeface="+mj-lt"/>
                <a:ea typeface="Century Gothic"/>
                <a:cs typeface="Century Gothic"/>
                <a:sym typeface="Century Gothic"/>
              </a:rPr>
              <a:t>Registration.html</a:t>
            </a:r>
            <a:endParaRPr lang="en-US" sz="2000" dirty="0">
              <a:latin typeface="+mj-lt"/>
            </a:endParaRPr>
          </a:p>
        </p:txBody>
      </p:sp>
      <p:sp>
        <p:nvSpPr>
          <p:cNvPr id="5" name="Title 1"/>
          <p:cNvSpPr txBox="1">
            <a:spLocks/>
          </p:cNvSpPr>
          <p:nvPr/>
        </p:nvSpPr>
        <p:spPr>
          <a:xfrm>
            <a:off x="1161842" y="3459755"/>
            <a:ext cx="7117180" cy="1470025"/>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7" name="Google Shape;212;p8"/>
          <p:cNvPicPr preferRelativeResize="0"/>
          <p:nvPr/>
        </p:nvPicPr>
        <p:blipFill rotWithShape="1">
          <a:blip r:embed="rId2">
            <a:alphaModFix/>
          </a:blip>
          <a:srcRect/>
          <a:stretch/>
        </p:blipFill>
        <p:spPr>
          <a:xfrm>
            <a:off x="578069" y="897978"/>
            <a:ext cx="8043168" cy="5960022"/>
          </a:xfrm>
          <a:prstGeom prst="rect">
            <a:avLst/>
          </a:prstGeom>
          <a:noFill/>
          <a:ln>
            <a:noFill/>
          </a:ln>
        </p:spPr>
      </p:pic>
    </p:spTree>
    <p:extLst>
      <p:ext uri="{BB962C8B-B14F-4D97-AF65-F5344CB8AC3E}">
        <p14:creationId xmlns:p14="http://schemas.microsoft.com/office/powerpoint/2010/main" val="4101126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2308645" cy="461665"/>
          </a:xfrm>
          <a:prstGeom prst="rect">
            <a:avLst/>
          </a:prstGeom>
        </p:spPr>
        <p:txBody>
          <a:bodyPr wrap="none">
            <a:spAutoFit/>
          </a:bodyPr>
          <a:lstStyle/>
          <a:p>
            <a:pPr lvl="0"/>
            <a:r>
              <a:rPr lang="en-US" sz="2400" b="1" i="1" dirty="0">
                <a:solidFill>
                  <a:schemeClr val="lt1"/>
                </a:solidFill>
                <a:latin typeface="+mj-lt"/>
                <a:ea typeface="Century Gothic"/>
                <a:cs typeface="Century Gothic"/>
                <a:sym typeface="Century Gothic"/>
              </a:rPr>
              <a:t>Submit.html</a:t>
            </a:r>
            <a:endParaRPr lang="en-US" sz="2400" i="1" dirty="0">
              <a:latin typeface="+mj-lt"/>
            </a:endParaRPr>
          </a:p>
        </p:txBody>
      </p:sp>
      <p:pic>
        <p:nvPicPr>
          <p:cNvPr id="3" name="Google Shape;218;p9"/>
          <p:cNvPicPr preferRelativeResize="0"/>
          <p:nvPr/>
        </p:nvPicPr>
        <p:blipFill rotWithShape="1">
          <a:blip r:embed="rId2">
            <a:alphaModFix/>
          </a:blip>
          <a:srcRect/>
          <a:stretch/>
        </p:blipFill>
        <p:spPr>
          <a:xfrm>
            <a:off x="685800" y="762000"/>
            <a:ext cx="7543800" cy="5486400"/>
          </a:xfrm>
          <a:prstGeom prst="rect">
            <a:avLst/>
          </a:prstGeom>
          <a:noFill/>
          <a:ln>
            <a:noFill/>
          </a:ln>
        </p:spPr>
      </p:pic>
    </p:spTree>
    <p:extLst>
      <p:ext uri="{BB962C8B-B14F-4D97-AF65-F5344CB8AC3E}">
        <p14:creationId xmlns:p14="http://schemas.microsoft.com/office/powerpoint/2010/main" val="1187827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1"/>
            <a:ext cx="7829755" cy="762000"/>
          </a:xfrm>
        </p:spPr>
        <p:txBody>
          <a:bodyPr/>
          <a:lstStyle/>
          <a:p>
            <a:r>
              <a:rPr lang="en-US" sz="4000" b="1" dirty="0" smtClean="0"/>
              <a:t>Project Scope</a:t>
            </a:r>
            <a:endParaRPr lang="en-US" sz="4000" b="1" dirty="0"/>
          </a:p>
        </p:txBody>
      </p:sp>
      <p:sp>
        <p:nvSpPr>
          <p:cNvPr id="3" name="Content Placeholder 2"/>
          <p:cNvSpPr>
            <a:spLocks noGrp="1"/>
          </p:cNvSpPr>
          <p:nvPr>
            <p:ph idx="1"/>
          </p:nvPr>
        </p:nvSpPr>
        <p:spPr>
          <a:xfrm>
            <a:off x="381000" y="1295400"/>
            <a:ext cx="8077200" cy="5257799"/>
          </a:xfrm>
        </p:spPr>
        <p:txBody>
          <a:bodyPr>
            <a:normAutofit/>
          </a:bodyPr>
          <a:lstStyle/>
          <a:p>
            <a:pPr marL="0" indent="0">
              <a:buNone/>
            </a:pPr>
            <a:r>
              <a:rPr lang="en-US" sz="2600" b="1" dirty="0" smtClean="0">
                <a:effectLst>
                  <a:outerShdw blurRad="38100" dist="38100" dir="2700000" algn="tl">
                    <a:srgbClr val="000000">
                      <a:alpha val="43137"/>
                    </a:srgbClr>
                  </a:outerShdw>
                </a:effectLst>
              </a:rPr>
              <a:t>The system provides an online interface to the user where they can fill in their personal details and submit the </a:t>
            </a:r>
            <a:r>
              <a:rPr lang="en-US" sz="2600" b="1" dirty="0" err="1" smtClean="0">
                <a:effectLst>
                  <a:outerShdw blurRad="38100" dist="38100" dir="2700000" algn="tl">
                    <a:srgbClr val="000000">
                      <a:alpha val="43137"/>
                    </a:srgbClr>
                  </a:outerShdw>
                </a:effectLst>
              </a:rPr>
              <a:t>necssary</a:t>
            </a:r>
            <a:r>
              <a:rPr lang="en-US" sz="2600" b="1" dirty="0" smtClean="0">
                <a:effectLst>
                  <a:outerShdw blurRad="38100" dist="38100" dir="2700000" algn="tl">
                    <a:srgbClr val="000000">
                      <a:alpha val="43137"/>
                    </a:srgbClr>
                  </a:outerShdw>
                </a:effectLst>
              </a:rPr>
              <a:t> documents .</a:t>
            </a:r>
          </a:p>
          <a:p>
            <a:pPr marL="0" indent="0">
              <a:buNone/>
            </a:pPr>
            <a:r>
              <a:rPr lang="en-US" sz="2600" b="1" dirty="0" smtClean="0">
                <a:effectLst>
                  <a:outerShdw blurRad="38100" dist="38100" dir="2700000" algn="tl">
                    <a:srgbClr val="000000">
                      <a:alpha val="43137"/>
                    </a:srgbClr>
                  </a:outerShdw>
                </a:effectLst>
              </a:rPr>
              <a:t>The registration system concerned with the issue of course can use this system to reduce his workload and process the application in a speedy manner. </a:t>
            </a:r>
          </a:p>
          <a:p>
            <a:pPr marL="0" indent="0">
              <a:buNone/>
            </a:pPr>
            <a:r>
              <a:rPr lang="en-US" sz="2600" b="1" dirty="0" smtClean="0">
                <a:effectLst>
                  <a:outerShdw blurRad="38100" dist="38100" dir="2700000" algn="tl">
                    <a:srgbClr val="000000">
                      <a:alpha val="43137"/>
                    </a:srgbClr>
                  </a:outerShdw>
                </a:effectLst>
              </a:rPr>
              <a:t>Provide a communication platform between the student and the registrar</a:t>
            </a:r>
            <a:r>
              <a:rPr lang="en-US" dirty="0" smtClean="0"/>
              <a:t>.</a:t>
            </a:r>
            <a:endParaRPr lang="en-US" dirty="0"/>
          </a:p>
        </p:txBody>
      </p:sp>
    </p:spTree>
    <p:extLst>
      <p:ext uri="{BB962C8B-B14F-4D97-AF65-F5344CB8AC3E}">
        <p14:creationId xmlns:p14="http://schemas.microsoft.com/office/powerpoint/2010/main" val="149161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09600"/>
            <a:ext cx="4724400" cy="707886"/>
          </a:xfrm>
          <a:prstGeom prst="rect">
            <a:avLst/>
          </a:prstGeom>
        </p:spPr>
        <p:txBody>
          <a:bodyPr wrap="square">
            <a:spAutoFit/>
          </a:bodyPr>
          <a:lstStyle/>
          <a:p>
            <a:r>
              <a:rPr lang="en-US" sz="4000" b="1" i="1" dirty="0">
                <a:latin typeface="+mj-lt"/>
              </a:rPr>
              <a:t>CONCLUSION</a:t>
            </a:r>
          </a:p>
        </p:txBody>
      </p:sp>
      <p:sp>
        <p:nvSpPr>
          <p:cNvPr id="3" name="Rectangle 2"/>
          <p:cNvSpPr/>
          <p:nvPr/>
        </p:nvSpPr>
        <p:spPr>
          <a:xfrm>
            <a:off x="762000" y="1317486"/>
            <a:ext cx="7467600" cy="3970318"/>
          </a:xfrm>
          <a:prstGeom prst="rect">
            <a:avLst/>
          </a:prstGeom>
        </p:spPr>
        <p:txBody>
          <a:bodyPr wrap="square">
            <a:spAutoFit/>
          </a:bodyPr>
          <a:lstStyle/>
          <a:p>
            <a:pPr lvl="0">
              <a:spcBef>
                <a:spcPts val="360"/>
              </a:spcBef>
              <a:spcAft>
                <a:spcPts val="600"/>
              </a:spcAft>
            </a:pPr>
            <a:r>
              <a:rPr lang="en-US" sz="2800" b="1" dirty="0" smtClean="0">
                <a:effectLst>
                  <a:outerShdw blurRad="38100" dist="38100" dir="2700000" algn="tl">
                    <a:srgbClr val="000000">
                      <a:alpha val="43137"/>
                    </a:srgbClr>
                  </a:outerShdw>
                </a:effectLst>
              </a:rPr>
              <a:t>By using online course reservation system application, a student can register for a course by providing valid credentials. Once login successful, student can view the available courses and register for selected course. This application provides automated system between student and registrar.</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8153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rPr>
              <a:t>INTRODUCTION</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752600"/>
            <a:ext cx="7220155" cy="4051437"/>
          </a:xfrm>
        </p:spPr>
        <p:txBody>
          <a:bodyPr>
            <a:noAutofit/>
          </a:bodyPr>
          <a:lstStyle/>
          <a:p>
            <a:pPr marL="12700" marR="5080" lvl="0" indent="0">
              <a:lnSpc>
                <a:spcPct val="99700"/>
              </a:lnSpc>
              <a:spcBef>
                <a:spcPts val="0"/>
              </a:spcBef>
              <a:spcAft>
                <a:spcPts val="0"/>
              </a:spcAft>
              <a:buNone/>
            </a:pPr>
            <a:r>
              <a:rPr lang="en-US" sz="2800" b="1" baseline="30000" dirty="0">
                <a:solidFill>
                  <a:schemeClr val="lt1"/>
                </a:solidFill>
                <a:effectLst>
                  <a:outerShdw blurRad="38100" dist="38100" dir="2700000" algn="tl">
                    <a:srgbClr val="000000">
                      <a:alpha val="43137"/>
                    </a:srgbClr>
                  </a:outerShdw>
                </a:effectLst>
                <a:ea typeface="Trebuchet MS"/>
                <a:cs typeface="Trebuchet MS"/>
                <a:sym typeface="Trebuchet MS"/>
              </a:rPr>
              <a:t> </a:t>
            </a:r>
            <a:r>
              <a:rPr lang="en-US" sz="2800" b="1" dirty="0" smtClean="0">
                <a:solidFill>
                  <a:schemeClr val="lt1"/>
                </a:solidFill>
                <a:effectLst>
                  <a:outerShdw blurRad="38100" dist="38100" dir="2700000" algn="tl">
                    <a:srgbClr val="000000">
                      <a:alpha val="43137"/>
                    </a:srgbClr>
                  </a:outerShdw>
                </a:effectLst>
                <a:ea typeface="Trebuchet MS"/>
                <a:cs typeface="Trebuchet MS"/>
                <a:sym typeface="Trebuchet MS"/>
              </a:rPr>
              <a:t> course reservation system is an interface between the student and the registrar responsible for the issue of course. It aims at improving the efficiency in the issue of course and reduces the complexities involved in it to the maximum possible extent</a:t>
            </a:r>
            <a:r>
              <a:rPr lang="en-US" sz="3200" b="1" dirty="0" smtClean="0">
                <a:solidFill>
                  <a:schemeClr val="lt1"/>
                </a:solidFill>
                <a:effectLst>
                  <a:outerShdw blurRad="38100" dist="38100" dir="2700000" algn="tl">
                    <a:srgbClr val="000000">
                      <a:alpha val="43137"/>
                    </a:srgbClr>
                  </a:outerShdw>
                </a:effectLst>
                <a:ea typeface="Trebuchet MS"/>
                <a:cs typeface="Trebuchet MS"/>
                <a:sym typeface="Trebuchet MS"/>
              </a:rPr>
              <a:t>.</a:t>
            </a:r>
            <a:endParaRPr lang="en-US" sz="3200" b="1" baseline="30000" dirty="0" smtClean="0">
              <a:solidFill>
                <a:schemeClr val="lt1"/>
              </a:solidFill>
              <a:effectLst>
                <a:outerShdw blurRad="38100" dist="38100" dir="2700000" algn="tl">
                  <a:srgbClr val="000000">
                    <a:alpha val="43137"/>
                  </a:srgbClr>
                </a:outerShdw>
              </a:effectLst>
              <a:ea typeface="Trebuchet MS"/>
              <a:cs typeface="Trebuchet MS"/>
              <a:sym typeface="Trebuchet MS"/>
            </a:endParaRPr>
          </a:p>
        </p:txBody>
      </p:sp>
    </p:spTree>
    <p:extLst>
      <p:ext uri="{BB962C8B-B14F-4D97-AF65-F5344CB8AC3E}">
        <p14:creationId xmlns:p14="http://schemas.microsoft.com/office/powerpoint/2010/main" val="1308385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30;p11"/>
          <p:cNvPicPr preferRelativeResize="0"/>
          <p:nvPr/>
        </p:nvPicPr>
        <p:blipFill rotWithShape="1">
          <a:blip r:embed="rId2">
            <a:alphaModFix/>
          </a:blip>
          <a:srcRect/>
          <a:stretch/>
        </p:blipFill>
        <p:spPr>
          <a:xfrm>
            <a:off x="0" y="0"/>
            <a:ext cx="9220200" cy="6858000"/>
          </a:xfrm>
          <a:prstGeom prst="rect">
            <a:avLst/>
          </a:prstGeom>
          <a:noFill/>
          <a:ln>
            <a:noFill/>
          </a:ln>
        </p:spPr>
      </p:pic>
      <p:sp>
        <p:nvSpPr>
          <p:cNvPr id="3" name="TextBox 2"/>
          <p:cNvSpPr txBox="1"/>
          <p:nvPr/>
        </p:nvSpPr>
        <p:spPr>
          <a:xfrm>
            <a:off x="6096000" y="5867400"/>
            <a:ext cx="2819400" cy="584775"/>
          </a:xfrm>
          <a:prstGeom prst="rect">
            <a:avLst/>
          </a:prstGeom>
          <a:noFill/>
        </p:spPr>
        <p:txBody>
          <a:bodyPr wrap="square" rtlCol="0">
            <a:spAutoFit/>
          </a:bodyPr>
          <a:lstStyle/>
          <a:p>
            <a:r>
              <a:rPr lang="en-US" sz="3200" b="1" dirty="0" smtClean="0"/>
              <a:t>-KUBERAN</a:t>
            </a:r>
            <a:endParaRPr lang="en-US" sz="3200" b="1" dirty="0"/>
          </a:p>
        </p:txBody>
      </p:sp>
    </p:spTree>
    <p:extLst>
      <p:ext uri="{BB962C8B-B14F-4D97-AF65-F5344CB8AC3E}">
        <p14:creationId xmlns:p14="http://schemas.microsoft.com/office/powerpoint/2010/main" val="1360665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7117180" cy="1470025"/>
          </a:xfrm>
        </p:spPr>
        <p:txBody>
          <a:bodyPr/>
          <a:lstStyle/>
          <a:p>
            <a:r>
              <a:rPr lang="en-US" sz="5400" dirty="0" smtClean="0"/>
              <a:t>Purpose</a:t>
            </a:r>
            <a:endParaRPr lang="en-US" dirty="0"/>
          </a:p>
        </p:txBody>
      </p:sp>
      <p:sp>
        <p:nvSpPr>
          <p:cNvPr id="3" name="Subtitle 2"/>
          <p:cNvSpPr>
            <a:spLocks noGrp="1"/>
          </p:cNvSpPr>
          <p:nvPr>
            <p:ph type="subTitle" idx="1"/>
          </p:nvPr>
        </p:nvSpPr>
        <p:spPr>
          <a:xfrm>
            <a:off x="381000" y="1066800"/>
            <a:ext cx="8153400" cy="861420"/>
          </a:xfrm>
        </p:spPr>
        <p:txBody>
          <a:bodyPr>
            <a:noAutofit/>
          </a:bodyPr>
          <a:lstStyle/>
          <a:p>
            <a:pPr algn="just"/>
            <a:r>
              <a:rPr lang="en-US" sz="2800" b="1" dirty="0" smtClean="0">
                <a:solidFill>
                  <a:schemeClr val="tx1"/>
                </a:solidFill>
                <a:effectLst>
                  <a:outerShdw blurRad="38100" dist="38100" dir="2700000" algn="tl">
                    <a:srgbClr val="000000">
                      <a:alpha val="43137"/>
                    </a:srgbClr>
                  </a:outerShdw>
                </a:effectLst>
              </a:rPr>
              <a:t>If the entire process of ‘issue of course’ is done in a manual manner them it would takes several months for the course to reach the applicant. Considering the fact that the number of applicants for courses is increasing every year, an automated system becomes essential to meet the demand. So this system uses several  programming and database techniques to elucidate the work involved in this process</a:t>
            </a:r>
            <a:r>
              <a:rPr lang="en-US" sz="3200" dirty="0" smtClean="0">
                <a:solidFill>
                  <a:schemeClr val="tx1"/>
                </a:solidFill>
                <a:effectLst>
                  <a:outerShdw blurRad="38100" dist="38100" dir="2700000" algn="tl">
                    <a:srgbClr val="000000">
                      <a:alpha val="43137"/>
                    </a:srgbClr>
                  </a:outerShdw>
                </a:effectLst>
              </a:rPr>
              <a:t>.</a:t>
            </a:r>
            <a:endParaRPr lang="en-US" sz="3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2642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OUTLINE</a:t>
            </a:r>
            <a:endParaRPr lang="en-US" b="1" i="1" dirty="0"/>
          </a:p>
        </p:txBody>
      </p:sp>
      <p:sp>
        <p:nvSpPr>
          <p:cNvPr id="3" name="Content Placeholder 2"/>
          <p:cNvSpPr>
            <a:spLocks noGrp="1"/>
          </p:cNvSpPr>
          <p:nvPr>
            <p:ph idx="1"/>
          </p:nvPr>
        </p:nvSpPr>
        <p:spPr/>
        <p:txBody>
          <a:bodyPr/>
          <a:lstStyle/>
          <a:p>
            <a:pPr marL="0" lvl="0" indent="0">
              <a:buNone/>
            </a:pPr>
            <a:r>
              <a:rPr lang="en-US" sz="2000" b="1" i="1" dirty="0"/>
              <a:t>First meeting with Customer and </a:t>
            </a:r>
            <a:r>
              <a:rPr lang="en-US" sz="2000" b="1" i="1" dirty="0" err="1"/>
              <a:t>Devoloper</a:t>
            </a:r>
            <a:endParaRPr lang="en-US" sz="2000" b="1" i="1" dirty="0"/>
          </a:p>
          <a:p>
            <a:pPr lvl="0">
              <a:spcBef>
                <a:spcPts val="600"/>
              </a:spcBef>
              <a:spcAft>
                <a:spcPts val="0"/>
              </a:spcAft>
              <a:buFont typeface="Wingdings" pitchFamily="2" charset="2"/>
              <a:buChar char="v"/>
            </a:pPr>
            <a:r>
              <a:rPr lang="en-US" dirty="0" smtClean="0"/>
              <a:t>     Customer </a:t>
            </a:r>
            <a:r>
              <a:rPr lang="en-US" dirty="0"/>
              <a:t>Requirements</a:t>
            </a:r>
          </a:p>
          <a:p>
            <a:pPr lvl="0">
              <a:spcBef>
                <a:spcPts val="600"/>
              </a:spcBef>
              <a:spcAft>
                <a:spcPts val="0"/>
              </a:spcAft>
              <a:buFont typeface="Wingdings" pitchFamily="2" charset="2"/>
              <a:buChar char="v"/>
            </a:pPr>
            <a:r>
              <a:rPr lang="en-US" dirty="0" smtClean="0"/>
              <a:t>     Feasibility Analysis</a:t>
            </a:r>
            <a:endParaRPr lang="en-US" dirty="0"/>
          </a:p>
          <a:p>
            <a:pPr lvl="0">
              <a:spcBef>
                <a:spcPts val="600"/>
              </a:spcBef>
              <a:spcAft>
                <a:spcPts val="0"/>
              </a:spcAft>
              <a:buFont typeface="Wingdings" pitchFamily="2" charset="2"/>
              <a:buChar char="v"/>
            </a:pPr>
            <a:r>
              <a:rPr lang="en-US" dirty="0" smtClean="0"/>
              <a:t>     Take </a:t>
            </a:r>
            <a:r>
              <a:rPr lang="en-US" dirty="0" err="1" smtClean="0"/>
              <a:t>dicision</a:t>
            </a:r>
            <a:r>
              <a:rPr lang="en-US" dirty="0" smtClean="0"/>
              <a:t> </a:t>
            </a:r>
            <a:r>
              <a:rPr lang="en-US" dirty="0"/>
              <a:t>whether we will take the job or  not.</a:t>
            </a:r>
          </a:p>
          <a:p>
            <a:pPr lvl="0">
              <a:spcBef>
                <a:spcPts val="600"/>
              </a:spcBef>
              <a:spcAft>
                <a:spcPts val="0"/>
              </a:spcAft>
              <a:buFont typeface="Wingdings" pitchFamily="2" charset="2"/>
              <a:buChar char="v"/>
            </a:pPr>
            <a:r>
              <a:rPr lang="en-US" dirty="0" smtClean="0"/>
              <a:t>     Soft </a:t>
            </a:r>
            <a:r>
              <a:rPr lang="en-US" dirty="0"/>
              <a:t>Team</a:t>
            </a:r>
          </a:p>
          <a:p>
            <a:pPr lvl="0">
              <a:spcBef>
                <a:spcPts val="600"/>
              </a:spcBef>
              <a:spcAft>
                <a:spcPts val="0"/>
              </a:spcAft>
              <a:buFont typeface="Wingdings" pitchFamily="2" charset="2"/>
              <a:buChar char="v"/>
            </a:pPr>
            <a:r>
              <a:rPr lang="en-US" dirty="0" smtClean="0"/>
              <a:t>     Required </a:t>
            </a:r>
            <a:r>
              <a:rPr lang="en-US" dirty="0"/>
              <a:t>Resources</a:t>
            </a:r>
          </a:p>
          <a:p>
            <a:pPr lvl="0">
              <a:spcBef>
                <a:spcPts val="600"/>
              </a:spcBef>
              <a:spcAft>
                <a:spcPts val="0"/>
              </a:spcAft>
              <a:buFont typeface="Wingdings" pitchFamily="2" charset="2"/>
              <a:buChar char="v"/>
            </a:pPr>
            <a:r>
              <a:rPr lang="en-US" dirty="0" smtClean="0"/>
              <a:t>     User </a:t>
            </a:r>
            <a:r>
              <a:rPr lang="en-US" dirty="0"/>
              <a:t>Interface</a:t>
            </a:r>
          </a:p>
          <a:p>
            <a:pPr lvl="0">
              <a:spcBef>
                <a:spcPts val="600"/>
              </a:spcBef>
              <a:spcAft>
                <a:spcPts val="0"/>
              </a:spcAft>
              <a:buFont typeface="Wingdings" pitchFamily="2" charset="2"/>
              <a:buChar char="v"/>
            </a:pPr>
            <a:r>
              <a:rPr lang="en-US" dirty="0" smtClean="0"/>
              <a:t>     Use </a:t>
            </a:r>
            <a:r>
              <a:rPr lang="en-US" dirty="0"/>
              <a:t>a process Model</a:t>
            </a:r>
          </a:p>
          <a:p>
            <a:pPr lvl="0">
              <a:spcBef>
                <a:spcPts val="600"/>
              </a:spcBef>
              <a:spcAft>
                <a:spcPts val="0"/>
              </a:spcAft>
              <a:buFont typeface="Wingdings" pitchFamily="2" charset="2"/>
              <a:buChar char="v"/>
            </a:pPr>
            <a:r>
              <a:rPr lang="en-US" dirty="0" smtClean="0"/>
              <a:t>     System </a:t>
            </a:r>
            <a:r>
              <a:rPr lang="en-US" dirty="0"/>
              <a:t>Design</a:t>
            </a:r>
          </a:p>
          <a:p>
            <a:pPr>
              <a:buFont typeface="Wingdings" pitchFamily="2" charset="2"/>
              <a:buChar char="v"/>
            </a:pPr>
            <a:endParaRPr lang="en-US" i="1" dirty="0"/>
          </a:p>
        </p:txBody>
      </p:sp>
    </p:spTree>
    <p:extLst>
      <p:ext uri="{BB962C8B-B14F-4D97-AF65-F5344CB8AC3E}">
        <p14:creationId xmlns:p14="http://schemas.microsoft.com/office/powerpoint/2010/main" val="163556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PRFORMANCE REQUIRED</a:t>
            </a:r>
            <a:endParaRPr lang="en-US" b="1" i="1" dirty="0"/>
          </a:p>
        </p:txBody>
      </p:sp>
      <p:sp>
        <p:nvSpPr>
          <p:cNvPr id="3" name="Content Placeholder 2"/>
          <p:cNvSpPr>
            <a:spLocks noGrp="1"/>
          </p:cNvSpPr>
          <p:nvPr>
            <p:ph idx="1"/>
          </p:nvPr>
        </p:nvSpPr>
        <p:spPr/>
        <p:txBody>
          <a:bodyPr/>
          <a:lstStyle/>
          <a:p>
            <a:pPr marL="336550" lvl="0" indent="-285750">
              <a:spcBef>
                <a:spcPts val="0"/>
              </a:spcBef>
              <a:spcAft>
                <a:spcPts val="0"/>
              </a:spcAft>
              <a:buFont typeface="Wingdings" pitchFamily="2" charset="2"/>
              <a:buChar char="Ø"/>
            </a:pPr>
            <a:r>
              <a:rPr lang="en-US" sz="2400" dirty="0" smtClean="0">
                <a:solidFill>
                  <a:schemeClr val="lt1"/>
                </a:solidFill>
                <a:latin typeface="Trebuchet MS"/>
                <a:ea typeface="Trebuchet MS"/>
                <a:cs typeface="Trebuchet MS"/>
                <a:sym typeface="Trebuchet MS"/>
              </a:rPr>
              <a:t>Each </a:t>
            </a:r>
            <a:r>
              <a:rPr lang="en-US" sz="2400" dirty="0">
                <a:solidFill>
                  <a:schemeClr val="lt1"/>
                </a:solidFill>
                <a:latin typeface="Trebuchet MS"/>
                <a:ea typeface="Trebuchet MS"/>
                <a:cs typeface="Trebuchet MS"/>
                <a:sym typeface="Trebuchet MS"/>
              </a:rPr>
              <a:t>“click” should respond in no more than 3 seconds</a:t>
            </a:r>
          </a:p>
          <a:p>
            <a:pPr marL="336550" lvl="0" indent="-285750">
              <a:spcBef>
                <a:spcPts val="200"/>
              </a:spcBef>
              <a:spcAft>
                <a:spcPts val="0"/>
              </a:spcAft>
              <a:buFont typeface="Wingdings" pitchFamily="2" charset="2"/>
              <a:buChar char="Ø"/>
            </a:pPr>
            <a:endParaRPr lang="en-US" sz="2400" dirty="0" smtClean="0">
              <a:solidFill>
                <a:schemeClr val="lt1"/>
              </a:solidFill>
              <a:latin typeface="Trebuchet MS"/>
              <a:ea typeface="Trebuchet MS"/>
              <a:cs typeface="Trebuchet MS"/>
              <a:sym typeface="Trebuchet MS"/>
            </a:endParaRPr>
          </a:p>
          <a:p>
            <a:pPr marL="336550" lvl="0" indent="-285750">
              <a:spcBef>
                <a:spcPts val="200"/>
              </a:spcBef>
              <a:spcAft>
                <a:spcPts val="0"/>
              </a:spcAft>
              <a:buFont typeface="Wingdings" pitchFamily="2" charset="2"/>
              <a:buChar char="Ø"/>
            </a:pPr>
            <a:r>
              <a:rPr lang="en-US" sz="2400" dirty="0" smtClean="0">
                <a:solidFill>
                  <a:schemeClr val="lt1"/>
                </a:solidFill>
                <a:latin typeface="Trebuchet MS"/>
                <a:ea typeface="Trebuchet MS"/>
                <a:cs typeface="Trebuchet MS"/>
                <a:sym typeface="Trebuchet MS"/>
              </a:rPr>
              <a:t>Longer </a:t>
            </a:r>
            <a:r>
              <a:rPr lang="en-US" sz="2400" dirty="0">
                <a:solidFill>
                  <a:schemeClr val="lt1"/>
                </a:solidFill>
                <a:latin typeface="Trebuchet MS"/>
                <a:ea typeface="Trebuchet MS"/>
                <a:cs typeface="Trebuchet MS"/>
                <a:sym typeface="Trebuchet MS"/>
              </a:rPr>
              <a:t>search functions should not take more than 10 seconds</a:t>
            </a:r>
          </a:p>
          <a:p>
            <a:pPr marL="336550" lvl="0" indent="-285750">
              <a:spcBef>
                <a:spcPts val="190"/>
              </a:spcBef>
              <a:spcAft>
                <a:spcPts val="0"/>
              </a:spcAft>
              <a:buFont typeface="Wingdings" pitchFamily="2" charset="2"/>
              <a:buChar char="Ø"/>
            </a:pPr>
            <a:endParaRPr lang="en-US" sz="2400" dirty="0" smtClean="0">
              <a:solidFill>
                <a:schemeClr val="lt1"/>
              </a:solidFill>
              <a:latin typeface="Trebuchet MS"/>
              <a:ea typeface="Trebuchet MS"/>
              <a:cs typeface="Trebuchet MS"/>
              <a:sym typeface="Trebuchet MS"/>
            </a:endParaRPr>
          </a:p>
          <a:p>
            <a:pPr marL="336550" lvl="0" indent="-285750">
              <a:spcBef>
                <a:spcPts val="190"/>
              </a:spcBef>
              <a:spcAft>
                <a:spcPts val="0"/>
              </a:spcAft>
              <a:buFont typeface="Wingdings" pitchFamily="2" charset="2"/>
              <a:buChar char="Ø"/>
            </a:pPr>
            <a:r>
              <a:rPr lang="en-US" sz="2400" dirty="0" smtClean="0">
                <a:solidFill>
                  <a:schemeClr val="lt1"/>
                </a:solidFill>
                <a:latin typeface="Trebuchet MS"/>
                <a:ea typeface="Trebuchet MS"/>
                <a:cs typeface="Trebuchet MS"/>
                <a:sym typeface="Trebuchet MS"/>
              </a:rPr>
              <a:t>Reasonable </a:t>
            </a:r>
            <a:r>
              <a:rPr lang="en-US" sz="2400" dirty="0">
                <a:solidFill>
                  <a:schemeClr val="lt1"/>
                </a:solidFill>
                <a:latin typeface="Trebuchet MS"/>
                <a:ea typeface="Trebuchet MS"/>
                <a:cs typeface="Trebuchet MS"/>
                <a:sym typeface="Trebuchet MS"/>
              </a:rPr>
              <a:t>uptime is required.</a:t>
            </a:r>
          </a:p>
          <a:p>
            <a:pPr marL="508000" lvl="0" indent="-457200">
              <a:spcBef>
                <a:spcPts val="200"/>
              </a:spcBef>
              <a:spcAft>
                <a:spcPts val="0"/>
              </a:spcAft>
              <a:buFont typeface="Wingdings" pitchFamily="2" charset="2"/>
              <a:buChar char="Ø"/>
            </a:pPr>
            <a:endParaRPr lang="en-US" sz="3200" baseline="30000" dirty="0" smtClean="0">
              <a:solidFill>
                <a:srgbClr val="0AD0D9"/>
              </a:solidFill>
              <a:latin typeface="Trebuchet MS"/>
              <a:ea typeface="Trebuchet MS"/>
              <a:cs typeface="Trebuchet MS"/>
              <a:sym typeface="Trebuchet MS"/>
            </a:endParaRPr>
          </a:p>
          <a:p>
            <a:pPr marL="336550" lvl="0" indent="-285750">
              <a:spcBef>
                <a:spcPts val="200"/>
              </a:spcBef>
              <a:spcAft>
                <a:spcPts val="0"/>
              </a:spcAft>
              <a:buFont typeface="Wingdings" pitchFamily="2" charset="2"/>
              <a:buChar char="Ø"/>
            </a:pPr>
            <a:r>
              <a:rPr lang="en-US" sz="2400" dirty="0" smtClean="0">
                <a:solidFill>
                  <a:schemeClr val="lt1"/>
                </a:solidFill>
                <a:latin typeface="Trebuchet MS"/>
                <a:ea typeface="Trebuchet MS"/>
                <a:cs typeface="Trebuchet MS"/>
                <a:sym typeface="Trebuchet MS"/>
              </a:rPr>
              <a:t>Quick </a:t>
            </a:r>
            <a:r>
              <a:rPr lang="en-US" sz="2400" dirty="0">
                <a:solidFill>
                  <a:schemeClr val="lt1"/>
                </a:solidFill>
                <a:latin typeface="Trebuchet MS"/>
                <a:ea typeface="Trebuchet MS"/>
                <a:cs typeface="Trebuchet MS"/>
                <a:sym typeface="Trebuchet MS"/>
              </a:rPr>
              <a:t>recovery if system is ever down</a:t>
            </a:r>
          </a:p>
          <a:p>
            <a:pPr marL="0" lvl="0" indent="0">
              <a:spcBef>
                <a:spcPts val="30"/>
              </a:spcBef>
              <a:spcAft>
                <a:spcPts val="0"/>
              </a:spcAft>
              <a:buNone/>
            </a:pPr>
            <a:endParaRPr lang="en-US" sz="2200" b="1" dirty="0">
              <a:solidFill>
                <a:schemeClr val="lt1"/>
              </a:solidFill>
              <a:latin typeface="Trebuchet MS"/>
              <a:ea typeface="Trebuchet MS"/>
              <a:cs typeface="Trebuchet MS"/>
              <a:sym typeface="Trebuchet MS"/>
            </a:endParaRPr>
          </a:p>
          <a:p>
            <a:endParaRPr lang="en-US" dirty="0"/>
          </a:p>
        </p:txBody>
      </p:sp>
    </p:spTree>
    <p:extLst>
      <p:ext uri="{BB962C8B-B14F-4D97-AF65-F5344CB8AC3E}">
        <p14:creationId xmlns:p14="http://schemas.microsoft.com/office/powerpoint/2010/main" val="2938631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REQUIREMENTS</a:t>
            </a:r>
            <a:endParaRPr lang="en-US" b="1" dirty="0"/>
          </a:p>
        </p:txBody>
      </p:sp>
      <p:sp>
        <p:nvSpPr>
          <p:cNvPr id="3" name="Content Placeholder 2"/>
          <p:cNvSpPr>
            <a:spLocks noGrp="1"/>
          </p:cNvSpPr>
          <p:nvPr>
            <p:ph idx="1"/>
          </p:nvPr>
        </p:nvSpPr>
        <p:spPr/>
        <p:txBody>
          <a:bodyPr>
            <a:normAutofit/>
          </a:bodyPr>
          <a:lstStyle/>
          <a:p>
            <a:pPr marL="0" lvl="0" indent="0">
              <a:spcBef>
                <a:spcPts val="0"/>
              </a:spcBef>
              <a:spcAft>
                <a:spcPts val="0"/>
              </a:spcAft>
              <a:buNone/>
            </a:pPr>
            <a:r>
              <a:rPr lang="en-US" sz="3600" b="1" baseline="-25000" dirty="0">
                <a:solidFill>
                  <a:schemeClr val="lt1"/>
                </a:solidFill>
                <a:latin typeface="Century Gothic"/>
                <a:ea typeface="Century Gothic"/>
                <a:cs typeface="Century Gothic"/>
                <a:sym typeface="Century Gothic"/>
              </a:rPr>
              <a:t>XAMPP server </a:t>
            </a:r>
            <a:r>
              <a:rPr lang="en-US" sz="3600" b="1" baseline="-25000" dirty="0" smtClean="0">
                <a:solidFill>
                  <a:schemeClr val="lt1"/>
                </a:solidFill>
                <a:latin typeface="Century Gothic"/>
                <a:ea typeface="Century Gothic"/>
                <a:cs typeface="Century Gothic"/>
                <a:sym typeface="Century Gothic"/>
              </a:rPr>
              <a:t> (</a:t>
            </a:r>
            <a:r>
              <a:rPr lang="en-US" sz="3600" b="1" baseline="-25000" dirty="0">
                <a:solidFill>
                  <a:schemeClr val="lt1"/>
                </a:solidFill>
                <a:latin typeface="Century Gothic"/>
                <a:ea typeface="Century Gothic"/>
                <a:cs typeface="Century Gothic"/>
                <a:sym typeface="Century Gothic"/>
              </a:rPr>
              <a:t>web server)</a:t>
            </a:r>
            <a:endParaRPr lang="en-US" sz="3600" dirty="0"/>
          </a:p>
          <a:p>
            <a:pPr marL="0" lvl="0" indent="0">
              <a:spcBef>
                <a:spcPts val="0"/>
              </a:spcBef>
              <a:spcAft>
                <a:spcPts val="0"/>
              </a:spcAft>
              <a:buNone/>
            </a:pPr>
            <a:r>
              <a:rPr lang="en-US" sz="3600" b="1" baseline="-25000" dirty="0" err="1">
                <a:solidFill>
                  <a:schemeClr val="lt1"/>
                </a:solidFill>
                <a:latin typeface="Century Gothic"/>
                <a:ea typeface="Century Gothic"/>
                <a:cs typeface="Century Gothic"/>
                <a:sym typeface="Century Gothic"/>
              </a:rPr>
              <a:t>HTMLl</a:t>
            </a:r>
            <a:r>
              <a:rPr lang="en-US" sz="3600" b="1" baseline="-25000" dirty="0">
                <a:solidFill>
                  <a:schemeClr val="lt1"/>
                </a:solidFill>
                <a:latin typeface="Century Gothic"/>
                <a:ea typeface="Century Gothic"/>
                <a:cs typeface="Century Gothic"/>
                <a:sym typeface="Century Gothic"/>
              </a:rPr>
              <a:t> </a:t>
            </a:r>
            <a:r>
              <a:rPr lang="en-US" sz="3600" b="1" baseline="-25000" dirty="0" smtClean="0">
                <a:solidFill>
                  <a:schemeClr val="lt1"/>
                </a:solidFill>
                <a:latin typeface="Century Gothic"/>
                <a:ea typeface="Century Gothic"/>
                <a:cs typeface="Century Gothic"/>
                <a:sym typeface="Century Gothic"/>
              </a:rPr>
              <a:t>             – </a:t>
            </a:r>
            <a:r>
              <a:rPr lang="en-US" sz="3600" b="1" baseline="-25000" dirty="0">
                <a:solidFill>
                  <a:schemeClr val="lt1"/>
                </a:solidFill>
                <a:latin typeface="Century Gothic"/>
                <a:ea typeface="Century Gothic"/>
                <a:cs typeface="Century Gothic"/>
                <a:sym typeface="Century Gothic"/>
              </a:rPr>
              <a:t>frontend</a:t>
            </a:r>
            <a:endParaRPr lang="en-US" sz="3600" dirty="0"/>
          </a:p>
          <a:p>
            <a:pPr marL="0" lvl="0" indent="0">
              <a:spcBef>
                <a:spcPts val="0"/>
              </a:spcBef>
              <a:spcAft>
                <a:spcPts val="0"/>
              </a:spcAft>
              <a:buNone/>
            </a:pPr>
            <a:r>
              <a:rPr lang="en-US" sz="3600" b="1" baseline="-25000" dirty="0">
                <a:solidFill>
                  <a:schemeClr val="lt1"/>
                </a:solidFill>
                <a:latin typeface="Century Gothic"/>
                <a:ea typeface="Century Gothic"/>
                <a:cs typeface="Century Gothic"/>
                <a:sym typeface="Century Gothic"/>
              </a:rPr>
              <a:t>CSS </a:t>
            </a:r>
            <a:r>
              <a:rPr lang="en-US" sz="3600" b="1" baseline="-25000" dirty="0" smtClean="0">
                <a:solidFill>
                  <a:schemeClr val="lt1"/>
                </a:solidFill>
                <a:latin typeface="Century Gothic"/>
                <a:ea typeface="Century Gothic"/>
                <a:cs typeface="Century Gothic"/>
                <a:sym typeface="Century Gothic"/>
              </a:rPr>
              <a:t>                – </a:t>
            </a:r>
            <a:r>
              <a:rPr lang="en-US" sz="3600" b="1" baseline="-25000" dirty="0">
                <a:solidFill>
                  <a:schemeClr val="lt1"/>
                </a:solidFill>
                <a:latin typeface="Century Gothic"/>
                <a:ea typeface="Century Gothic"/>
                <a:cs typeface="Century Gothic"/>
                <a:sym typeface="Century Gothic"/>
              </a:rPr>
              <a:t>frontend</a:t>
            </a:r>
            <a:endParaRPr lang="en-US" sz="3600" dirty="0"/>
          </a:p>
          <a:p>
            <a:pPr marL="0" lvl="0" indent="0">
              <a:spcBef>
                <a:spcPts val="0"/>
              </a:spcBef>
              <a:spcAft>
                <a:spcPts val="0"/>
              </a:spcAft>
              <a:buNone/>
            </a:pPr>
            <a:r>
              <a:rPr lang="en-US" sz="3600" b="1" baseline="-25000" dirty="0" smtClean="0">
                <a:solidFill>
                  <a:schemeClr val="lt1"/>
                </a:solidFill>
                <a:latin typeface="Century Gothic"/>
                <a:ea typeface="Century Gothic"/>
                <a:cs typeface="Century Gothic"/>
                <a:sym typeface="Century Gothic"/>
              </a:rPr>
              <a:t>PHP                 – </a:t>
            </a:r>
            <a:r>
              <a:rPr lang="en-US" sz="3600" b="1" baseline="-25000" dirty="0">
                <a:solidFill>
                  <a:schemeClr val="lt1"/>
                </a:solidFill>
                <a:latin typeface="Century Gothic"/>
                <a:ea typeface="Century Gothic"/>
                <a:cs typeface="Century Gothic"/>
                <a:sym typeface="Century Gothic"/>
              </a:rPr>
              <a:t>backend</a:t>
            </a:r>
            <a:endParaRPr lang="en-US" sz="3600" dirty="0"/>
          </a:p>
          <a:p>
            <a:pPr marL="0" lvl="0" indent="0">
              <a:spcBef>
                <a:spcPts val="0"/>
              </a:spcBef>
              <a:spcAft>
                <a:spcPts val="0"/>
              </a:spcAft>
              <a:buNone/>
            </a:pPr>
            <a:r>
              <a:rPr lang="en-US" sz="3600" b="1" baseline="-25000" dirty="0" smtClean="0">
                <a:solidFill>
                  <a:schemeClr val="lt1"/>
                </a:solidFill>
                <a:latin typeface="Century Gothic"/>
                <a:ea typeface="Century Gothic"/>
                <a:cs typeface="Century Gothic"/>
                <a:sym typeface="Century Gothic"/>
              </a:rPr>
              <a:t>JAVASCRIPT   – backend</a:t>
            </a:r>
          </a:p>
          <a:p>
            <a:pPr marL="0" lvl="0" indent="0">
              <a:spcBef>
                <a:spcPts val="0"/>
              </a:spcBef>
              <a:spcAft>
                <a:spcPts val="0"/>
              </a:spcAft>
              <a:buNone/>
            </a:pPr>
            <a:r>
              <a:rPr lang="en-US" sz="3600" b="1" baseline="-25000" dirty="0" err="1" smtClean="0">
                <a:solidFill>
                  <a:schemeClr val="lt1"/>
                </a:solidFill>
                <a:latin typeface="Century Gothic"/>
                <a:sym typeface="Century Gothic"/>
              </a:rPr>
              <a:t>Mysql</a:t>
            </a:r>
            <a:r>
              <a:rPr lang="en-US" sz="3600" b="1" dirty="0" smtClean="0">
                <a:solidFill>
                  <a:schemeClr val="lt1"/>
                </a:solidFill>
                <a:latin typeface="Century Gothic"/>
                <a:sym typeface="Century Gothic"/>
              </a:rPr>
              <a:t>         </a:t>
            </a:r>
            <a:endParaRPr lang="en-US" sz="3600" dirty="0"/>
          </a:p>
        </p:txBody>
      </p:sp>
    </p:spTree>
    <p:extLst>
      <p:ext uri="{BB962C8B-B14F-4D97-AF65-F5344CB8AC3E}">
        <p14:creationId xmlns:p14="http://schemas.microsoft.com/office/powerpoint/2010/main" val="1708616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HARDWARE REQUIREMENTS</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76250" lvl="0" indent="-457200">
              <a:spcBef>
                <a:spcPts val="360"/>
              </a:spcBef>
              <a:spcAft>
                <a:spcPts val="0"/>
              </a:spcAft>
              <a:buSzPts val="3300"/>
              <a:buFont typeface="Wingdings" pitchFamily="2" charset="2"/>
              <a:buChar char="v"/>
            </a:pPr>
            <a:r>
              <a:rPr lang="en-US" sz="2800" dirty="0">
                <a:effectLst>
                  <a:outerShdw blurRad="38100" dist="38100" dir="2700000" algn="tl">
                    <a:srgbClr val="000000">
                      <a:alpha val="43137"/>
                    </a:srgbClr>
                  </a:outerShdw>
                </a:effectLst>
              </a:rPr>
              <a:t>1 GHz or high processor</a:t>
            </a:r>
          </a:p>
          <a:p>
            <a:pPr marL="476250" lvl="0" indent="-457200">
              <a:spcBef>
                <a:spcPts val="0"/>
              </a:spcBef>
              <a:spcAft>
                <a:spcPts val="0"/>
              </a:spcAft>
              <a:buSzPts val="3300"/>
              <a:buFont typeface="Wingdings" pitchFamily="2" charset="2"/>
              <a:buChar char="v"/>
            </a:pPr>
            <a:endParaRPr lang="en-US" sz="2800" dirty="0" smtClean="0">
              <a:effectLst>
                <a:outerShdw blurRad="38100" dist="38100" dir="2700000" algn="tl">
                  <a:srgbClr val="000000">
                    <a:alpha val="43137"/>
                  </a:srgbClr>
                </a:outerShdw>
              </a:effectLst>
            </a:endParaRPr>
          </a:p>
          <a:p>
            <a:pPr marL="476250" lvl="0" indent="-457200">
              <a:spcBef>
                <a:spcPts val="0"/>
              </a:spcBef>
              <a:spcAft>
                <a:spcPts val="0"/>
              </a:spcAft>
              <a:buSzPts val="3300"/>
              <a:buFont typeface="Wingdings" pitchFamily="2" charset="2"/>
              <a:buChar char="v"/>
            </a:pPr>
            <a:r>
              <a:rPr lang="en-US" sz="2800" dirty="0" smtClean="0">
                <a:effectLst>
                  <a:outerShdw blurRad="38100" dist="38100" dir="2700000" algn="tl">
                    <a:srgbClr val="000000">
                      <a:alpha val="43137"/>
                    </a:srgbClr>
                  </a:outerShdw>
                </a:effectLst>
              </a:rPr>
              <a:t>516 </a:t>
            </a:r>
            <a:r>
              <a:rPr lang="en-US" sz="2800" dirty="0">
                <a:effectLst>
                  <a:outerShdw blurRad="38100" dist="38100" dir="2700000" algn="tl">
                    <a:srgbClr val="000000">
                      <a:alpha val="43137"/>
                    </a:srgbClr>
                  </a:outerShdw>
                </a:effectLst>
              </a:rPr>
              <a:t>MB or higher RAM</a:t>
            </a:r>
          </a:p>
          <a:p>
            <a:pPr marL="476250" lvl="0" indent="-457200">
              <a:spcBef>
                <a:spcPts val="0"/>
              </a:spcBef>
              <a:spcAft>
                <a:spcPts val="0"/>
              </a:spcAft>
              <a:buSzPts val="3300"/>
              <a:buFont typeface="Wingdings" pitchFamily="2" charset="2"/>
              <a:buChar char="v"/>
            </a:pPr>
            <a:endParaRPr lang="en-US" sz="2800" dirty="0" smtClean="0">
              <a:effectLst>
                <a:outerShdw blurRad="38100" dist="38100" dir="2700000" algn="tl">
                  <a:srgbClr val="000000">
                    <a:alpha val="43137"/>
                  </a:srgbClr>
                </a:outerShdw>
              </a:effectLst>
            </a:endParaRPr>
          </a:p>
          <a:p>
            <a:pPr marL="476250" lvl="0" indent="-457200">
              <a:spcBef>
                <a:spcPts val="0"/>
              </a:spcBef>
              <a:spcAft>
                <a:spcPts val="0"/>
              </a:spcAft>
              <a:buSzPts val="3300"/>
              <a:buFont typeface="Wingdings" pitchFamily="2" charset="2"/>
              <a:buChar char="v"/>
            </a:pPr>
            <a:r>
              <a:rPr lang="en-US" sz="2800" dirty="0" smtClean="0">
                <a:effectLst>
                  <a:outerShdw blurRad="38100" dist="38100" dir="2700000" algn="tl">
                    <a:srgbClr val="000000">
                      <a:alpha val="43137"/>
                    </a:srgbClr>
                  </a:outerShdw>
                </a:effectLst>
              </a:rPr>
              <a:t>40 </a:t>
            </a:r>
            <a:r>
              <a:rPr lang="en-US" sz="2800" dirty="0">
                <a:effectLst>
                  <a:outerShdw blurRad="38100" dist="38100" dir="2700000" algn="tl">
                    <a:srgbClr val="000000">
                      <a:alpha val="43137"/>
                    </a:srgbClr>
                  </a:outerShdw>
                </a:effectLst>
              </a:rPr>
              <a:t>MB HDD space</a:t>
            </a:r>
          </a:p>
          <a:p>
            <a:pPr marL="476250" lvl="0" indent="-457200">
              <a:spcBef>
                <a:spcPts val="0"/>
              </a:spcBef>
              <a:spcAft>
                <a:spcPts val="0"/>
              </a:spcAft>
              <a:buSzPts val="3300"/>
              <a:buFont typeface="Wingdings" pitchFamily="2" charset="2"/>
              <a:buChar char="v"/>
            </a:pPr>
            <a:endParaRPr lang="en-US" sz="2800" dirty="0" smtClean="0">
              <a:effectLst>
                <a:outerShdw blurRad="38100" dist="38100" dir="2700000" algn="tl">
                  <a:srgbClr val="000000">
                    <a:alpha val="43137"/>
                  </a:srgbClr>
                </a:outerShdw>
              </a:effectLst>
            </a:endParaRPr>
          </a:p>
          <a:p>
            <a:pPr marL="476250" lvl="0" indent="-457200">
              <a:spcBef>
                <a:spcPts val="0"/>
              </a:spcBef>
              <a:spcAft>
                <a:spcPts val="0"/>
              </a:spcAft>
              <a:buSzPts val="3300"/>
              <a:buFont typeface="Wingdings" pitchFamily="2" charset="2"/>
              <a:buChar char="v"/>
            </a:pPr>
            <a:r>
              <a:rPr lang="en-US" sz="2800" dirty="0" smtClean="0">
                <a:effectLst>
                  <a:outerShdw blurRad="38100" dist="38100" dir="2700000" algn="tl">
                    <a:srgbClr val="000000">
                      <a:alpha val="43137"/>
                    </a:srgbClr>
                  </a:outerShdw>
                </a:effectLst>
              </a:rPr>
              <a:t>printer</a:t>
            </a:r>
            <a:endParaRPr lang="en-US" sz="2800"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4118544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After analysis the requirements we need to create the </a:t>
            </a:r>
            <a:r>
              <a:rPr lang="en-US" b="1" i="1" dirty="0" smtClean="0"/>
              <a:t>following we </a:t>
            </a:r>
            <a:r>
              <a:rPr lang="en-US" b="1" i="1" dirty="0"/>
              <a:t>pages</a:t>
            </a:r>
          </a:p>
        </p:txBody>
      </p:sp>
      <p:sp>
        <p:nvSpPr>
          <p:cNvPr id="3" name="Content Placeholder 2"/>
          <p:cNvSpPr>
            <a:spLocks noGrp="1"/>
          </p:cNvSpPr>
          <p:nvPr>
            <p:ph idx="1"/>
          </p:nvPr>
        </p:nvSpPr>
        <p:spPr/>
        <p:txBody>
          <a:bodyPr>
            <a:normAutofit/>
          </a:bodyPr>
          <a:lstStyle/>
          <a:p>
            <a:pPr marL="457200" lvl="0" indent="-395605">
              <a:lnSpc>
                <a:spcPct val="80000"/>
              </a:lnSpc>
              <a:spcBef>
                <a:spcPts val="360"/>
              </a:spcBef>
              <a:spcAft>
                <a:spcPts val="0"/>
              </a:spcAft>
              <a:buSzPts val="2630"/>
              <a:buFont typeface="Wingdings" pitchFamily="2" charset="2"/>
              <a:buChar char="v"/>
            </a:pPr>
            <a:r>
              <a:rPr lang="en-US" sz="2800" dirty="0">
                <a:effectLst>
                  <a:outerShdw blurRad="38100" dist="38100" dir="2700000" algn="tl">
                    <a:srgbClr val="000000">
                      <a:alpha val="43137"/>
                    </a:srgbClr>
                  </a:outerShdw>
                </a:effectLst>
              </a:rPr>
              <a:t>Home page</a:t>
            </a:r>
          </a:p>
          <a:p>
            <a:pPr marL="457200" lvl="0" indent="-395605">
              <a:lnSpc>
                <a:spcPct val="80000"/>
              </a:lnSpc>
              <a:spcBef>
                <a:spcPts val="0"/>
              </a:spcBef>
              <a:spcAft>
                <a:spcPts val="0"/>
              </a:spcAft>
              <a:buSzPts val="2630"/>
              <a:buFont typeface="Wingdings" pitchFamily="2" charset="2"/>
              <a:buChar char="v"/>
            </a:pPr>
            <a:r>
              <a:rPr lang="en-US" sz="2800" dirty="0">
                <a:effectLst>
                  <a:outerShdw blurRad="38100" dist="38100" dir="2700000" algn="tl">
                    <a:srgbClr val="000000">
                      <a:alpha val="43137"/>
                    </a:srgbClr>
                  </a:outerShdw>
                </a:effectLst>
              </a:rPr>
              <a:t>Login page</a:t>
            </a:r>
          </a:p>
          <a:p>
            <a:pPr marL="457200" lvl="0" indent="-395605">
              <a:lnSpc>
                <a:spcPct val="80000"/>
              </a:lnSpc>
              <a:spcBef>
                <a:spcPts val="0"/>
              </a:spcBef>
              <a:spcAft>
                <a:spcPts val="0"/>
              </a:spcAft>
              <a:buSzPts val="2630"/>
              <a:buFont typeface="Wingdings" pitchFamily="2" charset="2"/>
              <a:buChar char="v"/>
            </a:pPr>
            <a:r>
              <a:rPr lang="en-US" sz="2800" dirty="0">
                <a:effectLst>
                  <a:outerShdw blurRad="38100" dist="38100" dir="2700000" algn="tl">
                    <a:srgbClr val="000000">
                      <a:alpha val="43137"/>
                    </a:srgbClr>
                  </a:outerShdw>
                </a:effectLst>
              </a:rPr>
              <a:t>My page</a:t>
            </a:r>
          </a:p>
          <a:p>
            <a:pPr marL="457200" lvl="0" indent="-395605">
              <a:lnSpc>
                <a:spcPct val="80000"/>
              </a:lnSpc>
              <a:spcBef>
                <a:spcPts val="0"/>
              </a:spcBef>
              <a:spcAft>
                <a:spcPts val="0"/>
              </a:spcAft>
              <a:buSzPts val="2630"/>
              <a:buFont typeface="Wingdings" pitchFamily="2" charset="2"/>
              <a:buChar char="v"/>
            </a:pPr>
            <a:r>
              <a:rPr lang="en-US" sz="2800" dirty="0">
                <a:effectLst>
                  <a:outerShdw blurRad="38100" dist="38100" dir="2700000" algn="tl">
                    <a:srgbClr val="000000">
                      <a:alpha val="43137"/>
                    </a:srgbClr>
                  </a:outerShdw>
                </a:effectLst>
              </a:rPr>
              <a:t>Registration page</a:t>
            </a:r>
          </a:p>
          <a:p>
            <a:pPr marL="457200" lvl="0" indent="-395605">
              <a:lnSpc>
                <a:spcPct val="80000"/>
              </a:lnSpc>
              <a:spcBef>
                <a:spcPts val="0"/>
              </a:spcBef>
              <a:spcAft>
                <a:spcPts val="0"/>
              </a:spcAft>
              <a:buSzPts val="2630"/>
              <a:buFont typeface="Wingdings" pitchFamily="2" charset="2"/>
              <a:buChar char="v"/>
            </a:pPr>
            <a:r>
              <a:rPr lang="en-US" sz="2800" dirty="0">
                <a:effectLst>
                  <a:outerShdw blurRad="38100" dist="38100" dir="2700000" algn="tl">
                    <a:srgbClr val="000000">
                      <a:alpha val="43137"/>
                    </a:srgbClr>
                  </a:outerShdw>
                </a:effectLst>
              </a:rPr>
              <a:t>change password</a:t>
            </a:r>
          </a:p>
          <a:p>
            <a:pPr marL="457200" lvl="0" indent="-395605">
              <a:lnSpc>
                <a:spcPct val="80000"/>
              </a:lnSpc>
              <a:spcBef>
                <a:spcPts val="0"/>
              </a:spcBef>
              <a:spcAft>
                <a:spcPts val="0"/>
              </a:spcAft>
              <a:buSzPts val="2630"/>
              <a:buFont typeface="Wingdings" pitchFamily="2" charset="2"/>
              <a:buChar char="v"/>
            </a:pPr>
            <a:r>
              <a:rPr lang="en-US" sz="2800" dirty="0">
                <a:effectLst>
                  <a:outerShdw blurRad="38100" dist="38100" dir="2700000" algn="tl">
                    <a:srgbClr val="000000">
                      <a:alpha val="43137"/>
                    </a:srgbClr>
                  </a:outerShdw>
                </a:effectLst>
              </a:rPr>
              <a:t>edit profile</a:t>
            </a:r>
          </a:p>
          <a:p>
            <a:pPr marL="457200" lvl="0" indent="-395605">
              <a:lnSpc>
                <a:spcPct val="80000"/>
              </a:lnSpc>
              <a:spcBef>
                <a:spcPts val="0"/>
              </a:spcBef>
              <a:spcAft>
                <a:spcPts val="0"/>
              </a:spcAft>
              <a:buSzPts val="2630"/>
              <a:buFont typeface="Wingdings" pitchFamily="2" charset="2"/>
              <a:buChar char="v"/>
            </a:pPr>
            <a:r>
              <a:rPr lang="en-US" sz="2800" dirty="0">
                <a:effectLst>
                  <a:outerShdw blurRad="38100" dist="38100" dir="2700000" algn="tl">
                    <a:srgbClr val="000000">
                      <a:alpha val="43137"/>
                    </a:srgbClr>
                  </a:outerShdw>
                </a:effectLst>
              </a:rPr>
              <a:t>contact us</a:t>
            </a:r>
          </a:p>
          <a:p>
            <a:pPr>
              <a:buFont typeface="Wingdings" pitchFamily="2" charset="2"/>
              <a:buChar char="v"/>
            </a:pP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94164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i="1" dirty="0"/>
              <a:t>Features of admin </a:t>
            </a:r>
          </a:p>
        </p:txBody>
      </p:sp>
      <p:sp>
        <p:nvSpPr>
          <p:cNvPr id="3" name="Content Placeholder 2"/>
          <p:cNvSpPr>
            <a:spLocks noGrp="1"/>
          </p:cNvSpPr>
          <p:nvPr>
            <p:ph idx="1"/>
          </p:nvPr>
        </p:nvSpPr>
        <p:spPr/>
        <p:txBody>
          <a:bodyPr/>
          <a:lstStyle/>
          <a:p>
            <a:pPr indent="-412750">
              <a:buSzPts val="2900"/>
              <a:buFont typeface="Wingdings" pitchFamily="2" charset="2"/>
              <a:buChar char="v"/>
            </a:pPr>
            <a:r>
              <a:rPr lang="en-US" sz="2800" i="1" dirty="0">
                <a:effectLst>
                  <a:outerShdw blurRad="38100" dist="38100" dir="2700000" algn="tl">
                    <a:srgbClr val="000000">
                      <a:alpha val="43137"/>
                    </a:srgbClr>
                  </a:outerShdw>
                </a:effectLst>
              </a:rPr>
              <a:t>secure login</a:t>
            </a:r>
          </a:p>
          <a:p>
            <a:pPr marL="457200" lvl="0" indent="-412750">
              <a:spcBef>
                <a:spcPts val="0"/>
              </a:spcBef>
              <a:spcAft>
                <a:spcPts val="0"/>
              </a:spcAft>
              <a:buSzPts val="2900"/>
              <a:buFont typeface="Wingdings" pitchFamily="2" charset="2"/>
              <a:buChar char="v"/>
            </a:pPr>
            <a:r>
              <a:rPr lang="en-US" sz="2800" i="1" dirty="0">
                <a:effectLst>
                  <a:outerShdw blurRad="38100" dist="38100" dir="2700000" algn="tl">
                    <a:srgbClr val="000000">
                      <a:alpha val="43137"/>
                    </a:srgbClr>
                  </a:outerShdw>
                </a:effectLst>
              </a:rPr>
              <a:t>manage session</a:t>
            </a:r>
          </a:p>
          <a:p>
            <a:pPr marL="457200" lvl="0" indent="-412750">
              <a:spcBef>
                <a:spcPts val="0"/>
              </a:spcBef>
              <a:spcAft>
                <a:spcPts val="0"/>
              </a:spcAft>
              <a:buSzPts val="2900"/>
              <a:buFont typeface="Wingdings" pitchFamily="2" charset="2"/>
              <a:buChar char="v"/>
            </a:pPr>
            <a:r>
              <a:rPr lang="en-US" sz="2800" i="1" dirty="0">
                <a:effectLst>
                  <a:outerShdw blurRad="38100" dist="38100" dir="2700000" algn="tl">
                    <a:srgbClr val="000000">
                      <a:alpha val="43137"/>
                    </a:srgbClr>
                  </a:outerShdw>
                </a:effectLst>
              </a:rPr>
              <a:t>manage course</a:t>
            </a:r>
          </a:p>
          <a:p>
            <a:pPr marL="457200" lvl="0" indent="-412750">
              <a:spcBef>
                <a:spcPts val="0"/>
              </a:spcBef>
              <a:spcAft>
                <a:spcPts val="0"/>
              </a:spcAft>
              <a:buSzPts val="2900"/>
              <a:buFont typeface="Wingdings" pitchFamily="2" charset="2"/>
              <a:buChar char="v"/>
            </a:pPr>
            <a:r>
              <a:rPr lang="en-US" sz="2800" i="1" dirty="0">
                <a:effectLst>
                  <a:outerShdw blurRad="38100" dist="38100" dir="2700000" algn="tl">
                    <a:srgbClr val="000000">
                      <a:alpha val="43137"/>
                    </a:srgbClr>
                  </a:outerShdw>
                </a:effectLst>
              </a:rPr>
              <a:t>manage register student</a:t>
            </a:r>
          </a:p>
          <a:p>
            <a:pPr marL="457200" lvl="0" indent="-412750">
              <a:spcBef>
                <a:spcPts val="0"/>
              </a:spcBef>
              <a:spcAft>
                <a:spcPts val="0"/>
              </a:spcAft>
              <a:buSzPts val="2900"/>
              <a:buFont typeface="Wingdings" pitchFamily="2" charset="2"/>
              <a:buChar char="v"/>
            </a:pPr>
            <a:r>
              <a:rPr lang="en-US" sz="2800" i="1" dirty="0">
                <a:effectLst>
                  <a:outerShdw blurRad="38100" dist="38100" dir="2700000" algn="tl">
                    <a:srgbClr val="000000">
                      <a:alpha val="43137"/>
                    </a:srgbClr>
                  </a:outerShdw>
                </a:effectLst>
              </a:rPr>
              <a:t>list of enroll history</a:t>
            </a:r>
          </a:p>
          <a:p>
            <a:pPr marL="457200" lvl="0" indent="-412750">
              <a:spcBef>
                <a:spcPts val="0"/>
              </a:spcBef>
              <a:spcAft>
                <a:spcPts val="0"/>
              </a:spcAft>
              <a:buSzPts val="2900"/>
              <a:buFont typeface="Wingdings" pitchFamily="2" charset="2"/>
              <a:buChar char="v"/>
            </a:pPr>
            <a:r>
              <a:rPr lang="en-US" sz="2800" dirty="0">
                <a:effectLst>
                  <a:outerShdw blurRad="38100" dist="38100" dir="2700000" algn="tl">
                    <a:srgbClr val="000000">
                      <a:alpha val="43137"/>
                    </a:srgbClr>
                  </a:outerShdw>
                </a:effectLst>
              </a:rPr>
              <a:t>list of student logs</a:t>
            </a:r>
          </a:p>
          <a:p>
            <a:endParaRPr lang="en-US" dirty="0"/>
          </a:p>
        </p:txBody>
      </p:sp>
    </p:spTree>
    <p:extLst>
      <p:ext uri="{BB962C8B-B14F-4D97-AF65-F5344CB8AC3E}">
        <p14:creationId xmlns:p14="http://schemas.microsoft.com/office/powerpoint/2010/main" val="1649861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TotalTime>
  <Words>454</Words>
  <Application>Microsoft Office PowerPoint</Application>
  <PresentationFormat>On-screen Show (4:3)</PresentationFormat>
  <Paragraphs>82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Winter</vt:lpstr>
      <vt:lpstr>PowerPoint Presentation</vt:lpstr>
      <vt:lpstr>INTRODUCTION</vt:lpstr>
      <vt:lpstr>Purpose</vt:lpstr>
      <vt:lpstr>OUTLINE</vt:lpstr>
      <vt:lpstr>PRFORMANCE REQUIRED</vt:lpstr>
      <vt:lpstr>SOFTWARE REQUIREMENTS</vt:lpstr>
      <vt:lpstr>HARDWARE REQUIREMENTS</vt:lpstr>
      <vt:lpstr>After analysis the requirements we need to create the following we pages</vt:lpstr>
      <vt:lpstr>Features of admin </vt:lpstr>
      <vt:lpstr>Features of students  </vt:lpstr>
      <vt:lpstr>     ADVANTAGES     </vt:lpstr>
      <vt:lpstr>PowerPoint Presentation</vt:lpstr>
      <vt:lpstr>Detailed use case diagram</vt:lpstr>
      <vt:lpstr>Sequence Diagram</vt:lpstr>
      <vt:lpstr>Index.html </vt:lpstr>
      <vt:lpstr>PowerPoint Presentation</vt:lpstr>
      <vt:lpstr>PowerPoint Presentation</vt:lpstr>
      <vt:lpstr>Project Scope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COURSE RESERVATION                                                               SYSTEM DEVELOPMENT</dc:title>
  <dc:creator>k</dc:creator>
  <cp:lastModifiedBy>kuberan</cp:lastModifiedBy>
  <cp:revision>12</cp:revision>
  <dcterms:created xsi:type="dcterms:W3CDTF">2006-08-16T00:00:00Z</dcterms:created>
  <dcterms:modified xsi:type="dcterms:W3CDTF">2022-11-15T16:35:40Z</dcterms:modified>
</cp:coreProperties>
</file>