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0" r:id="rId4"/>
  </p:sldMasterIdLst>
  <p:notesMasterIdLst>
    <p:notesMasterId r:id="rId25"/>
  </p:notesMasterIdLst>
  <p:handoutMasterIdLst>
    <p:handoutMasterId r:id="rId26"/>
  </p:handoutMasterIdLst>
  <p:sldIdLst>
    <p:sldId id="368" r:id="rId5"/>
    <p:sldId id="377" r:id="rId6"/>
    <p:sldId id="3992" r:id="rId7"/>
    <p:sldId id="446" r:id="rId8"/>
    <p:sldId id="3993" r:id="rId9"/>
    <p:sldId id="3996" r:id="rId10"/>
    <p:sldId id="3997" r:id="rId11"/>
    <p:sldId id="3994" r:id="rId12"/>
    <p:sldId id="3998" r:id="rId13"/>
    <p:sldId id="3995" r:id="rId14"/>
    <p:sldId id="3999" r:id="rId15"/>
    <p:sldId id="437" r:id="rId16"/>
    <p:sldId id="4000" r:id="rId17"/>
    <p:sldId id="4001" r:id="rId18"/>
    <p:sldId id="4002" r:id="rId19"/>
    <p:sldId id="4005" r:id="rId20"/>
    <p:sldId id="447" r:id="rId21"/>
    <p:sldId id="421" r:id="rId22"/>
    <p:sldId id="4003" r:id="rId23"/>
    <p:sldId id="40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0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3744" userDrawn="1">
          <p15:clr>
            <a:srgbClr val="A4A3A4"/>
          </p15:clr>
        </p15:guide>
        <p15:guide id="7" pos="3960" userDrawn="1">
          <p15:clr>
            <a:srgbClr val="A4A3A4"/>
          </p15:clr>
        </p15:guide>
        <p15:guide id="8" pos="3696" userDrawn="1">
          <p15:clr>
            <a:srgbClr val="A4A3A4"/>
          </p15:clr>
        </p15:guide>
        <p15:guide id="9" pos="329" userDrawn="1">
          <p15:clr>
            <a:srgbClr val="A4A3A4"/>
          </p15:clr>
        </p15:guide>
        <p15:guide id="10" pos="7344" userDrawn="1">
          <p15:clr>
            <a:srgbClr val="A4A3A4"/>
          </p15:clr>
        </p15:guide>
        <p15:guide id="11" pos="7488" userDrawn="1">
          <p15:clr>
            <a:srgbClr val="A4A3A4"/>
          </p15:clr>
        </p15:guide>
        <p15:guide id="12" orient="horz" pos="4080" userDrawn="1">
          <p15:clr>
            <a:srgbClr val="A4A3A4"/>
          </p15:clr>
        </p15:guide>
        <p15:guide id="13" orient="horz" pos="168" userDrawn="1">
          <p15:clr>
            <a:srgbClr val="A4A3A4"/>
          </p15:clr>
        </p15:guide>
        <p15:guide id="14" orient="horz" pos="1224" userDrawn="1">
          <p15:clr>
            <a:srgbClr val="A4A3A4"/>
          </p15:clr>
        </p15:guide>
        <p15:guide id="15" pos="768" userDrawn="1">
          <p15:clr>
            <a:srgbClr val="A4A3A4"/>
          </p15:clr>
        </p15:guide>
        <p15:guide id="16" orient="horz" pos="3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B5850E-9E5F-ACBD-9703-FF8F4E63124F}" name="Foxcroft, Sophie" initials="FS" userId="S::sophie.foxcroft@ontariohealth.ca::a24f287d-9637-42ca-93e3-65d4aa858c9b" providerId="AD"/>
  <p188:author id="{6E54421F-8BE4-6AEC-A2F5-9DEE4CE511B8}" name="Astaraky, Davood" initials="DA" userId="S::davood.astaraky@ontariohealth.ca::dd82f701-4d0a-4a53-8584-3c03790567a9" providerId="AD"/>
  <p188:author id="{D0FFAE60-4F43-C334-F9EF-F4728FDBE600}" name="Mulder, Tonja" initials="MT" userId="S::tonja.mulder@ontariohealth.ca::820ac58e-689d-4285-beef-c00b21dc2ef3" providerId="AD"/>
  <p188:author id="{B3A3E365-1646-AAA8-A98F-CC977F353E7E}" name="Seyedi, Pardis" initials="SP" userId="S::pardis.seyedi@ontariohealth.ca::9e3dbdf3-4079-4415-9f8b-4bf03d5de481" providerId="AD"/>
  <p188:author id="{63B0FD6F-7030-D5CC-B3FD-5CEF435A054F}" name="Yousefi, Roozbeh" initials="" userId="S::roozbeh.yousefi@ontariohealth.ca::c891140c-99ea-4eb4-a3bb-cdce14abf996" providerId="AD"/>
  <p188:author id="{7433F398-6B1A-EAB7-3B28-C48307827116}" name="Yesmin, Tahera" initials="YT" userId="S::tahera.yesmin@ontariohealth.ca::638f8313-459b-4a85-a3a8-40a1015bb9ce" providerId="AD"/>
  <p188:author id="{ED48CEFB-A0E1-E8E6-A004-F4E9F1F2ADA4}" name="Shabnam Balamchi" initials="SB" userId="S::shabnam.balamchi@ontariohealth.ca::6d3db845-bac7-4252-8e38-b264f03188d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AB8B4"/>
    <a:srgbClr val="BDE9F6"/>
    <a:srgbClr val="C7D7D9"/>
    <a:srgbClr val="89C7C4"/>
    <a:srgbClr val="8DC9C6"/>
    <a:srgbClr val="F9F9F9"/>
    <a:srgbClr val="B0CAD1"/>
    <a:srgbClr val="7AA0AA"/>
    <a:srgbClr val="8D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6" autoAdjust="0"/>
  </p:normalViewPr>
  <p:slideViewPr>
    <p:cSldViewPr snapToGrid="0">
      <p:cViewPr varScale="1">
        <p:scale>
          <a:sx n="95" d="100"/>
          <a:sy n="95" d="100"/>
        </p:scale>
        <p:origin x="1158" y="306"/>
      </p:cViewPr>
      <p:guideLst>
        <p:guide orient="horz" pos="2160"/>
        <p:guide pos="600"/>
        <p:guide pos="3840"/>
        <p:guide pos="7104"/>
        <p:guide orient="horz" pos="576"/>
        <p:guide orient="horz" pos="3744"/>
        <p:guide pos="3960"/>
        <p:guide pos="3696"/>
        <p:guide pos="329"/>
        <p:guide pos="7344"/>
        <p:guide pos="7488"/>
        <p:guide orient="horz" pos="4080"/>
        <p:guide orient="horz" pos="168"/>
        <p:guide orient="horz" pos="1224"/>
        <p:guide pos="768"/>
        <p:guide orient="horz" pos="3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9C8E6-38A5-4E32-A060-840F4D17CCEF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C4E93AD4-C79C-4775-9DCB-DA46D0568EAE}">
      <dgm:prSet phldrT="[Text]" custT="1"/>
      <dgm:spPr/>
      <dgm:t>
        <a:bodyPr/>
        <a:lstStyle/>
        <a:p>
          <a:pPr>
            <a:buClrTx/>
            <a:buSzTx/>
            <a:buFont typeface="+mj-lt"/>
            <a:buAutoNum type="arabicPeriod"/>
          </a:pPr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Frequency Analysis: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Understanding key terms and bigrams in the speeches.</a:t>
          </a:r>
          <a:endParaRPr lang="en-US" sz="1600" dirty="0">
            <a:latin typeface="+mj-lt"/>
          </a:endParaRPr>
        </a:p>
      </dgm:t>
    </dgm:pt>
    <dgm:pt modelId="{DF0CC342-E7B4-42E1-AEBF-5D0FF7EB5A52}" type="parTrans" cxnId="{94F3862F-7BA6-410F-907A-5E6881ED81F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BAAEFD45-F281-4283-A315-79193E422941}" type="sibTrans" cxnId="{94F3862F-7BA6-410F-907A-5E6881ED81F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B2B8F042-7E75-4A35-9122-5F9A0EEF3C0D}">
      <dgm:prSet phldrT="[Text]" custT="1"/>
      <dgm:spPr/>
      <dgm:t>
        <a:bodyPr/>
        <a:lstStyle/>
        <a:p>
          <a:pPr>
            <a:buClrTx/>
            <a:buSzTx/>
            <a:buFont typeface="+mj-lt"/>
            <a:buAutoNum type="arabicPeriod"/>
          </a:pPr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Distribution Insights: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Temporal and categorical patterns of the data. </a:t>
          </a:r>
          <a:endParaRPr lang="en-US" sz="1600" dirty="0">
            <a:latin typeface="+mj-lt"/>
          </a:endParaRPr>
        </a:p>
      </dgm:t>
    </dgm:pt>
    <dgm:pt modelId="{BCD26512-6647-4B60-91A6-BB01D756F2DD}" type="parTrans" cxnId="{84EC3EA2-DBF5-411E-8D2D-FAFC4DB9C836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E28B14C2-01A5-4129-8AF3-C1F345499433}" type="sibTrans" cxnId="{84EC3EA2-DBF5-411E-8D2D-FAFC4DB9C836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9A252BF0-3750-45DA-B007-765D7C2C2A55}">
      <dgm:prSet phldrT="[Text]" custT="1"/>
      <dgm:spPr/>
      <dgm:t>
        <a:bodyPr/>
        <a:lstStyle/>
        <a:p>
          <a:pPr>
            <a:buClrTx/>
            <a:buSzTx/>
            <a:buFont typeface="+mj-lt"/>
            <a:buAutoNum type="arabicPeriod"/>
          </a:pPr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Topic Modeling: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Extracting dominant topics and their keywords using LDA.</a:t>
          </a:r>
          <a:endParaRPr lang="en-US" sz="1600" dirty="0">
            <a:latin typeface="+mj-lt"/>
          </a:endParaRPr>
        </a:p>
      </dgm:t>
    </dgm:pt>
    <dgm:pt modelId="{2380EE1A-6C28-4458-8411-CA98F90595D6}" type="parTrans" cxnId="{452EFC64-1D13-40F9-A6F9-FC2D7D5AA1DE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62EEC8A7-6B20-47A2-9514-AD88F50E9DF8}" type="sibTrans" cxnId="{452EFC64-1D13-40F9-A6F9-FC2D7D5AA1DE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435080CF-C8BC-4F95-B964-D39A3EC4525C}">
      <dgm:prSet phldrT="[Text]" custT="1"/>
      <dgm:spPr/>
      <dgm:t>
        <a:bodyPr/>
        <a:lstStyle/>
        <a:p>
          <a:pPr>
            <a:buClrTx/>
            <a:buSzTx/>
            <a:buFont typeface="+mj-lt"/>
            <a:buAutoNum type="arabicPeriod"/>
          </a:pPr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Clustering Analysis: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Visualizing clusters and validating using silhouette scores.</a:t>
          </a:r>
          <a:endParaRPr lang="en-US" sz="1600" dirty="0">
            <a:latin typeface="+mj-lt"/>
          </a:endParaRPr>
        </a:p>
      </dgm:t>
    </dgm:pt>
    <dgm:pt modelId="{5E684E68-7A92-4E04-B7FF-027575ACBA07}" type="parTrans" cxnId="{FF0D0F16-BA0E-4D9A-BA1D-5EFB10CE577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F2C5AA39-E103-446C-AE06-CDCECEC6E85E}" type="sibTrans" cxnId="{FF0D0F16-BA0E-4D9A-BA1D-5EFB10CE577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B7A5A946-33DD-44B8-9AB1-A4F0986C7901}" type="pres">
      <dgm:prSet presAssocID="{2449C8E6-38A5-4E32-A060-840F4D17CCEF}" presName="linear" presStyleCnt="0">
        <dgm:presLayoutVars>
          <dgm:dir/>
          <dgm:animLvl val="lvl"/>
          <dgm:resizeHandles val="exact"/>
        </dgm:presLayoutVars>
      </dgm:prSet>
      <dgm:spPr/>
    </dgm:pt>
    <dgm:pt modelId="{969BAE02-ECAB-4C16-A55B-07B5917147DB}" type="pres">
      <dgm:prSet presAssocID="{C4E93AD4-C79C-4775-9DCB-DA46D0568EAE}" presName="parentLin" presStyleCnt="0"/>
      <dgm:spPr/>
    </dgm:pt>
    <dgm:pt modelId="{5B272ED2-C790-4F12-8B12-F3254DA2F2AF}" type="pres">
      <dgm:prSet presAssocID="{C4E93AD4-C79C-4775-9DCB-DA46D0568EAE}" presName="parentLeftMargin" presStyleLbl="node1" presStyleIdx="0" presStyleCnt="4"/>
      <dgm:spPr/>
    </dgm:pt>
    <dgm:pt modelId="{714C13B1-22E0-42D3-8E76-47C1DED4469F}" type="pres">
      <dgm:prSet presAssocID="{C4E93AD4-C79C-4775-9DCB-DA46D0568EA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8122F2-8B6D-4E73-8B27-655C73438792}" type="pres">
      <dgm:prSet presAssocID="{C4E93AD4-C79C-4775-9DCB-DA46D0568EAE}" presName="negativeSpace" presStyleCnt="0"/>
      <dgm:spPr/>
    </dgm:pt>
    <dgm:pt modelId="{3C722FF2-4D74-4DB4-BE92-5C3DB78C71A2}" type="pres">
      <dgm:prSet presAssocID="{C4E93AD4-C79C-4775-9DCB-DA46D0568EAE}" presName="childText" presStyleLbl="conFgAcc1" presStyleIdx="0" presStyleCnt="4">
        <dgm:presLayoutVars>
          <dgm:bulletEnabled val="1"/>
        </dgm:presLayoutVars>
      </dgm:prSet>
      <dgm:spPr/>
    </dgm:pt>
    <dgm:pt modelId="{C1D8560A-A022-4210-8045-B21988E3E33C}" type="pres">
      <dgm:prSet presAssocID="{BAAEFD45-F281-4283-A315-79193E422941}" presName="spaceBetweenRectangles" presStyleCnt="0"/>
      <dgm:spPr/>
    </dgm:pt>
    <dgm:pt modelId="{A1DDABB2-1E16-45F7-9BBE-ADB7AFB09E7A}" type="pres">
      <dgm:prSet presAssocID="{B2B8F042-7E75-4A35-9122-5F9A0EEF3C0D}" presName="parentLin" presStyleCnt="0"/>
      <dgm:spPr/>
    </dgm:pt>
    <dgm:pt modelId="{203B115B-0FDD-4781-A546-C9BAB6ACE3A5}" type="pres">
      <dgm:prSet presAssocID="{B2B8F042-7E75-4A35-9122-5F9A0EEF3C0D}" presName="parentLeftMargin" presStyleLbl="node1" presStyleIdx="0" presStyleCnt="4"/>
      <dgm:spPr/>
    </dgm:pt>
    <dgm:pt modelId="{531C77B5-11BA-4034-B9AF-6904FDCEF47F}" type="pres">
      <dgm:prSet presAssocID="{B2B8F042-7E75-4A35-9122-5F9A0EEF3C0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BEEB4D-83AA-4171-A86D-95248BE0E95C}" type="pres">
      <dgm:prSet presAssocID="{B2B8F042-7E75-4A35-9122-5F9A0EEF3C0D}" presName="negativeSpace" presStyleCnt="0"/>
      <dgm:spPr/>
    </dgm:pt>
    <dgm:pt modelId="{F5722D38-0E34-4AA4-9578-3F9F74233688}" type="pres">
      <dgm:prSet presAssocID="{B2B8F042-7E75-4A35-9122-5F9A0EEF3C0D}" presName="childText" presStyleLbl="conFgAcc1" presStyleIdx="1" presStyleCnt="4">
        <dgm:presLayoutVars>
          <dgm:bulletEnabled val="1"/>
        </dgm:presLayoutVars>
      </dgm:prSet>
      <dgm:spPr/>
    </dgm:pt>
    <dgm:pt modelId="{AF8C7FDB-BE7B-4375-B126-DC1EE36D8DAC}" type="pres">
      <dgm:prSet presAssocID="{E28B14C2-01A5-4129-8AF3-C1F345499433}" presName="spaceBetweenRectangles" presStyleCnt="0"/>
      <dgm:spPr/>
    </dgm:pt>
    <dgm:pt modelId="{2E14ACDE-50A9-41D2-AC21-C96CD03FDE36}" type="pres">
      <dgm:prSet presAssocID="{9A252BF0-3750-45DA-B007-765D7C2C2A55}" presName="parentLin" presStyleCnt="0"/>
      <dgm:spPr/>
    </dgm:pt>
    <dgm:pt modelId="{3BB5CA12-FCBB-45F3-9DFE-AED5B688359B}" type="pres">
      <dgm:prSet presAssocID="{9A252BF0-3750-45DA-B007-765D7C2C2A55}" presName="parentLeftMargin" presStyleLbl="node1" presStyleIdx="1" presStyleCnt="4"/>
      <dgm:spPr/>
    </dgm:pt>
    <dgm:pt modelId="{86836F63-B7A8-4EC3-AA64-0640FF962991}" type="pres">
      <dgm:prSet presAssocID="{9A252BF0-3750-45DA-B007-765D7C2C2A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E580D4-4FA8-4085-9375-F9C1E614E035}" type="pres">
      <dgm:prSet presAssocID="{9A252BF0-3750-45DA-B007-765D7C2C2A55}" presName="negativeSpace" presStyleCnt="0"/>
      <dgm:spPr/>
    </dgm:pt>
    <dgm:pt modelId="{D86ACFB5-1C42-43FD-9D84-844BDD048DAD}" type="pres">
      <dgm:prSet presAssocID="{9A252BF0-3750-45DA-B007-765D7C2C2A55}" presName="childText" presStyleLbl="conFgAcc1" presStyleIdx="2" presStyleCnt="4">
        <dgm:presLayoutVars>
          <dgm:bulletEnabled val="1"/>
        </dgm:presLayoutVars>
      </dgm:prSet>
      <dgm:spPr/>
    </dgm:pt>
    <dgm:pt modelId="{58A9BF69-D898-48BF-9FC4-8C673D3021AB}" type="pres">
      <dgm:prSet presAssocID="{62EEC8A7-6B20-47A2-9514-AD88F50E9DF8}" presName="spaceBetweenRectangles" presStyleCnt="0"/>
      <dgm:spPr/>
    </dgm:pt>
    <dgm:pt modelId="{80FF7500-F6C0-4628-9394-E4418AD50EBB}" type="pres">
      <dgm:prSet presAssocID="{435080CF-C8BC-4F95-B964-D39A3EC4525C}" presName="parentLin" presStyleCnt="0"/>
      <dgm:spPr/>
    </dgm:pt>
    <dgm:pt modelId="{FE7A647F-3281-436C-BFE0-F5C406F2F6C3}" type="pres">
      <dgm:prSet presAssocID="{435080CF-C8BC-4F95-B964-D39A3EC4525C}" presName="parentLeftMargin" presStyleLbl="node1" presStyleIdx="2" presStyleCnt="4"/>
      <dgm:spPr/>
    </dgm:pt>
    <dgm:pt modelId="{6CAE211A-1D56-465D-9FDC-1C33005E6D50}" type="pres">
      <dgm:prSet presAssocID="{435080CF-C8BC-4F95-B964-D39A3EC4525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9511EFF-3D12-4E80-AF94-EA4B76E81F8A}" type="pres">
      <dgm:prSet presAssocID="{435080CF-C8BC-4F95-B964-D39A3EC4525C}" presName="negativeSpace" presStyleCnt="0"/>
      <dgm:spPr/>
    </dgm:pt>
    <dgm:pt modelId="{9B5A0F28-0BC1-4464-8D80-D863C661F6CC}" type="pres">
      <dgm:prSet presAssocID="{435080CF-C8BC-4F95-B964-D39A3EC4525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AFE710B-573A-499A-B6B8-3317AC75B055}" type="presOf" srcId="{2449C8E6-38A5-4E32-A060-840F4D17CCEF}" destId="{B7A5A946-33DD-44B8-9AB1-A4F0986C7901}" srcOrd="0" destOrd="0" presId="urn:microsoft.com/office/officeart/2005/8/layout/list1"/>
    <dgm:cxn modelId="{FF0D0F16-BA0E-4D9A-BA1D-5EFB10CE577C}" srcId="{2449C8E6-38A5-4E32-A060-840F4D17CCEF}" destId="{435080CF-C8BC-4F95-B964-D39A3EC4525C}" srcOrd="3" destOrd="0" parTransId="{5E684E68-7A92-4E04-B7FF-027575ACBA07}" sibTransId="{F2C5AA39-E103-446C-AE06-CDCECEC6E85E}"/>
    <dgm:cxn modelId="{94F3862F-7BA6-410F-907A-5E6881ED81FC}" srcId="{2449C8E6-38A5-4E32-A060-840F4D17CCEF}" destId="{C4E93AD4-C79C-4775-9DCB-DA46D0568EAE}" srcOrd="0" destOrd="0" parTransId="{DF0CC342-E7B4-42E1-AEBF-5D0FF7EB5A52}" sibTransId="{BAAEFD45-F281-4283-A315-79193E422941}"/>
    <dgm:cxn modelId="{F3881634-DDBB-46DD-B5AB-E24FCF45B008}" type="presOf" srcId="{435080CF-C8BC-4F95-B964-D39A3EC4525C}" destId="{6CAE211A-1D56-465D-9FDC-1C33005E6D50}" srcOrd="1" destOrd="0" presId="urn:microsoft.com/office/officeart/2005/8/layout/list1"/>
    <dgm:cxn modelId="{8CC2D460-82B9-4E62-A204-B7C7C4D3F55D}" type="presOf" srcId="{435080CF-C8BC-4F95-B964-D39A3EC4525C}" destId="{FE7A647F-3281-436C-BFE0-F5C406F2F6C3}" srcOrd="0" destOrd="0" presId="urn:microsoft.com/office/officeart/2005/8/layout/list1"/>
    <dgm:cxn modelId="{452EFC64-1D13-40F9-A6F9-FC2D7D5AA1DE}" srcId="{2449C8E6-38A5-4E32-A060-840F4D17CCEF}" destId="{9A252BF0-3750-45DA-B007-765D7C2C2A55}" srcOrd="2" destOrd="0" parTransId="{2380EE1A-6C28-4458-8411-CA98F90595D6}" sibTransId="{62EEC8A7-6B20-47A2-9514-AD88F50E9DF8}"/>
    <dgm:cxn modelId="{08FA4071-89BC-4D93-B189-822118F70042}" type="presOf" srcId="{C4E93AD4-C79C-4775-9DCB-DA46D0568EAE}" destId="{5B272ED2-C790-4F12-8B12-F3254DA2F2AF}" srcOrd="0" destOrd="0" presId="urn:microsoft.com/office/officeart/2005/8/layout/list1"/>
    <dgm:cxn modelId="{C2517456-30A6-4DA3-9D84-056F24DB75E4}" type="presOf" srcId="{9A252BF0-3750-45DA-B007-765D7C2C2A55}" destId="{3BB5CA12-FCBB-45F3-9DFE-AED5B688359B}" srcOrd="0" destOrd="0" presId="urn:microsoft.com/office/officeart/2005/8/layout/list1"/>
    <dgm:cxn modelId="{C3B7FF92-36DC-4F80-BAF9-45A8560F833D}" type="presOf" srcId="{C4E93AD4-C79C-4775-9DCB-DA46D0568EAE}" destId="{714C13B1-22E0-42D3-8E76-47C1DED4469F}" srcOrd="1" destOrd="0" presId="urn:microsoft.com/office/officeart/2005/8/layout/list1"/>
    <dgm:cxn modelId="{90E3919B-1815-4097-8F9F-288B0A31675D}" type="presOf" srcId="{9A252BF0-3750-45DA-B007-765D7C2C2A55}" destId="{86836F63-B7A8-4EC3-AA64-0640FF962991}" srcOrd="1" destOrd="0" presId="urn:microsoft.com/office/officeart/2005/8/layout/list1"/>
    <dgm:cxn modelId="{84EC3EA2-DBF5-411E-8D2D-FAFC4DB9C836}" srcId="{2449C8E6-38A5-4E32-A060-840F4D17CCEF}" destId="{B2B8F042-7E75-4A35-9122-5F9A0EEF3C0D}" srcOrd="1" destOrd="0" parTransId="{BCD26512-6647-4B60-91A6-BB01D756F2DD}" sibTransId="{E28B14C2-01A5-4129-8AF3-C1F345499433}"/>
    <dgm:cxn modelId="{689636C6-CF9F-4331-8271-D2CF0B3FB841}" type="presOf" srcId="{B2B8F042-7E75-4A35-9122-5F9A0EEF3C0D}" destId="{203B115B-0FDD-4781-A546-C9BAB6ACE3A5}" srcOrd="0" destOrd="0" presId="urn:microsoft.com/office/officeart/2005/8/layout/list1"/>
    <dgm:cxn modelId="{95A315CE-8AED-43DF-806B-385ADECFD5FE}" type="presOf" srcId="{B2B8F042-7E75-4A35-9122-5F9A0EEF3C0D}" destId="{531C77B5-11BA-4034-B9AF-6904FDCEF47F}" srcOrd="1" destOrd="0" presId="urn:microsoft.com/office/officeart/2005/8/layout/list1"/>
    <dgm:cxn modelId="{F73210C4-C8A2-4418-AB21-70208147AB21}" type="presParOf" srcId="{B7A5A946-33DD-44B8-9AB1-A4F0986C7901}" destId="{969BAE02-ECAB-4C16-A55B-07B5917147DB}" srcOrd="0" destOrd="0" presId="urn:microsoft.com/office/officeart/2005/8/layout/list1"/>
    <dgm:cxn modelId="{1F3E547A-EBD5-44A7-AC7F-E39E3B328B33}" type="presParOf" srcId="{969BAE02-ECAB-4C16-A55B-07B5917147DB}" destId="{5B272ED2-C790-4F12-8B12-F3254DA2F2AF}" srcOrd="0" destOrd="0" presId="urn:microsoft.com/office/officeart/2005/8/layout/list1"/>
    <dgm:cxn modelId="{0FB43B31-07C0-458C-A6F7-C6D0A3D88841}" type="presParOf" srcId="{969BAE02-ECAB-4C16-A55B-07B5917147DB}" destId="{714C13B1-22E0-42D3-8E76-47C1DED4469F}" srcOrd="1" destOrd="0" presId="urn:microsoft.com/office/officeart/2005/8/layout/list1"/>
    <dgm:cxn modelId="{54511A71-40DF-4B03-A39F-09FABFDC4544}" type="presParOf" srcId="{B7A5A946-33DD-44B8-9AB1-A4F0986C7901}" destId="{278122F2-8B6D-4E73-8B27-655C73438792}" srcOrd="1" destOrd="0" presId="urn:microsoft.com/office/officeart/2005/8/layout/list1"/>
    <dgm:cxn modelId="{2482A955-F7C1-4105-AD2B-0F59997684A6}" type="presParOf" srcId="{B7A5A946-33DD-44B8-9AB1-A4F0986C7901}" destId="{3C722FF2-4D74-4DB4-BE92-5C3DB78C71A2}" srcOrd="2" destOrd="0" presId="urn:microsoft.com/office/officeart/2005/8/layout/list1"/>
    <dgm:cxn modelId="{42CD82E0-744B-4C39-8C85-E2C3F5E300D0}" type="presParOf" srcId="{B7A5A946-33DD-44B8-9AB1-A4F0986C7901}" destId="{C1D8560A-A022-4210-8045-B21988E3E33C}" srcOrd="3" destOrd="0" presId="urn:microsoft.com/office/officeart/2005/8/layout/list1"/>
    <dgm:cxn modelId="{69A967FB-7E50-4B56-B9D7-59E2E1A36387}" type="presParOf" srcId="{B7A5A946-33DD-44B8-9AB1-A4F0986C7901}" destId="{A1DDABB2-1E16-45F7-9BBE-ADB7AFB09E7A}" srcOrd="4" destOrd="0" presId="urn:microsoft.com/office/officeart/2005/8/layout/list1"/>
    <dgm:cxn modelId="{70BDE935-A4D1-497B-B2DC-7C0C59833B0B}" type="presParOf" srcId="{A1DDABB2-1E16-45F7-9BBE-ADB7AFB09E7A}" destId="{203B115B-0FDD-4781-A546-C9BAB6ACE3A5}" srcOrd="0" destOrd="0" presId="urn:microsoft.com/office/officeart/2005/8/layout/list1"/>
    <dgm:cxn modelId="{B4B7813B-0E44-44E7-970D-1D78D5F316D3}" type="presParOf" srcId="{A1DDABB2-1E16-45F7-9BBE-ADB7AFB09E7A}" destId="{531C77B5-11BA-4034-B9AF-6904FDCEF47F}" srcOrd="1" destOrd="0" presId="urn:microsoft.com/office/officeart/2005/8/layout/list1"/>
    <dgm:cxn modelId="{68EC929E-F810-4BCA-80EF-4773945F454A}" type="presParOf" srcId="{B7A5A946-33DD-44B8-9AB1-A4F0986C7901}" destId="{BCBEEB4D-83AA-4171-A86D-95248BE0E95C}" srcOrd="5" destOrd="0" presId="urn:microsoft.com/office/officeart/2005/8/layout/list1"/>
    <dgm:cxn modelId="{2F224C80-18E5-48C7-92A1-21BBD7C02778}" type="presParOf" srcId="{B7A5A946-33DD-44B8-9AB1-A4F0986C7901}" destId="{F5722D38-0E34-4AA4-9578-3F9F74233688}" srcOrd="6" destOrd="0" presId="urn:microsoft.com/office/officeart/2005/8/layout/list1"/>
    <dgm:cxn modelId="{B8A423F4-B0DE-40CA-8A69-9762537191F5}" type="presParOf" srcId="{B7A5A946-33DD-44B8-9AB1-A4F0986C7901}" destId="{AF8C7FDB-BE7B-4375-B126-DC1EE36D8DAC}" srcOrd="7" destOrd="0" presId="urn:microsoft.com/office/officeart/2005/8/layout/list1"/>
    <dgm:cxn modelId="{F541C2BB-3DB4-4C4B-91FC-CF4DADB4E833}" type="presParOf" srcId="{B7A5A946-33DD-44B8-9AB1-A4F0986C7901}" destId="{2E14ACDE-50A9-41D2-AC21-C96CD03FDE36}" srcOrd="8" destOrd="0" presId="urn:microsoft.com/office/officeart/2005/8/layout/list1"/>
    <dgm:cxn modelId="{0747C02F-CDC4-40F3-ACD3-CB64F02DBC0A}" type="presParOf" srcId="{2E14ACDE-50A9-41D2-AC21-C96CD03FDE36}" destId="{3BB5CA12-FCBB-45F3-9DFE-AED5B688359B}" srcOrd="0" destOrd="0" presId="urn:microsoft.com/office/officeart/2005/8/layout/list1"/>
    <dgm:cxn modelId="{6EBCBBD1-0246-489A-B874-B69CCE991CFF}" type="presParOf" srcId="{2E14ACDE-50A9-41D2-AC21-C96CD03FDE36}" destId="{86836F63-B7A8-4EC3-AA64-0640FF962991}" srcOrd="1" destOrd="0" presId="urn:microsoft.com/office/officeart/2005/8/layout/list1"/>
    <dgm:cxn modelId="{E43B15C5-CE38-4729-92B3-447C03076934}" type="presParOf" srcId="{B7A5A946-33DD-44B8-9AB1-A4F0986C7901}" destId="{1BE580D4-4FA8-4085-9375-F9C1E614E035}" srcOrd="9" destOrd="0" presId="urn:microsoft.com/office/officeart/2005/8/layout/list1"/>
    <dgm:cxn modelId="{BA2090DE-9BA5-43F9-9F84-B8F250D16D57}" type="presParOf" srcId="{B7A5A946-33DD-44B8-9AB1-A4F0986C7901}" destId="{D86ACFB5-1C42-43FD-9D84-844BDD048DAD}" srcOrd="10" destOrd="0" presId="urn:microsoft.com/office/officeart/2005/8/layout/list1"/>
    <dgm:cxn modelId="{34C13CC8-ED80-4109-8A49-0E6B55CA298B}" type="presParOf" srcId="{B7A5A946-33DD-44B8-9AB1-A4F0986C7901}" destId="{58A9BF69-D898-48BF-9FC4-8C673D3021AB}" srcOrd="11" destOrd="0" presId="urn:microsoft.com/office/officeart/2005/8/layout/list1"/>
    <dgm:cxn modelId="{4AB87093-198D-48FD-9050-EDEB7CCDBD6D}" type="presParOf" srcId="{B7A5A946-33DD-44B8-9AB1-A4F0986C7901}" destId="{80FF7500-F6C0-4628-9394-E4418AD50EBB}" srcOrd="12" destOrd="0" presId="urn:microsoft.com/office/officeart/2005/8/layout/list1"/>
    <dgm:cxn modelId="{8E2A1A0D-1273-4CC5-9A63-4C22BCD3C734}" type="presParOf" srcId="{80FF7500-F6C0-4628-9394-E4418AD50EBB}" destId="{FE7A647F-3281-436C-BFE0-F5C406F2F6C3}" srcOrd="0" destOrd="0" presId="urn:microsoft.com/office/officeart/2005/8/layout/list1"/>
    <dgm:cxn modelId="{69A06AAE-B2F7-4EB7-8BB9-E8D35B76447E}" type="presParOf" srcId="{80FF7500-F6C0-4628-9394-E4418AD50EBB}" destId="{6CAE211A-1D56-465D-9FDC-1C33005E6D50}" srcOrd="1" destOrd="0" presId="urn:microsoft.com/office/officeart/2005/8/layout/list1"/>
    <dgm:cxn modelId="{E4EA8E3C-778D-4521-A609-ACE5BDE0F2C0}" type="presParOf" srcId="{B7A5A946-33DD-44B8-9AB1-A4F0986C7901}" destId="{69511EFF-3D12-4E80-AF94-EA4B76E81F8A}" srcOrd="13" destOrd="0" presId="urn:microsoft.com/office/officeart/2005/8/layout/list1"/>
    <dgm:cxn modelId="{37BA6294-4F5B-46DF-85C8-9130BBF5A3F0}" type="presParOf" srcId="{B7A5A946-33DD-44B8-9AB1-A4F0986C7901}" destId="{9B5A0F28-0BC1-4464-8D80-D863C661F6C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61AB7D-B922-4F51-AD2D-22C5898FE374}" type="doc">
      <dgm:prSet loTypeId="urn:diagrams.loki3.com/BracketList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737A898-8FEC-467F-AADB-B04EB5FEC255}">
      <dgm:prSet phldrT="[Text]" custT="1"/>
      <dgm:spPr/>
      <dgm:t>
        <a:bodyPr/>
        <a:lstStyle/>
        <a:p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Class Imbalance</a:t>
          </a:r>
          <a:endParaRPr lang="en-US" sz="1600" b="1" cap="none" spc="0" dirty="0">
            <a:ln/>
            <a:solidFill>
              <a:schemeClr val="accent3"/>
            </a:solidFill>
            <a:effectLst/>
          </a:endParaRPr>
        </a:p>
      </dgm:t>
    </dgm:pt>
    <dgm:pt modelId="{EC4BD2F2-6225-47B6-B3FF-E4CFC79B7518}" type="parTrans" cxnId="{F0282CA8-7AC8-4B4B-9FC5-891197A45614}">
      <dgm:prSet/>
      <dgm:spPr/>
      <dgm:t>
        <a:bodyPr/>
        <a:lstStyle/>
        <a:p>
          <a:endParaRPr lang="en-US" sz="1600"/>
        </a:p>
      </dgm:t>
    </dgm:pt>
    <dgm:pt modelId="{D618D457-FCFA-4AB4-AA1F-9771AB31CC40}" type="sibTrans" cxnId="{F0282CA8-7AC8-4B4B-9FC5-891197A45614}">
      <dgm:prSet/>
      <dgm:spPr/>
      <dgm:t>
        <a:bodyPr/>
        <a:lstStyle/>
        <a:p>
          <a:endParaRPr lang="en-US" sz="1600"/>
        </a:p>
      </dgm:t>
    </dgm:pt>
    <dgm:pt modelId="{3F87E3EB-1CDB-4645-9EEA-94DD1AE2ECE7}">
      <dgm:prSet phldrT="[Text]" custT="1"/>
      <dgm:spPr/>
      <dgm:t>
        <a:bodyPr/>
        <a:lstStyle/>
        <a:p>
          <a:pPr algn="just"/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The "Decrease“ &amp; “Increase” classes were significantly underrepresented, leading to poor performance.</a:t>
          </a:r>
          <a:endParaRPr lang="en-US" sz="1600" dirty="0">
            <a:latin typeface="+mj-lt"/>
          </a:endParaRPr>
        </a:p>
      </dgm:t>
    </dgm:pt>
    <dgm:pt modelId="{713FA10A-FB11-4A07-9E28-AB17A5FC1BBC}" type="parTrans" cxnId="{00F0BD30-462D-412E-8C16-B1808BAC952D}">
      <dgm:prSet/>
      <dgm:spPr/>
      <dgm:t>
        <a:bodyPr/>
        <a:lstStyle/>
        <a:p>
          <a:endParaRPr lang="en-US" sz="1600"/>
        </a:p>
      </dgm:t>
    </dgm:pt>
    <dgm:pt modelId="{83FE44F6-9BA9-4851-B787-27296B358D87}" type="sibTrans" cxnId="{00F0BD30-462D-412E-8C16-B1808BAC952D}">
      <dgm:prSet/>
      <dgm:spPr/>
      <dgm:t>
        <a:bodyPr/>
        <a:lstStyle/>
        <a:p>
          <a:endParaRPr lang="en-US" sz="1600"/>
        </a:p>
      </dgm:t>
    </dgm:pt>
    <dgm:pt modelId="{7ED7BB41-0615-47F1-A6E6-393095E85FA4}">
      <dgm:prSet phldrT="[Text]" custT="1"/>
      <dgm:spPr/>
      <dgm:t>
        <a:bodyPr/>
        <a:lstStyle/>
        <a:p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Semantic Complexity</a:t>
          </a:r>
          <a:endParaRPr lang="en-US" sz="1600" b="1" cap="none" spc="0" dirty="0">
            <a:ln/>
            <a:solidFill>
              <a:schemeClr val="accent3"/>
            </a:solidFill>
            <a:effectLst/>
          </a:endParaRPr>
        </a:p>
      </dgm:t>
    </dgm:pt>
    <dgm:pt modelId="{05669A80-056C-4822-987C-5ADB5052F09B}" type="parTrans" cxnId="{38C06870-21D3-450D-884E-34EFB8D78BD6}">
      <dgm:prSet/>
      <dgm:spPr/>
      <dgm:t>
        <a:bodyPr/>
        <a:lstStyle/>
        <a:p>
          <a:endParaRPr lang="en-US" sz="1600"/>
        </a:p>
      </dgm:t>
    </dgm:pt>
    <dgm:pt modelId="{CDF1646A-39CE-425C-A89C-C806ED75E3A1}" type="sibTrans" cxnId="{38C06870-21D3-450D-884E-34EFB8D78BD6}">
      <dgm:prSet/>
      <dgm:spPr/>
      <dgm:t>
        <a:bodyPr/>
        <a:lstStyle/>
        <a:p>
          <a:endParaRPr lang="en-US" sz="1600"/>
        </a:p>
      </dgm:t>
    </dgm:pt>
    <dgm:pt modelId="{516502F6-71C4-435B-9888-C77B4355ABD7}">
      <dgm:prSet phldrT="[Text]" custT="1"/>
      <dgm:spPr/>
      <dgm:t>
        <a:bodyPr/>
        <a:lstStyle/>
        <a:p>
          <a:pPr algn="just"/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/>
              <a:ea typeface="+mn-ea"/>
              <a:cs typeface="+mn-cs"/>
            </a:rPr>
            <a:t>Speeches often contain complex language that makes it challenging for simpler models to capture nuances.</a:t>
          </a:r>
          <a:endParaRPr lang="en-US" sz="1600" kern="1200" dirty="0"/>
        </a:p>
      </dgm:t>
    </dgm:pt>
    <dgm:pt modelId="{84555672-A092-4E76-9654-B47DDEB469F0}" type="parTrans" cxnId="{07DF6F82-CA2D-4375-A80A-CE2FD3BDA88F}">
      <dgm:prSet/>
      <dgm:spPr/>
      <dgm:t>
        <a:bodyPr/>
        <a:lstStyle/>
        <a:p>
          <a:endParaRPr lang="en-US" sz="1600"/>
        </a:p>
      </dgm:t>
    </dgm:pt>
    <dgm:pt modelId="{879C57E3-6D33-4047-BE25-0B9EC1696956}" type="sibTrans" cxnId="{07DF6F82-CA2D-4375-A80A-CE2FD3BDA88F}">
      <dgm:prSet/>
      <dgm:spPr/>
      <dgm:t>
        <a:bodyPr/>
        <a:lstStyle/>
        <a:p>
          <a:endParaRPr lang="en-US" sz="1600"/>
        </a:p>
      </dgm:t>
    </dgm:pt>
    <dgm:pt modelId="{F8BE16F7-3E19-40DC-B070-BB7D27A022A7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Overfitting Risks</a:t>
          </a:r>
          <a:endParaRPr lang="en-US" sz="1600" b="1" cap="none" spc="0" dirty="0">
            <a:ln/>
            <a:solidFill>
              <a:schemeClr val="accent3"/>
            </a:solidFill>
            <a:effectLst/>
          </a:endParaRPr>
        </a:p>
      </dgm:t>
    </dgm:pt>
    <dgm:pt modelId="{9F6CD133-412B-4450-A292-E8C1434C5011}" type="parTrans" cxnId="{B840C49C-B31C-49D4-917C-918DEC15B2CB}">
      <dgm:prSet/>
      <dgm:spPr/>
      <dgm:t>
        <a:bodyPr/>
        <a:lstStyle/>
        <a:p>
          <a:endParaRPr lang="en-US" sz="1600"/>
        </a:p>
      </dgm:t>
    </dgm:pt>
    <dgm:pt modelId="{5B337463-AC8E-4BBF-8CB8-E496F5D171AC}" type="sibTrans" cxnId="{B840C49C-B31C-49D4-917C-918DEC15B2CB}">
      <dgm:prSet/>
      <dgm:spPr/>
      <dgm:t>
        <a:bodyPr/>
        <a:lstStyle/>
        <a:p>
          <a:endParaRPr lang="en-US" sz="1600"/>
        </a:p>
      </dgm:t>
    </dgm:pt>
    <dgm:pt modelId="{81273162-4DB3-45C6-9930-3B6C904AB3AA}">
      <dgm:prSet phldrT="[Text]" custT="1"/>
      <dgm:spPr/>
      <dgm:t>
        <a:bodyPr/>
        <a:lstStyle/>
        <a:p>
          <a:pPr algn="just"/>
          <a:endParaRPr lang="en-US" sz="1600" kern="1200" dirty="0"/>
        </a:p>
      </dgm:t>
    </dgm:pt>
    <dgm:pt modelId="{DA123FBF-5359-4124-8738-D8DDFC2D8BA3}" type="parTrans" cxnId="{DC83B774-E055-4A22-AA6C-38FCB4348EA7}">
      <dgm:prSet/>
      <dgm:spPr/>
      <dgm:t>
        <a:bodyPr/>
        <a:lstStyle/>
        <a:p>
          <a:endParaRPr lang="en-US" sz="1600"/>
        </a:p>
      </dgm:t>
    </dgm:pt>
    <dgm:pt modelId="{30967B03-E30C-4BF2-99B1-CD4D13B979BB}" type="sibTrans" cxnId="{DC83B774-E055-4A22-AA6C-38FCB4348EA7}">
      <dgm:prSet/>
      <dgm:spPr/>
      <dgm:t>
        <a:bodyPr/>
        <a:lstStyle/>
        <a:p>
          <a:endParaRPr lang="en-US" sz="1600"/>
        </a:p>
      </dgm:t>
    </dgm:pt>
    <dgm:pt modelId="{6613CC23-A6E3-4863-9F83-03A1DF7ECE3D}">
      <dgm:prSet custT="1"/>
      <dgm:spPr/>
      <dgm:t>
        <a:bodyPr/>
        <a:lstStyle/>
        <a:p>
          <a:pPr algn="just"/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/>
              <a:ea typeface="+mn-ea"/>
              <a:cs typeface="+mn-cs"/>
            </a:rPr>
            <a:t>Deep learning models like BERT and LSTM have a high capacity, increasing the risk of overfitting on a small dataset.</a:t>
          </a:r>
        </a:p>
      </dgm:t>
    </dgm:pt>
    <dgm:pt modelId="{D8794E79-303C-4ECB-A214-F3729E750280}" type="parTrans" cxnId="{F847C623-8597-4253-B581-BD06E85BF9C7}">
      <dgm:prSet/>
      <dgm:spPr/>
      <dgm:t>
        <a:bodyPr/>
        <a:lstStyle/>
        <a:p>
          <a:endParaRPr lang="en-US"/>
        </a:p>
      </dgm:t>
    </dgm:pt>
    <dgm:pt modelId="{5EF250B1-CEF3-48AD-9625-95EA66295FD7}" type="sibTrans" cxnId="{F847C623-8597-4253-B581-BD06E85BF9C7}">
      <dgm:prSet/>
      <dgm:spPr/>
      <dgm:t>
        <a:bodyPr/>
        <a:lstStyle/>
        <a:p>
          <a:endParaRPr lang="en-US"/>
        </a:p>
      </dgm:t>
    </dgm:pt>
    <dgm:pt modelId="{F0B891F7-720B-493F-823B-925621CEA2B0}">
      <dgm:prSet phldrT="[Text]" custT="1"/>
      <dgm:spPr/>
      <dgm:t>
        <a:bodyPr/>
        <a:lstStyle/>
        <a:p>
          <a:pPr algn="just"/>
          <a:r>
            <a:rPr lang="en-US" sz="1600" b="1" i="1" dirty="0">
              <a:solidFill>
                <a:srgbClr val="C00000"/>
              </a:solidFill>
            </a:rPr>
            <a:t>No Change 2,888 /Decrease 294 /Increase 252</a:t>
          </a:r>
          <a:endParaRPr lang="en-US" sz="1600" b="1" i="1" dirty="0">
            <a:solidFill>
              <a:srgbClr val="C00000"/>
            </a:solidFill>
            <a:latin typeface="+mj-lt"/>
          </a:endParaRPr>
        </a:p>
      </dgm:t>
    </dgm:pt>
    <dgm:pt modelId="{929E221A-D2CB-4254-B7CE-FA08F730F810}" type="parTrans" cxnId="{BB565ED2-179C-4865-AD77-A7086DFB81EF}">
      <dgm:prSet/>
      <dgm:spPr/>
    </dgm:pt>
    <dgm:pt modelId="{59E83253-DEAB-417D-9682-45D4B040A4C5}" type="sibTrans" cxnId="{BB565ED2-179C-4865-AD77-A7086DFB81EF}">
      <dgm:prSet/>
      <dgm:spPr/>
    </dgm:pt>
    <dgm:pt modelId="{B75B973D-AAFA-49C2-A03F-AA3789E01E0D}">
      <dgm:prSet phldrT="[Text]" custT="1"/>
      <dgm:spPr/>
      <dgm:t>
        <a:bodyPr/>
        <a:lstStyle/>
        <a:p>
          <a:pPr algn="just"/>
          <a:endParaRPr lang="en-US" sz="1600" dirty="0">
            <a:latin typeface="+mj-lt"/>
          </a:endParaRPr>
        </a:p>
      </dgm:t>
    </dgm:pt>
    <dgm:pt modelId="{F097CEBF-624C-450F-B36D-DFBF350BD51F}" type="parTrans" cxnId="{5825B834-7096-4D6B-AF67-23B84BBBAC0C}">
      <dgm:prSet/>
      <dgm:spPr/>
    </dgm:pt>
    <dgm:pt modelId="{CE74B6A8-8194-452A-8C90-9CBF88CCB831}" type="sibTrans" cxnId="{5825B834-7096-4D6B-AF67-23B84BBBAC0C}">
      <dgm:prSet/>
      <dgm:spPr/>
    </dgm:pt>
    <dgm:pt modelId="{01F0126D-AFBD-4920-96D1-463CC8164F83}" type="pres">
      <dgm:prSet presAssocID="{CD61AB7D-B922-4F51-AD2D-22C5898FE374}" presName="Name0" presStyleCnt="0">
        <dgm:presLayoutVars>
          <dgm:dir/>
          <dgm:animLvl val="lvl"/>
          <dgm:resizeHandles val="exact"/>
        </dgm:presLayoutVars>
      </dgm:prSet>
      <dgm:spPr/>
    </dgm:pt>
    <dgm:pt modelId="{04C58A31-7B80-4F2C-A0B9-480F0AAD8341}" type="pres">
      <dgm:prSet presAssocID="{E737A898-8FEC-467F-AADB-B04EB5FEC255}" presName="linNode" presStyleCnt="0"/>
      <dgm:spPr/>
    </dgm:pt>
    <dgm:pt modelId="{A535E72E-CB6B-427A-BB15-C93022EE3889}" type="pres">
      <dgm:prSet presAssocID="{E737A898-8FEC-467F-AADB-B04EB5FEC255}" presName="parTx" presStyleLbl="revTx" presStyleIdx="0" presStyleCnt="3">
        <dgm:presLayoutVars>
          <dgm:chMax val="1"/>
          <dgm:bulletEnabled val="1"/>
        </dgm:presLayoutVars>
      </dgm:prSet>
      <dgm:spPr/>
    </dgm:pt>
    <dgm:pt modelId="{632F5345-EFD1-4E2F-8634-89DFB66C0E83}" type="pres">
      <dgm:prSet presAssocID="{E737A898-8FEC-467F-AADB-B04EB5FEC255}" presName="bracket" presStyleLbl="parChTrans1D1" presStyleIdx="0" presStyleCnt="3"/>
      <dgm:spPr/>
    </dgm:pt>
    <dgm:pt modelId="{F6B5CA62-4C96-46EB-86A4-4D05D33A088F}" type="pres">
      <dgm:prSet presAssocID="{E737A898-8FEC-467F-AADB-B04EB5FEC255}" presName="spH" presStyleCnt="0"/>
      <dgm:spPr/>
    </dgm:pt>
    <dgm:pt modelId="{18672713-8F72-4468-8E0D-F728892073C5}" type="pres">
      <dgm:prSet presAssocID="{E737A898-8FEC-467F-AADB-B04EB5FEC255}" presName="desTx" presStyleLbl="node1" presStyleIdx="0" presStyleCnt="3">
        <dgm:presLayoutVars>
          <dgm:bulletEnabled val="1"/>
        </dgm:presLayoutVars>
      </dgm:prSet>
      <dgm:spPr/>
    </dgm:pt>
    <dgm:pt modelId="{6F38BB21-3562-4DD4-ACB3-10BD83FDEA46}" type="pres">
      <dgm:prSet presAssocID="{D618D457-FCFA-4AB4-AA1F-9771AB31CC40}" presName="spV" presStyleCnt="0"/>
      <dgm:spPr/>
    </dgm:pt>
    <dgm:pt modelId="{2948B6E8-4499-4117-8EFA-7E5C2F7FCE8B}" type="pres">
      <dgm:prSet presAssocID="{7ED7BB41-0615-47F1-A6E6-393095E85FA4}" presName="linNode" presStyleCnt="0"/>
      <dgm:spPr/>
    </dgm:pt>
    <dgm:pt modelId="{92406096-4F30-4DFC-ACC8-0436A64A2A38}" type="pres">
      <dgm:prSet presAssocID="{7ED7BB41-0615-47F1-A6E6-393095E85FA4}" presName="parTx" presStyleLbl="revTx" presStyleIdx="1" presStyleCnt="3">
        <dgm:presLayoutVars>
          <dgm:chMax val="1"/>
          <dgm:bulletEnabled val="1"/>
        </dgm:presLayoutVars>
      </dgm:prSet>
      <dgm:spPr/>
    </dgm:pt>
    <dgm:pt modelId="{6ACDC0E6-0261-4FD0-99E7-F424D41A602C}" type="pres">
      <dgm:prSet presAssocID="{7ED7BB41-0615-47F1-A6E6-393095E85FA4}" presName="bracket" presStyleLbl="parChTrans1D1" presStyleIdx="1" presStyleCnt="3"/>
      <dgm:spPr/>
    </dgm:pt>
    <dgm:pt modelId="{9660FBD2-0328-44CE-9C09-F8788298703F}" type="pres">
      <dgm:prSet presAssocID="{7ED7BB41-0615-47F1-A6E6-393095E85FA4}" presName="spH" presStyleCnt="0"/>
      <dgm:spPr/>
    </dgm:pt>
    <dgm:pt modelId="{8DB0A87D-27E6-4E64-9F6A-13D9081DAAFD}" type="pres">
      <dgm:prSet presAssocID="{7ED7BB41-0615-47F1-A6E6-393095E85FA4}" presName="desTx" presStyleLbl="node1" presStyleIdx="1" presStyleCnt="3">
        <dgm:presLayoutVars>
          <dgm:bulletEnabled val="1"/>
        </dgm:presLayoutVars>
      </dgm:prSet>
      <dgm:spPr/>
    </dgm:pt>
    <dgm:pt modelId="{4BDACB9A-DC6A-4E92-B8C0-C4D3709D5DFB}" type="pres">
      <dgm:prSet presAssocID="{CDF1646A-39CE-425C-A89C-C806ED75E3A1}" presName="spV" presStyleCnt="0"/>
      <dgm:spPr/>
    </dgm:pt>
    <dgm:pt modelId="{EFE93AA6-27BE-458F-95B3-C674B6BA7489}" type="pres">
      <dgm:prSet presAssocID="{F8BE16F7-3E19-40DC-B070-BB7D27A022A7}" presName="linNode" presStyleCnt="0"/>
      <dgm:spPr/>
    </dgm:pt>
    <dgm:pt modelId="{492B6FAA-D8BF-41B1-9372-1638EAB53BE7}" type="pres">
      <dgm:prSet presAssocID="{F8BE16F7-3E19-40DC-B070-BB7D27A022A7}" presName="parTx" presStyleLbl="revTx" presStyleIdx="2" presStyleCnt="3">
        <dgm:presLayoutVars>
          <dgm:chMax val="1"/>
          <dgm:bulletEnabled val="1"/>
        </dgm:presLayoutVars>
      </dgm:prSet>
      <dgm:spPr/>
    </dgm:pt>
    <dgm:pt modelId="{21E6664F-C536-4AC3-9323-943F3890DC02}" type="pres">
      <dgm:prSet presAssocID="{F8BE16F7-3E19-40DC-B070-BB7D27A022A7}" presName="bracket" presStyleLbl="parChTrans1D1" presStyleIdx="2" presStyleCnt="3"/>
      <dgm:spPr/>
    </dgm:pt>
    <dgm:pt modelId="{FAC23BD7-6339-4A75-903D-6C872A3885DE}" type="pres">
      <dgm:prSet presAssocID="{F8BE16F7-3E19-40DC-B070-BB7D27A022A7}" presName="spH" presStyleCnt="0"/>
      <dgm:spPr/>
    </dgm:pt>
    <dgm:pt modelId="{B9F2C394-F363-49FC-AA95-1C46EADA4206}" type="pres">
      <dgm:prSet presAssocID="{F8BE16F7-3E19-40DC-B070-BB7D27A022A7}" presName="desTx" presStyleLbl="node1" presStyleIdx="2" presStyleCnt="3">
        <dgm:presLayoutVars>
          <dgm:bulletEnabled val="1"/>
        </dgm:presLayoutVars>
      </dgm:prSet>
      <dgm:spPr/>
    </dgm:pt>
  </dgm:ptLst>
  <dgm:cxnLst>
    <dgm:cxn modelId="{F743291B-B631-4802-A5F4-145958C02988}" type="presOf" srcId="{81273162-4DB3-45C6-9930-3B6C904AB3AA}" destId="{B9F2C394-F363-49FC-AA95-1C46EADA4206}" srcOrd="0" destOrd="0" presId="urn:diagrams.loki3.com/BracketList"/>
    <dgm:cxn modelId="{F847C623-8597-4253-B581-BD06E85BF9C7}" srcId="{F8BE16F7-3E19-40DC-B070-BB7D27A022A7}" destId="{6613CC23-A6E3-4863-9F83-03A1DF7ECE3D}" srcOrd="1" destOrd="0" parTransId="{D8794E79-303C-4ECB-A214-F3729E750280}" sibTransId="{5EF250B1-CEF3-48AD-9625-95EA66295FD7}"/>
    <dgm:cxn modelId="{00F0BD30-462D-412E-8C16-B1808BAC952D}" srcId="{E737A898-8FEC-467F-AADB-B04EB5FEC255}" destId="{3F87E3EB-1CDB-4645-9EEA-94DD1AE2ECE7}" srcOrd="0" destOrd="0" parTransId="{713FA10A-FB11-4A07-9E28-AB17A5FC1BBC}" sibTransId="{83FE44F6-9BA9-4851-B787-27296B358D87}"/>
    <dgm:cxn modelId="{5825B834-7096-4D6B-AF67-23B84BBBAC0C}" srcId="{E737A898-8FEC-467F-AADB-B04EB5FEC255}" destId="{B75B973D-AAFA-49C2-A03F-AA3789E01E0D}" srcOrd="1" destOrd="0" parTransId="{F097CEBF-624C-450F-B36D-DFBF350BD51F}" sibTransId="{CE74B6A8-8194-452A-8C90-9CBF88CCB831}"/>
    <dgm:cxn modelId="{24057C3E-DFD3-439A-9FDA-B1E9C743B146}" type="presOf" srcId="{6613CC23-A6E3-4863-9F83-03A1DF7ECE3D}" destId="{B9F2C394-F363-49FC-AA95-1C46EADA4206}" srcOrd="0" destOrd="1" presId="urn:diagrams.loki3.com/BracketList"/>
    <dgm:cxn modelId="{38C06870-21D3-450D-884E-34EFB8D78BD6}" srcId="{CD61AB7D-B922-4F51-AD2D-22C5898FE374}" destId="{7ED7BB41-0615-47F1-A6E6-393095E85FA4}" srcOrd="1" destOrd="0" parTransId="{05669A80-056C-4822-987C-5ADB5052F09B}" sibTransId="{CDF1646A-39CE-425C-A89C-C806ED75E3A1}"/>
    <dgm:cxn modelId="{DC83B774-E055-4A22-AA6C-38FCB4348EA7}" srcId="{F8BE16F7-3E19-40DC-B070-BB7D27A022A7}" destId="{81273162-4DB3-45C6-9930-3B6C904AB3AA}" srcOrd="0" destOrd="0" parTransId="{DA123FBF-5359-4124-8738-D8DDFC2D8BA3}" sibTransId="{30967B03-E30C-4BF2-99B1-CD4D13B979BB}"/>
    <dgm:cxn modelId="{29998977-4631-4624-BB39-692204DCEFDA}" type="presOf" srcId="{CD61AB7D-B922-4F51-AD2D-22C5898FE374}" destId="{01F0126D-AFBD-4920-96D1-463CC8164F83}" srcOrd="0" destOrd="0" presId="urn:diagrams.loki3.com/BracketList"/>
    <dgm:cxn modelId="{07DF6F82-CA2D-4375-A80A-CE2FD3BDA88F}" srcId="{7ED7BB41-0615-47F1-A6E6-393095E85FA4}" destId="{516502F6-71C4-435B-9888-C77B4355ABD7}" srcOrd="0" destOrd="0" parTransId="{84555672-A092-4E76-9654-B47DDEB469F0}" sibTransId="{879C57E3-6D33-4047-BE25-0B9EC1696956}"/>
    <dgm:cxn modelId="{28E7668A-14AF-4E6D-A63E-10FA41055D88}" type="presOf" srcId="{F8BE16F7-3E19-40DC-B070-BB7D27A022A7}" destId="{492B6FAA-D8BF-41B1-9372-1638EAB53BE7}" srcOrd="0" destOrd="0" presId="urn:diagrams.loki3.com/BracketList"/>
    <dgm:cxn modelId="{6C312495-CBAA-4003-A5FF-F29480C933DC}" type="presOf" srcId="{3F87E3EB-1CDB-4645-9EEA-94DD1AE2ECE7}" destId="{18672713-8F72-4468-8E0D-F728892073C5}" srcOrd="0" destOrd="0" presId="urn:diagrams.loki3.com/BracketList"/>
    <dgm:cxn modelId="{B840C49C-B31C-49D4-917C-918DEC15B2CB}" srcId="{CD61AB7D-B922-4F51-AD2D-22C5898FE374}" destId="{F8BE16F7-3E19-40DC-B070-BB7D27A022A7}" srcOrd="2" destOrd="0" parTransId="{9F6CD133-412B-4450-A292-E8C1434C5011}" sibTransId="{5B337463-AC8E-4BBF-8CB8-E496F5D171AC}"/>
    <dgm:cxn modelId="{16181B9E-AD44-4105-9CA0-C159E1BCB068}" type="presOf" srcId="{F0B891F7-720B-493F-823B-925621CEA2B0}" destId="{18672713-8F72-4468-8E0D-F728892073C5}" srcOrd="0" destOrd="2" presId="urn:diagrams.loki3.com/BracketList"/>
    <dgm:cxn modelId="{A947ACA6-3961-4149-9949-2B4BE3BCE8C6}" type="presOf" srcId="{516502F6-71C4-435B-9888-C77B4355ABD7}" destId="{8DB0A87D-27E6-4E64-9F6A-13D9081DAAFD}" srcOrd="0" destOrd="0" presId="urn:diagrams.loki3.com/BracketList"/>
    <dgm:cxn modelId="{F0282CA8-7AC8-4B4B-9FC5-891197A45614}" srcId="{CD61AB7D-B922-4F51-AD2D-22C5898FE374}" destId="{E737A898-8FEC-467F-AADB-B04EB5FEC255}" srcOrd="0" destOrd="0" parTransId="{EC4BD2F2-6225-47B6-B3FF-E4CFC79B7518}" sibTransId="{D618D457-FCFA-4AB4-AA1F-9771AB31CC40}"/>
    <dgm:cxn modelId="{BB565ED2-179C-4865-AD77-A7086DFB81EF}" srcId="{E737A898-8FEC-467F-AADB-B04EB5FEC255}" destId="{F0B891F7-720B-493F-823B-925621CEA2B0}" srcOrd="2" destOrd="0" parTransId="{929E221A-D2CB-4254-B7CE-FA08F730F810}" sibTransId="{59E83253-DEAB-417D-9682-45D4B040A4C5}"/>
    <dgm:cxn modelId="{DC925DEB-ECB2-4E2B-99A8-D00259E84CBB}" type="presOf" srcId="{B75B973D-AAFA-49C2-A03F-AA3789E01E0D}" destId="{18672713-8F72-4468-8E0D-F728892073C5}" srcOrd="0" destOrd="1" presId="urn:diagrams.loki3.com/BracketList"/>
    <dgm:cxn modelId="{2A00F2F1-3405-49D7-8B9A-FBD9975EABF3}" type="presOf" srcId="{E737A898-8FEC-467F-AADB-B04EB5FEC255}" destId="{A535E72E-CB6B-427A-BB15-C93022EE3889}" srcOrd="0" destOrd="0" presId="urn:diagrams.loki3.com/BracketList"/>
    <dgm:cxn modelId="{884389F3-0E12-441F-AF5F-61CC224214EA}" type="presOf" srcId="{7ED7BB41-0615-47F1-A6E6-393095E85FA4}" destId="{92406096-4F30-4DFC-ACC8-0436A64A2A38}" srcOrd="0" destOrd="0" presId="urn:diagrams.loki3.com/BracketList"/>
    <dgm:cxn modelId="{68824D08-4846-4476-AA06-8D698DD185D1}" type="presParOf" srcId="{01F0126D-AFBD-4920-96D1-463CC8164F83}" destId="{04C58A31-7B80-4F2C-A0B9-480F0AAD8341}" srcOrd="0" destOrd="0" presId="urn:diagrams.loki3.com/BracketList"/>
    <dgm:cxn modelId="{DB6A7415-AC23-447C-8ECC-4937E294EBB9}" type="presParOf" srcId="{04C58A31-7B80-4F2C-A0B9-480F0AAD8341}" destId="{A535E72E-CB6B-427A-BB15-C93022EE3889}" srcOrd="0" destOrd="0" presId="urn:diagrams.loki3.com/BracketList"/>
    <dgm:cxn modelId="{9470CB4F-41C6-4D94-87F0-7AE950A48E28}" type="presParOf" srcId="{04C58A31-7B80-4F2C-A0B9-480F0AAD8341}" destId="{632F5345-EFD1-4E2F-8634-89DFB66C0E83}" srcOrd="1" destOrd="0" presId="urn:diagrams.loki3.com/BracketList"/>
    <dgm:cxn modelId="{C0A96880-C56E-4531-B95A-524A026B1FF2}" type="presParOf" srcId="{04C58A31-7B80-4F2C-A0B9-480F0AAD8341}" destId="{F6B5CA62-4C96-46EB-86A4-4D05D33A088F}" srcOrd="2" destOrd="0" presId="urn:diagrams.loki3.com/BracketList"/>
    <dgm:cxn modelId="{83ED1D24-9C83-45FE-8576-B056012C4116}" type="presParOf" srcId="{04C58A31-7B80-4F2C-A0B9-480F0AAD8341}" destId="{18672713-8F72-4468-8E0D-F728892073C5}" srcOrd="3" destOrd="0" presId="urn:diagrams.loki3.com/BracketList"/>
    <dgm:cxn modelId="{60BCD427-C2B2-4C6A-9086-89482E8F85C9}" type="presParOf" srcId="{01F0126D-AFBD-4920-96D1-463CC8164F83}" destId="{6F38BB21-3562-4DD4-ACB3-10BD83FDEA46}" srcOrd="1" destOrd="0" presId="urn:diagrams.loki3.com/BracketList"/>
    <dgm:cxn modelId="{1256B826-9834-4971-B053-5BB5DF1FE60D}" type="presParOf" srcId="{01F0126D-AFBD-4920-96D1-463CC8164F83}" destId="{2948B6E8-4499-4117-8EFA-7E5C2F7FCE8B}" srcOrd="2" destOrd="0" presId="urn:diagrams.loki3.com/BracketList"/>
    <dgm:cxn modelId="{CF90A9B8-7AE9-4F7B-AFBF-D96C6320C481}" type="presParOf" srcId="{2948B6E8-4499-4117-8EFA-7E5C2F7FCE8B}" destId="{92406096-4F30-4DFC-ACC8-0436A64A2A38}" srcOrd="0" destOrd="0" presId="urn:diagrams.loki3.com/BracketList"/>
    <dgm:cxn modelId="{B7199718-AE5B-408C-9268-74ADF024A840}" type="presParOf" srcId="{2948B6E8-4499-4117-8EFA-7E5C2F7FCE8B}" destId="{6ACDC0E6-0261-4FD0-99E7-F424D41A602C}" srcOrd="1" destOrd="0" presId="urn:diagrams.loki3.com/BracketList"/>
    <dgm:cxn modelId="{A42F42FF-5D45-490B-B9D2-EC05D339A9D7}" type="presParOf" srcId="{2948B6E8-4499-4117-8EFA-7E5C2F7FCE8B}" destId="{9660FBD2-0328-44CE-9C09-F8788298703F}" srcOrd="2" destOrd="0" presId="urn:diagrams.loki3.com/BracketList"/>
    <dgm:cxn modelId="{4D15299D-96F1-4C8B-87DD-DF30A2FEE87C}" type="presParOf" srcId="{2948B6E8-4499-4117-8EFA-7E5C2F7FCE8B}" destId="{8DB0A87D-27E6-4E64-9F6A-13D9081DAAFD}" srcOrd="3" destOrd="0" presId="urn:diagrams.loki3.com/BracketList"/>
    <dgm:cxn modelId="{2809F183-96D6-4547-B199-28BF2BB25A6C}" type="presParOf" srcId="{01F0126D-AFBD-4920-96D1-463CC8164F83}" destId="{4BDACB9A-DC6A-4E92-B8C0-C4D3709D5DFB}" srcOrd="3" destOrd="0" presId="urn:diagrams.loki3.com/BracketList"/>
    <dgm:cxn modelId="{073B33A4-4F79-48B6-9893-316B3C585087}" type="presParOf" srcId="{01F0126D-AFBD-4920-96D1-463CC8164F83}" destId="{EFE93AA6-27BE-458F-95B3-C674B6BA7489}" srcOrd="4" destOrd="0" presId="urn:diagrams.loki3.com/BracketList"/>
    <dgm:cxn modelId="{28BFB667-22E4-412A-8A2C-921DDDF4C407}" type="presParOf" srcId="{EFE93AA6-27BE-458F-95B3-C674B6BA7489}" destId="{492B6FAA-D8BF-41B1-9372-1638EAB53BE7}" srcOrd="0" destOrd="0" presId="urn:diagrams.loki3.com/BracketList"/>
    <dgm:cxn modelId="{15C31A4A-E016-4006-AA39-A4C4847F89D2}" type="presParOf" srcId="{EFE93AA6-27BE-458F-95B3-C674B6BA7489}" destId="{21E6664F-C536-4AC3-9323-943F3890DC02}" srcOrd="1" destOrd="0" presId="urn:diagrams.loki3.com/BracketList"/>
    <dgm:cxn modelId="{9AE098BC-1269-454E-AB5D-98FCB6C75211}" type="presParOf" srcId="{EFE93AA6-27BE-458F-95B3-C674B6BA7489}" destId="{FAC23BD7-6339-4A75-903D-6C872A3885DE}" srcOrd="2" destOrd="0" presId="urn:diagrams.loki3.com/BracketList"/>
    <dgm:cxn modelId="{5F6E930B-D84D-4412-8720-FEAD23A5E9B0}" type="presParOf" srcId="{EFE93AA6-27BE-458F-95B3-C674B6BA7489}" destId="{B9F2C394-F363-49FC-AA95-1C46EADA420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22FF2-4D74-4DB4-BE92-5C3DB78C71A2}">
      <dsp:nvSpPr>
        <dsp:cNvPr id="0" name=""/>
        <dsp:cNvSpPr/>
      </dsp:nvSpPr>
      <dsp:spPr>
        <a:xfrm>
          <a:off x="0" y="358426"/>
          <a:ext cx="10146973" cy="60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C13B1-22E0-42D3-8E76-47C1DED4469F}">
      <dsp:nvSpPr>
        <dsp:cNvPr id="0" name=""/>
        <dsp:cNvSpPr/>
      </dsp:nvSpPr>
      <dsp:spPr>
        <a:xfrm>
          <a:off x="507348" y="4186"/>
          <a:ext cx="7102881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72" tIns="0" rIns="2684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Frequency Analysis: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Understanding key terms and bigrams in the speeches.</a:t>
          </a:r>
          <a:endParaRPr lang="en-US" sz="1600" kern="1200" dirty="0">
            <a:latin typeface="+mj-lt"/>
          </a:endParaRPr>
        </a:p>
      </dsp:txBody>
      <dsp:txXfrm>
        <a:off x="541933" y="38771"/>
        <a:ext cx="7033711" cy="639310"/>
      </dsp:txXfrm>
    </dsp:sp>
    <dsp:sp modelId="{F5722D38-0E34-4AA4-9578-3F9F74233688}">
      <dsp:nvSpPr>
        <dsp:cNvPr id="0" name=""/>
        <dsp:cNvSpPr/>
      </dsp:nvSpPr>
      <dsp:spPr>
        <a:xfrm>
          <a:off x="0" y="1447066"/>
          <a:ext cx="10146973" cy="60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C77B5-11BA-4034-B9AF-6904FDCEF47F}">
      <dsp:nvSpPr>
        <dsp:cNvPr id="0" name=""/>
        <dsp:cNvSpPr/>
      </dsp:nvSpPr>
      <dsp:spPr>
        <a:xfrm>
          <a:off x="507348" y="1092826"/>
          <a:ext cx="7102881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72" tIns="0" rIns="2684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Distribution Insights: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Temporal and categorical patterns of the data. </a:t>
          </a:r>
          <a:endParaRPr lang="en-US" sz="1600" kern="1200" dirty="0">
            <a:latin typeface="+mj-lt"/>
          </a:endParaRPr>
        </a:p>
      </dsp:txBody>
      <dsp:txXfrm>
        <a:off x="541933" y="1127411"/>
        <a:ext cx="7033711" cy="639310"/>
      </dsp:txXfrm>
    </dsp:sp>
    <dsp:sp modelId="{D86ACFB5-1C42-43FD-9D84-844BDD048DAD}">
      <dsp:nvSpPr>
        <dsp:cNvPr id="0" name=""/>
        <dsp:cNvSpPr/>
      </dsp:nvSpPr>
      <dsp:spPr>
        <a:xfrm>
          <a:off x="0" y="2535706"/>
          <a:ext cx="10146973" cy="60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36F63-B7A8-4EC3-AA64-0640FF962991}">
      <dsp:nvSpPr>
        <dsp:cNvPr id="0" name=""/>
        <dsp:cNvSpPr/>
      </dsp:nvSpPr>
      <dsp:spPr>
        <a:xfrm>
          <a:off x="507348" y="2181466"/>
          <a:ext cx="7102881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72" tIns="0" rIns="2684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Topic Modeling: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Extracting dominant topics and their keywords using LDA.</a:t>
          </a:r>
          <a:endParaRPr lang="en-US" sz="1600" kern="1200" dirty="0">
            <a:latin typeface="+mj-lt"/>
          </a:endParaRPr>
        </a:p>
      </dsp:txBody>
      <dsp:txXfrm>
        <a:off x="541933" y="2216051"/>
        <a:ext cx="7033711" cy="639310"/>
      </dsp:txXfrm>
    </dsp:sp>
    <dsp:sp modelId="{9B5A0F28-0BC1-4464-8D80-D863C661F6CC}">
      <dsp:nvSpPr>
        <dsp:cNvPr id="0" name=""/>
        <dsp:cNvSpPr/>
      </dsp:nvSpPr>
      <dsp:spPr>
        <a:xfrm>
          <a:off x="0" y="3624346"/>
          <a:ext cx="10146973" cy="6048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E211A-1D56-465D-9FDC-1C33005E6D50}">
      <dsp:nvSpPr>
        <dsp:cNvPr id="0" name=""/>
        <dsp:cNvSpPr/>
      </dsp:nvSpPr>
      <dsp:spPr>
        <a:xfrm>
          <a:off x="507348" y="3270106"/>
          <a:ext cx="7102881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72" tIns="0" rIns="2684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Clustering Analysis: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 Visualizing clusters and validating using silhouette scores.</a:t>
          </a:r>
          <a:endParaRPr lang="en-US" sz="1600" kern="1200" dirty="0">
            <a:latin typeface="+mj-lt"/>
          </a:endParaRPr>
        </a:p>
      </dsp:txBody>
      <dsp:txXfrm>
        <a:off x="541933" y="3304691"/>
        <a:ext cx="7033711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5E72E-CB6B-427A-BB15-C93022EE3889}">
      <dsp:nvSpPr>
        <dsp:cNvPr id="0" name=""/>
        <dsp:cNvSpPr/>
      </dsp:nvSpPr>
      <dsp:spPr>
        <a:xfrm>
          <a:off x="0" y="544833"/>
          <a:ext cx="2793383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Class Imbalance</a:t>
          </a:r>
          <a:endParaRPr lang="en-US" sz="16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0" y="544833"/>
        <a:ext cx="2793383" cy="1287000"/>
      </dsp:txXfrm>
    </dsp:sp>
    <dsp:sp modelId="{632F5345-EFD1-4E2F-8634-89DFB66C0E83}">
      <dsp:nvSpPr>
        <dsp:cNvPr id="0" name=""/>
        <dsp:cNvSpPr/>
      </dsp:nvSpPr>
      <dsp:spPr>
        <a:xfrm>
          <a:off x="2793383" y="544833"/>
          <a:ext cx="558676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72713-8F72-4468-8E0D-F728892073C5}">
      <dsp:nvSpPr>
        <dsp:cNvPr id="0" name=""/>
        <dsp:cNvSpPr/>
      </dsp:nvSpPr>
      <dsp:spPr>
        <a:xfrm>
          <a:off x="3575530" y="544833"/>
          <a:ext cx="7598002" cy="1287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The "Decrease“ &amp; “Increase” classes were significantly underrepresented, leading to poor performance.</a:t>
          </a:r>
          <a:endParaRPr lang="en-US" sz="1600" kern="1200" dirty="0">
            <a:latin typeface="+mj-lt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+mj-lt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>
              <a:solidFill>
                <a:srgbClr val="C00000"/>
              </a:solidFill>
            </a:rPr>
            <a:t>No Change 2,888 /Decrease 294 /Increase 252</a:t>
          </a:r>
          <a:endParaRPr lang="en-US" sz="1600" b="1" i="1" kern="1200" dirty="0">
            <a:solidFill>
              <a:srgbClr val="C00000"/>
            </a:solidFill>
            <a:latin typeface="+mj-lt"/>
          </a:endParaRPr>
        </a:p>
      </dsp:txBody>
      <dsp:txXfrm>
        <a:off x="3575530" y="544833"/>
        <a:ext cx="7598002" cy="1287000"/>
      </dsp:txXfrm>
    </dsp:sp>
    <dsp:sp modelId="{92406096-4F30-4DFC-ACC8-0436A64A2A38}">
      <dsp:nvSpPr>
        <dsp:cNvPr id="0" name=""/>
        <dsp:cNvSpPr/>
      </dsp:nvSpPr>
      <dsp:spPr>
        <a:xfrm>
          <a:off x="0" y="2065833"/>
          <a:ext cx="2793383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Semantic Complexity</a:t>
          </a:r>
          <a:endParaRPr lang="en-US" sz="16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0" y="2065833"/>
        <a:ext cx="2793383" cy="1287000"/>
      </dsp:txXfrm>
    </dsp:sp>
    <dsp:sp modelId="{6ACDC0E6-0261-4FD0-99E7-F424D41A602C}">
      <dsp:nvSpPr>
        <dsp:cNvPr id="0" name=""/>
        <dsp:cNvSpPr/>
      </dsp:nvSpPr>
      <dsp:spPr>
        <a:xfrm>
          <a:off x="2793383" y="2065833"/>
          <a:ext cx="558676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0A87D-27E6-4E64-9F6A-13D9081DAAFD}">
      <dsp:nvSpPr>
        <dsp:cNvPr id="0" name=""/>
        <dsp:cNvSpPr/>
      </dsp:nvSpPr>
      <dsp:spPr>
        <a:xfrm>
          <a:off x="3575530" y="2065833"/>
          <a:ext cx="7598002" cy="1287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/>
              <a:ea typeface="+mn-ea"/>
              <a:cs typeface="+mn-cs"/>
            </a:rPr>
            <a:t>Speeches often contain complex language that makes it challenging for simpler models to capture nuances.</a:t>
          </a:r>
          <a:endParaRPr lang="en-US" sz="1600" kern="1200" dirty="0"/>
        </a:p>
      </dsp:txBody>
      <dsp:txXfrm>
        <a:off x="3575530" y="2065833"/>
        <a:ext cx="7598002" cy="1287000"/>
      </dsp:txXfrm>
    </dsp:sp>
    <dsp:sp modelId="{492B6FAA-D8BF-41B1-9372-1638EAB53BE7}">
      <dsp:nvSpPr>
        <dsp:cNvPr id="0" name=""/>
        <dsp:cNvSpPr/>
      </dsp:nvSpPr>
      <dsp:spPr>
        <a:xfrm>
          <a:off x="0" y="3586833"/>
          <a:ext cx="2793383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Overfitting Risks</a:t>
          </a:r>
          <a:endParaRPr lang="en-US" sz="16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0" y="3586833"/>
        <a:ext cx="2793383" cy="1287000"/>
      </dsp:txXfrm>
    </dsp:sp>
    <dsp:sp modelId="{21E6664F-C536-4AC3-9323-943F3890DC02}">
      <dsp:nvSpPr>
        <dsp:cNvPr id="0" name=""/>
        <dsp:cNvSpPr/>
      </dsp:nvSpPr>
      <dsp:spPr>
        <a:xfrm>
          <a:off x="2793383" y="3586833"/>
          <a:ext cx="558676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2C394-F363-49FC-AA95-1C46EADA4206}">
      <dsp:nvSpPr>
        <dsp:cNvPr id="0" name=""/>
        <dsp:cNvSpPr/>
      </dsp:nvSpPr>
      <dsp:spPr>
        <a:xfrm>
          <a:off x="3575530" y="3586833"/>
          <a:ext cx="7598002" cy="1287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/>
              <a:ea typeface="+mn-ea"/>
              <a:cs typeface="+mn-cs"/>
            </a:rPr>
            <a:t>Deep learning models like BERT and LSTM have a high capacity, increasing the risk of overfitting on a small dataset.</a:t>
          </a:r>
        </a:p>
      </dsp:txBody>
      <dsp:txXfrm>
        <a:off x="3575530" y="3586833"/>
        <a:ext cx="7598002" cy="128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FAAEFC-A304-0122-CEA5-AD0C91EA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A6689-32F2-8A95-3813-20BDD168DA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C85EE-1CE4-C44D-9C64-128E97A402C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F47AC-3420-FD29-E6A0-A4ED789CFE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666FF-2F81-67D6-FFF1-5BE33EB4D4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49512-CD65-8B4C-8DA7-B92FBD93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85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1F089-8C70-F441-BAD2-FF5C22086FB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3FE4-7F3D-1C48-8731-559E789B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6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953FE4-7F3D-1C48-8731-559E789B0C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28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C5965-513C-AC7D-AFD7-C39148CAF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28E78A-8AE7-50E5-0B41-3A6C11091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76274-2C99-D815-50A5-F1FE678DB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0B04B-1946-394A-B7A9-41A8AB631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53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82369-0915-54CD-3A74-CB127889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8AD01C-A4D0-D024-B893-2A67AE55B0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D0AE85-C280-C5F5-4025-88588D939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40ED4-B92D-BB3F-6ADF-5BA217556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366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44D29-4884-670E-8292-FE6B1307E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B5006F-6F9F-0FDB-3753-FA7EFE6A98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B23789-13FC-D566-8681-6C5E0F878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Metrics: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F1-Score (Macro and Weighted):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Macro F1-Score</a:t>
            </a:r>
            <a:r>
              <a:rPr lang="en-US" dirty="0"/>
              <a:t>: Balances performance equally across all classes, ensuring minority classes are not ignored.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Weighted F1-Score</a:t>
            </a:r>
            <a:r>
              <a:rPr lang="en-US" dirty="0"/>
              <a:t>: Averages F1-scores while considering class imbalances (weighting by class size).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Precision and Recall: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Precision</a:t>
            </a:r>
            <a:r>
              <a:rPr lang="en-US" dirty="0"/>
              <a:t>: Measures how many predicted positive samples are correct.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Recall</a:t>
            </a:r>
            <a:r>
              <a:rPr lang="en-US" dirty="0"/>
              <a:t>: Measures how many actual positive samples are correctly predicted.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These are critical for evaluating </a:t>
            </a:r>
            <a:r>
              <a:rPr lang="en-US" b="1" dirty="0"/>
              <a:t>minority classes</a:t>
            </a:r>
            <a:r>
              <a:rPr lang="en-US" dirty="0"/>
              <a:t> like "Increase" and "Decrease."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Confusion Matrix: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Provides a clear visualization of true positives, false positives, and misclassifications for each class.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4B507-D455-1AE3-51D0-F53F8204D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952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B7323-EFF7-8B93-F1D4-2A91C9AF1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ACB07E-78F8-2EDD-27DB-61B6DA8BFC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4CF92-4AF0-8E74-8C66-A7545D702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381CF-9CF5-322E-AB25-4F196E2A8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151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6975A-7ACB-472B-1060-0CB88797C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8C9CEA-AA5C-ED05-2210-1FDE163C9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DD68CB-4AAF-F46E-467B-16528F9D5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52F47-1691-A050-50FC-57E999F07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168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1F67A-AA4C-16BF-6DF5-F2E67B433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36169-47F1-19FB-9C02-817348323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7F77D4-DD1C-AC54-FEBD-C000B1BDF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3A326-89B5-C748-FB01-36B567470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13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35105-B778-BDF7-695E-229F769A0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4BE534-727D-1FB5-B659-512E42B2E4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C59573-E147-383E-5C62-08D75A959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DE21D-5ACD-3692-80CE-770932469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893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ECB12-F842-8982-5878-8F573DCF7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421B16-AB9E-5DE1-1293-0582DA20B7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E363E7-A523-4C8C-0339-27C21A740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5DE52-2F5C-C77B-A1EC-D75AF08AD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53FE4-7F3D-1C48-8731-559E789B0C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41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2E60-2495-4681-9507-7B86AB2BDA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27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46FE7-F49B-C414-3CF5-4C6DF0D36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285C6-1973-0E68-ECF2-9B7DD4A6D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CB3BD9-FB13-5D9A-63EB-09D98AE41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6EFF0-1805-9DAD-9278-94BD5A74D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953FE4-7F3D-1C48-8731-559E789B0C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44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J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53FE4-7F3D-1C48-8731-559E789B0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3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64FC3-EB5F-7B93-F617-8457738D9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1DCD6-5694-802E-68A3-863EE1F75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F077D6-A782-C8BB-A05B-36DEA7394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2D04-82A4-6D7A-2BBA-D58004AEC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53FE4-7F3D-1C48-8731-559E789B0C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38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3F68-524D-81D0-8F33-74109D2F8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92EA06-A060-C904-40A4-796B91BEA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8385C2-E385-C278-D6F1-6938E4AEA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2222-0D56-124E-1051-1AA1E161B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14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2929C-5C31-4CFD-FF2A-8A75FFE7C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1822E-AE33-0282-0FB0-E64580DEC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220A5-F72C-C3AD-594F-EA584D1BA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257ED-6BCA-A3D4-936D-D6E073A06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953FE4-7F3D-1C48-8731-559E789B0C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02D2B-13DE-64F1-5573-7EC816F45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531065-7004-C90A-ECC1-EACFB9DC8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C4AFE-C7DC-935D-3C53-25BFBE8D1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B18F7-7FE9-644E-612A-6C299161D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249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B3AB3-F094-A7D7-020C-E39FB514A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27F264-D60B-7C13-5A00-453C5E8F60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99E60F-B4F2-1C8A-D03A-C83BCB581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03EA6-0E6B-1143-27DB-0E546B057C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359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1A050-981A-730C-46BB-6922544D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9503BD-6E5E-4DE8-4D88-A6A75F256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826D10-8BC3-CFD4-2423-F81AA0881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1E599-912A-1D3D-CF22-8F30CDAA2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792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46411-70B9-BDB1-BFDA-11AA99AB8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347BDB-9AB1-2F4F-1C35-9E7A323717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29CEE5-1B27-8E8E-AE88-1C7AC3B9B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28D9E-3CBF-3631-5395-42EC83902D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82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7D586-2C51-9055-2E91-7E464060F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4D1900-8A76-C0EB-2654-489FFD3C45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C258C5-A432-F6DB-7CB8-9F523B3F7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9CD63-E8F1-8E99-0C15-C4DD7D2E9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48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- Photo Bott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77F1D97-7ECC-F386-F547-E8F7EDFFBB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573492"/>
            <a:ext cx="7715250" cy="304250"/>
          </a:xfrm>
        </p:spPr>
        <p:txBody>
          <a:bodyPr anchor="t">
            <a:spAutoFit/>
          </a:bodyPr>
          <a:lstStyle>
            <a:lvl1pPr marL="0" indent="0">
              <a:buNone/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>
              <a:lnSpc>
                <a:spcPts val="2639"/>
              </a:lnSpc>
              <a:spcAft>
                <a:spcPts val="800"/>
              </a:spcAft>
            </a:pPr>
            <a:r>
              <a:rPr lang="en-US" altLang="en-US" sz="1600" u="none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600" u="none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600" u="none">
                <a:latin typeface="Calibri"/>
                <a:ea typeface="MS PGothic"/>
                <a:cs typeface="Calibri"/>
              </a:rPr>
              <a:t>  Date</a:t>
            </a:r>
            <a:endParaRPr lang="en-CA" altLang="en-US" sz="1600" u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6A2A235-8022-9742-FB03-FC6458F847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10813"/>
            <a:ext cx="10363200" cy="406265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 baseline="0">
                <a:solidFill>
                  <a:schemeClr val="tx1"/>
                </a:solidFill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232657D-B9B6-404B-C7A0-647448D8D8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77706"/>
            <a:ext cx="10363200" cy="1137556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Presentation Title. Can be 1-2 lines </a:t>
            </a:r>
            <a:br>
              <a:rPr lang="en-US" sz="4200" b="1" u="none">
                <a:latin typeface="Calibri"/>
                <a:ea typeface="MS PGothic"/>
                <a:cs typeface="Calibri"/>
              </a:rPr>
            </a:br>
            <a:r>
              <a:rPr lang="en-US" sz="4200" b="1" u="none">
                <a:latin typeface="Calibri"/>
                <a:ea typeface="MS PGothic"/>
                <a:cs typeface="Calibri"/>
              </a:rPr>
              <a:t>in length. Calibri Bold 42 pt.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279E30-5D2B-7665-C675-6FAC49BE8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594" y="156387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6910C-61A3-42F4-0A10-12531FC6BB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522296" y="5545905"/>
            <a:ext cx="2669704" cy="13078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78439C-818C-6693-CF16-414574544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2594" y="156387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2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 +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C075D96F-C8BE-7900-65B2-F3316EAAC1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8803" y="1943100"/>
            <a:ext cx="4495797" cy="4000500"/>
          </a:xfrm>
        </p:spPr>
        <p:txBody>
          <a:bodyPr/>
          <a:lstStyle>
            <a:lvl1pPr marL="0" indent="0">
              <a:buNone/>
              <a:defRPr/>
            </a:lvl1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Column One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doloret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98719803-0068-75FE-CD11-8F3931C33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49440" y="1945433"/>
            <a:ext cx="4677499" cy="3998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fontAlgn="t"/>
            <a:r>
              <a:rPr lang="en-US"/>
              <a:t>Click to add your content….. Column Two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Ut </a:t>
            </a:r>
            <a:r>
              <a:rPr lang="en-US" sz="2200" err="1">
                <a:ea typeface="MS PGothic"/>
                <a:cs typeface="Calibri"/>
              </a:rPr>
              <a:t>wisi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enim</a:t>
            </a:r>
            <a:r>
              <a:rPr lang="en-US" sz="2200">
                <a:ea typeface="MS PGothic"/>
                <a:cs typeface="Calibri"/>
              </a:rPr>
              <a:t> ad minim </a:t>
            </a:r>
            <a:r>
              <a:rPr lang="en-US" sz="2200" err="1">
                <a:ea typeface="MS PGothic"/>
                <a:cs typeface="Calibri"/>
              </a:rPr>
              <a:t>veniam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quis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nostrud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exerci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tation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ullamcorper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suscipit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lobortis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nisl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aliquip</a:t>
            </a:r>
            <a:r>
              <a:rPr lang="en-US" sz="2200">
                <a:ea typeface="MS PGothic"/>
                <a:cs typeface="Calibri"/>
              </a:rPr>
              <a:t>.</a:t>
            </a:r>
          </a:p>
          <a:p>
            <a:pPr fontAlgn="t"/>
            <a:r>
              <a:rPr lang="en-US" sz="2200">
                <a:ea typeface="MS PGothic"/>
                <a:cs typeface="Calibri"/>
              </a:rPr>
              <a:t>Lorem ipsum dolor sit. Ut </a:t>
            </a:r>
            <a:r>
              <a:rPr lang="en-US" sz="2200" err="1">
                <a:ea typeface="MS PGothic"/>
                <a:cs typeface="Calibri"/>
              </a:rPr>
              <a:t>wisi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enim</a:t>
            </a:r>
            <a:r>
              <a:rPr lang="en-US" sz="2200">
                <a:ea typeface="MS PGothic"/>
                <a:cs typeface="Calibri"/>
              </a:rPr>
              <a:t> ad minim </a:t>
            </a:r>
            <a:r>
              <a:rPr lang="en-US" sz="2200" err="1">
                <a:ea typeface="MS PGothic"/>
                <a:cs typeface="Calibri"/>
              </a:rPr>
              <a:t>veniam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quis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nostrud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exerci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tation</a:t>
            </a:r>
            <a:r>
              <a:rPr lang="en-US" sz="2200"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2EF0708B-FA7F-303A-7641-E43E8FADD58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33400" y="1984935"/>
            <a:ext cx="914400" cy="914400"/>
          </a:xfrm>
        </p:spPr>
        <p:txBody>
          <a:bodyPr anchor="t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Place Icon</a:t>
            </a:r>
          </a:p>
          <a:p>
            <a:endParaRPr lang="en-US"/>
          </a:p>
        </p:txBody>
      </p:sp>
      <p:sp>
        <p:nvSpPr>
          <p:cNvPr id="10" name="Picture Placeholder 15">
            <a:extLst>
              <a:ext uri="{FF2B5EF4-FFF2-40B4-BE49-F238E27FC236}">
                <a16:creationId xmlns:a16="http://schemas.microsoft.com/office/drawing/2014/main" id="{FC5C1218-B950-698F-50CD-F876B162576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33400" y="3983695"/>
            <a:ext cx="914400" cy="914400"/>
          </a:xfrm>
        </p:spPr>
        <p:txBody>
          <a:bodyPr anchor="t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Place Icon</a:t>
            </a:r>
          </a:p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BAA97C-2850-3A69-318E-7A140585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CDB81-818A-3600-3FC2-3CBE6B45DA5D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96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B665797-5EC9-10BB-2F78-6DCAA4A63B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0388" y="3429000"/>
            <a:ext cx="5307012" cy="3048000"/>
          </a:xfrm>
        </p:spPr>
        <p:txBody>
          <a:bodyPr/>
          <a:lstStyle/>
          <a:p>
            <a:r>
              <a:rPr lang="en-US"/>
              <a:t>Click icon to insert picture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FCD1F90-B25A-04B2-72E6-3B0D7A8E74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5333999" cy="13525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fontAlgn="t"/>
            <a:r>
              <a:rPr lang="en-US"/>
              <a:t>Click to add your content….. </a:t>
            </a:r>
            <a:r>
              <a:rPr lang="en-US" sz="2200"/>
              <a:t>Column One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.</a:t>
            </a:r>
            <a:endParaRPr lang="en-US" sz="2200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D5A3B2D7-20BA-F0CB-7296-7D74B14C9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4603" y="1945433"/>
            <a:ext cx="5333999" cy="45315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/>
              <a:t>Column Two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Ed do </a:t>
            </a:r>
            <a:r>
              <a:rPr lang="en-US" sz="2200" err="1">
                <a:ea typeface="MS PGothic"/>
                <a:cs typeface="Calibri"/>
              </a:rPr>
              <a:t>eiusmod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E880B5-CB27-80B4-9562-3B5159B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0EDC9-45AE-DBE1-2A63-D8758AB3E6F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998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, Tex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FFD87A-BF51-A2BE-6D07-89C74FD0349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24603" y="1447800"/>
            <a:ext cx="5302336" cy="5029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insert picture</a:t>
            </a:r>
          </a:p>
          <a:p>
            <a:endParaRPr lang="en-US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AD026AF1-C87D-897B-0E86-07A0672F66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5333999" cy="4533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19BB45-3B91-9721-FCC8-319C4C9F6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B194D-F9BF-DC51-7A47-26DF7EEF81E4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057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E0D9-4723-49B7-1675-C787377E973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33400" y="1943099"/>
            <a:ext cx="5334000" cy="4233863"/>
          </a:xfrm>
        </p:spPr>
        <p:txBody>
          <a:bodyPr/>
          <a:lstStyle/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13092-BE32-FB28-4CC9-AF21F58DC2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4602" y="1943099"/>
            <a:ext cx="5295898" cy="4233864"/>
          </a:xfrm>
        </p:spPr>
        <p:txBody>
          <a:bodyPr/>
          <a:lstStyle/>
          <a:p>
            <a:pPr lvl="0"/>
            <a:r>
              <a:rPr lang="en-US"/>
              <a:t>Click to insert 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9871F-BF82-DAE0-CA9E-2731FEDF4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C44D8132-E900-C9B1-6396-FDB4CED3E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39CCAFA-5EDF-82F7-9BC7-4F008F5EF9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7FE86-450E-F73F-8BF7-B640885D3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44E33-6DCE-3CFC-8A77-A731B4295EB4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604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55117-7F73-4893-1D8E-704E5AC5A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1681163"/>
            <a:ext cx="5334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8A793-5AF9-040A-5DC7-809D43FF0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1" y="2505075"/>
            <a:ext cx="5334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8D161-D881-3150-611D-32F5104DC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681163"/>
            <a:ext cx="5030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8C643-A1B8-02CB-D3B6-BA369CFA2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0" y="2505075"/>
            <a:ext cx="5030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E717610-6E21-89A8-3E69-2D4BC46F4D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5E00A-7CE7-6393-F27A-D462545B3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873DF537-6BED-4F95-DEF6-109F038762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FA477-BDC9-FED2-7185-665AC6BB7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81EB4-E608-8BEE-3444-60180651328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8519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7F05CE-DF63-9D4E-10B0-E3A1EB61C2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CE54E-8701-1D99-ADF7-B7806D49F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D01EC43-5CD5-448B-1ED7-B6E18C5523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4F00CA-B85B-F5C9-9554-3845AE1BB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78C8D-DF33-368A-56BE-5D1A63C67074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944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9243B0-32C0-026E-F42F-5A33A0392B5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38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1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9AE328-FDE0-A33C-40DC-2979B1EC13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3636" y="1867394"/>
            <a:ext cx="7724442" cy="430887"/>
          </a:xfrm>
        </p:spPr>
        <p:txBody>
          <a:bodyPr anchor="b" anchorCtr="0">
            <a:sp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/>
                <a:ea typeface="MS PGothic"/>
                <a:cs typeface="Calibri"/>
              </a:rPr>
              <a:t>Message here (or delete)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C494DF-A0B4-37D5-19A2-1F599651E2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998907"/>
            <a:ext cx="10706100" cy="2944693"/>
          </a:xfrm>
        </p:spPr>
        <p:txBody>
          <a:bodyPr>
            <a:noAutofit/>
          </a:bodyPr>
          <a:lstStyle>
            <a:lvl1pPr>
              <a:lnSpc>
                <a:spcPct val="87000"/>
              </a:lnSpc>
              <a:spcAft>
                <a:spcPts val="0"/>
              </a:spcAft>
              <a:defRPr sz="80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87000"/>
              </a:lnSpc>
              <a:defRPr sz="8000">
                <a:latin typeface="+mn-lt"/>
              </a:defRPr>
            </a:lvl2pPr>
            <a:lvl3pPr>
              <a:lnSpc>
                <a:spcPct val="87000"/>
              </a:lnSpc>
              <a:defRPr sz="8000">
                <a:latin typeface="+mn-lt"/>
              </a:defRPr>
            </a:lvl3pPr>
            <a:lvl4pPr>
              <a:lnSpc>
                <a:spcPct val="87000"/>
              </a:lnSpc>
              <a:defRPr sz="8000">
                <a:latin typeface="+mn-lt"/>
              </a:defRPr>
            </a:lvl4pPr>
            <a:lvl5pPr>
              <a:lnSpc>
                <a:spcPct val="87000"/>
              </a:lnSpc>
              <a:defRPr sz="8000">
                <a:latin typeface="+mn-lt"/>
              </a:defRPr>
            </a:lvl5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94D55-0429-2FBD-5043-3AEB4F53C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A15D8-285F-3752-BAA5-FC7F61AF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44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100" y="3125362"/>
            <a:ext cx="5410200" cy="812530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300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3000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100" y="2143328"/>
            <a:ext cx="5844209" cy="568810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Ontario Health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294" y="275991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70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_section divider">
    <p:bg>
      <p:bgPr>
        <a:solidFill>
          <a:srgbClr val="00B2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9" y="1813206"/>
            <a:ext cx="8109247" cy="1969761"/>
          </a:xfrm>
        </p:spPr>
        <p:txBody>
          <a:bodyPr anchor="t"/>
          <a:lstStyle>
            <a:lvl1pPr algn="l">
              <a:defRPr sz="5333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2E14C-C515-44CF-A19F-E393ABBBD456}"/>
              </a:ext>
            </a:extLst>
          </p:cNvPr>
          <p:cNvSpPr/>
          <p:nvPr/>
        </p:nvSpPr>
        <p:spPr bwMode="auto">
          <a:xfrm rot="5400000">
            <a:off x="3807768" y="-1537227"/>
            <a:ext cx="423949" cy="585867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00B2E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25822-9F98-5744-998D-767DF82FEB20}"/>
              </a:ext>
            </a:extLst>
          </p:cNvPr>
          <p:cNvSpPr txBox="1"/>
          <p:nvPr/>
        </p:nvSpPr>
        <p:spPr>
          <a:xfrm>
            <a:off x="10299012" y="6332834"/>
            <a:ext cx="1422400" cy="3181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50CB991-94F8-4AE6-BDC9-2D81A3868D43}" type="slidenum">
              <a:rPr lang="en-US" altLang="en-US" sz="1467" b="0" u="none">
                <a:solidFill>
                  <a:schemeClr val="bg1"/>
                </a:solidFill>
                <a:latin typeface="Arial"/>
                <a:cs typeface="Arial"/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en-US" sz="1467" b="0" u="none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35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2100" y="6104192"/>
            <a:ext cx="5410200" cy="30425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>
              <a:lnSpc>
                <a:spcPts val="2639"/>
              </a:lnSpc>
              <a:spcAft>
                <a:spcPts val="800"/>
              </a:spcAft>
            </a:pPr>
            <a:r>
              <a:rPr lang="en-US" altLang="en-US" sz="1600" u="none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600" u="none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600" u="none">
                <a:latin typeface="Calibri"/>
                <a:ea typeface="MS PGothic"/>
                <a:cs typeface="Calibri"/>
              </a:rPr>
              <a:t>  Date</a:t>
            </a:r>
            <a:endParaRPr lang="en-CA" altLang="en-US" sz="1600" u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100" y="3675328"/>
            <a:ext cx="5410200" cy="812530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300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3000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100" y="2124548"/>
            <a:ext cx="5844209" cy="1137556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4200" b="1" u="none">
                <a:latin typeface="Calibri"/>
                <a:ea typeface="MS PGothic"/>
                <a:cs typeface="Calibri"/>
              </a:rPr>
            </a:br>
            <a:r>
              <a:rPr lang="en-US" sz="4200" b="1" u="none">
                <a:latin typeface="Calibri"/>
                <a:ea typeface="MS PGothic"/>
                <a:cs typeface="Calibri"/>
              </a:rPr>
              <a:t>Can be 2-3 lines in length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522296" y="5547694"/>
            <a:ext cx="2669704" cy="13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8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6 -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12DB815-4B5A-9A07-BDB5-612F254E72A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683769" y="1497913"/>
            <a:ext cx="3309938" cy="3309937"/>
          </a:xfrm>
        </p:spPr>
        <p:txBody>
          <a:bodyPr anchor="t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insert an icon from The Pulse library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ext Placeholder 47">
            <a:extLst>
              <a:ext uri="{FF2B5EF4-FFF2-40B4-BE49-F238E27FC236}">
                <a16:creationId xmlns:a16="http://schemas.microsoft.com/office/drawing/2014/main" id="{547B7989-2CEB-9236-CAED-9641BF151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2100" y="6102529"/>
            <a:ext cx="5410200" cy="30425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>
              <a:lnSpc>
                <a:spcPts val="2639"/>
              </a:lnSpc>
              <a:spcAft>
                <a:spcPts val="800"/>
              </a:spcAft>
            </a:pPr>
            <a:r>
              <a:rPr lang="en-US" altLang="en-US" sz="1600" u="none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600" u="none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600" u="none">
                <a:latin typeface="Calibri"/>
                <a:ea typeface="MS PGothic"/>
                <a:cs typeface="Calibri"/>
              </a:rPr>
              <a:t>  Date</a:t>
            </a:r>
            <a:endParaRPr lang="en-CA" altLang="en-US" sz="1600" u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42">
            <a:extLst>
              <a:ext uri="{FF2B5EF4-FFF2-40B4-BE49-F238E27FC236}">
                <a16:creationId xmlns:a16="http://schemas.microsoft.com/office/drawing/2014/main" id="{93C1E13F-42B7-3304-1993-9D1F0242FC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100" y="3675328"/>
            <a:ext cx="5410200" cy="812530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300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3000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9" name="Text Placeholder 37">
            <a:extLst>
              <a:ext uri="{FF2B5EF4-FFF2-40B4-BE49-F238E27FC236}">
                <a16:creationId xmlns:a16="http://schemas.microsoft.com/office/drawing/2014/main" id="{081E4A46-B7C6-BB4B-D9DC-7395944C1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100" y="2124548"/>
            <a:ext cx="5844209" cy="1137556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4200" b="1" u="none">
                <a:latin typeface="Calibri"/>
                <a:ea typeface="MS PGothic"/>
                <a:cs typeface="Calibri"/>
              </a:rPr>
            </a:br>
            <a:r>
              <a:rPr lang="en-US" sz="4200" b="1" u="none">
                <a:latin typeface="Calibri"/>
                <a:ea typeface="MS PGothic"/>
                <a:cs typeface="Calibri"/>
              </a:rPr>
              <a:t>Can be 2-3 lines in length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2A316-E7AA-4A16-BEA1-5E9E58270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986E9-5F00-2F78-EE72-89C6997A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22296" y="5545905"/>
            <a:ext cx="2669704" cy="13078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DB9973-2CE6-92D4-BEE0-3461CAB5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1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9AE328-FDE0-A33C-40DC-2979B1EC13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3636" y="1867394"/>
            <a:ext cx="7724442" cy="430887"/>
          </a:xfrm>
        </p:spPr>
        <p:txBody>
          <a:bodyPr anchor="b" anchorCtr="0">
            <a:sp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/>
                <a:ea typeface="MS PGothic"/>
                <a:cs typeface="Calibri"/>
              </a:rPr>
              <a:t>PORTFOLIO NAME OR TOPIC (UPPERCASE)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C494DF-A0B4-37D5-19A2-1F599651E2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998907"/>
            <a:ext cx="10706100" cy="2944693"/>
          </a:xfrm>
        </p:spPr>
        <p:txBody>
          <a:bodyPr>
            <a:noAutofit/>
          </a:bodyPr>
          <a:lstStyle>
            <a:lvl1pPr>
              <a:lnSpc>
                <a:spcPct val="87000"/>
              </a:lnSpc>
              <a:spcAft>
                <a:spcPts val="0"/>
              </a:spcAft>
              <a:defRPr sz="80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87000"/>
              </a:lnSpc>
              <a:defRPr sz="8000">
                <a:latin typeface="+mn-lt"/>
              </a:defRPr>
            </a:lvl2pPr>
            <a:lvl3pPr>
              <a:lnSpc>
                <a:spcPct val="87000"/>
              </a:lnSpc>
              <a:defRPr sz="8000">
                <a:latin typeface="+mn-lt"/>
              </a:defRPr>
            </a:lvl3pPr>
            <a:lvl4pPr>
              <a:lnSpc>
                <a:spcPct val="87000"/>
              </a:lnSpc>
              <a:defRPr sz="8000">
                <a:latin typeface="+mn-lt"/>
              </a:defRPr>
            </a:lvl4pPr>
            <a:lvl5pPr>
              <a:lnSpc>
                <a:spcPct val="87000"/>
              </a:lnSpc>
              <a:defRPr sz="8000">
                <a:latin typeface="+mn-lt"/>
              </a:defRPr>
            </a:lvl5pPr>
          </a:lstStyle>
          <a:p>
            <a:pPr lvl="0"/>
            <a:r>
              <a:rPr lang="en-US"/>
              <a:t>Section Title Here</a:t>
            </a:r>
            <a:br>
              <a:rPr lang="en-US"/>
            </a:br>
            <a:r>
              <a:rPr lang="en-US"/>
              <a:t>Can be 2 lines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94D55-0429-2FBD-5043-3AEB4F53C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A15D8-285F-3752-BAA5-FC7F61AF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4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 -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DFAF9DF0-6279-44DA-B6B6-457FDA5856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3636" y="1863836"/>
            <a:ext cx="6421438" cy="430887"/>
          </a:xfrm>
        </p:spPr>
        <p:txBody>
          <a:bodyPr anchor="b" anchorCtr="0">
            <a:spAutoFit/>
          </a:bodyPr>
          <a:lstStyle>
            <a:lvl1pPr marL="0" indent="0">
              <a:buNone/>
              <a:defRPr sz="3100" b="1">
                <a:latin typeface="+mj-lt"/>
              </a:defRPr>
            </a:lvl1pPr>
            <a:lvl2pPr>
              <a:defRPr sz="2800" b="1">
                <a:latin typeface="+mj-lt"/>
              </a:defRPr>
            </a:lvl2pPr>
            <a:lvl3pPr>
              <a:defRPr sz="2800" b="1">
                <a:latin typeface="+mj-lt"/>
              </a:defRPr>
            </a:lvl3pPr>
            <a:lvl4pPr>
              <a:defRPr sz="2800" b="1">
                <a:latin typeface="+mj-lt"/>
              </a:defRPr>
            </a:lvl4pPr>
            <a:lvl5pPr>
              <a:defRPr sz="2800" b="1">
                <a:latin typeface="+mj-lt"/>
              </a:defRPr>
            </a:lvl5pPr>
          </a:lstStyle>
          <a:p>
            <a:r>
              <a:rPr lang="en-US" sz="2800" b="1">
                <a:latin typeface="Calibri"/>
                <a:ea typeface="MS PGothic"/>
                <a:cs typeface="Calibri"/>
              </a:rPr>
              <a:t>PORTFOLIO NAME OR TOPIC (UPPERCASE) </a:t>
            </a:r>
            <a:endParaRPr lang="en-US" sz="2800" b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EAB721-67C7-929E-2787-C292EA59E8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97038"/>
            <a:ext cx="10706100" cy="2933700"/>
          </a:xfrm>
        </p:spPr>
        <p:txBody>
          <a:bodyPr>
            <a:noAutofit/>
          </a:bodyPr>
          <a:lstStyle>
            <a:lvl1pPr>
              <a:lnSpc>
                <a:spcPct val="87000"/>
              </a:lnSpc>
              <a:spcAft>
                <a:spcPts val="0"/>
              </a:spcAft>
              <a:defRPr sz="8000"/>
            </a:lvl1pPr>
            <a:lvl2pPr>
              <a:lnSpc>
                <a:spcPct val="87000"/>
              </a:lnSpc>
              <a:defRPr sz="8000"/>
            </a:lvl2pPr>
            <a:lvl3pPr>
              <a:lnSpc>
                <a:spcPct val="87000"/>
              </a:lnSpc>
              <a:defRPr sz="8000"/>
            </a:lvl3pPr>
            <a:lvl4pPr>
              <a:lnSpc>
                <a:spcPct val="87000"/>
              </a:lnSpc>
              <a:defRPr sz="8000"/>
            </a:lvl4pPr>
            <a:lvl5pPr>
              <a:lnSpc>
                <a:spcPct val="87000"/>
              </a:lnSpc>
              <a:defRPr sz="8000"/>
            </a:lvl5pPr>
          </a:lstStyle>
          <a:p>
            <a:pPr lvl="0"/>
            <a:r>
              <a:rPr lang="en-US"/>
              <a:t>Section Title Here</a:t>
            </a:r>
            <a:br>
              <a:rPr lang="en-US"/>
            </a:br>
            <a:r>
              <a:rPr lang="en-US"/>
              <a:t>Can be 2 lines</a:t>
            </a:r>
          </a:p>
        </p:txBody>
      </p:sp>
    </p:spTree>
    <p:extLst>
      <p:ext uri="{BB962C8B-B14F-4D97-AF65-F5344CB8AC3E}">
        <p14:creationId xmlns:p14="http://schemas.microsoft.com/office/powerpoint/2010/main" val="94112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27CB8F1-624E-D52E-48C2-CA0AB1531B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839" y="1943100"/>
            <a:ext cx="11087100" cy="4533900"/>
          </a:xfrm>
        </p:spPr>
        <p:txBody>
          <a:bodyPr numCol="1" spcCol="457200"/>
          <a:lstStyle>
            <a:lvl1pPr marL="0" indent="0">
              <a:buFont typeface="Arial" panose="020B0604020202020204" pitchFamily="34" charset="0"/>
              <a:buNone/>
              <a:defRPr/>
            </a:lvl1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ut.</a:t>
            </a:r>
            <a:r>
              <a:rPr lang="en-US" sz="2200">
                <a:ea typeface="MS PGothic"/>
                <a:cs typeface="Calibri"/>
              </a:rPr>
              <a:t>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</a:t>
            </a:r>
          </a:p>
          <a:p>
            <a:pPr lvl="0"/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r>
              <a:rPr lang="en-US" sz="2200">
                <a:ea typeface="MS PGothic"/>
                <a:cs typeface="Calibri"/>
              </a:rPr>
              <a:t>.</a:t>
            </a:r>
            <a:r>
              <a:rPr lang="en-US"/>
              <a:t> 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 lvl="0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3774A6-2584-077E-5582-7B203D5D8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52CF7-F208-F42F-0536-F9B1A683800C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503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41250-7B58-FEDD-3CE6-4F6D7FC732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839" y="1943100"/>
            <a:ext cx="11087100" cy="4533900"/>
          </a:xfrm>
        </p:spPr>
        <p:txBody>
          <a:bodyPr numCol="2" spcCol="45720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571500" indent="-342900">
              <a:buFont typeface="Arial" panose="020B0604020202020204" pitchFamily="34" charset="0"/>
              <a:buChar char="•"/>
              <a:defRPr/>
            </a:lvl2pPr>
          </a:lstStyle>
          <a:p>
            <a:pPr fontAlgn="t"/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</a:t>
            </a:r>
          </a:p>
          <a:p>
            <a:pPr fontAlgn="t"/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</a:t>
            </a:r>
            <a:br>
              <a:rPr lang="en-US" sz="2200">
                <a:ea typeface="MS PGothic"/>
                <a:cs typeface="Calibri"/>
              </a:rPr>
            </a:br>
            <a:endParaRPr lang="en-US" sz="2200">
              <a:ea typeface="MS PGothic"/>
              <a:cs typeface="Calibri"/>
            </a:endParaRPr>
          </a:p>
          <a:p>
            <a:pPr fontAlgn="t"/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 fontAlgn="t"/>
            <a:endParaRPr lang="en-US" sz="2200">
              <a:ea typeface="MS PGothic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4524E8-7F7D-234A-DCB2-0314995F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D45BA-6DF0-EAEA-BBED-770295F14ADB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73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, Text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FFFF155-02CB-5101-0EB5-2D8B7D32A7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31277" y="1593582"/>
            <a:ext cx="3395662" cy="3844925"/>
          </a:xfrm>
          <a:prstGeom prst="round2DiagRect">
            <a:avLst/>
          </a:prstGeom>
          <a:solidFill>
            <a:schemeClr val="accent2"/>
          </a:solidFill>
        </p:spPr>
        <p:txBody>
          <a:bodyPr lIns="182880" tIns="182880" rIns="182880" bIns="18288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insert sidebar text. Lorem ipsum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6A3C848-CB26-FC1C-D368-350907F6C2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7110413" cy="4000500"/>
          </a:xfrm>
        </p:spPr>
        <p:txBody>
          <a:bodyPr/>
          <a:lstStyle>
            <a:lvl1pPr marL="0" indent="0"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>
              <a:defRPr sz="2000"/>
            </a:lvl2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</a:t>
            </a:r>
            <a:r>
              <a:rPr lang="en-US" sz="2200">
                <a:ea typeface="MS PGothic"/>
                <a:cs typeface="Calibri"/>
              </a:rPr>
              <a:t> my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r>
              <a:rPr lang="en-US" sz="2200">
                <a:ea typeface="MS PGothic"/>
                <a:cs typeface="Calibri"/>
              </a:rPr>
              <a:t>.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6C7BFD-B686-7C45-79BF-7538AB9A6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CCB5CA-A9A4-1A4E-B0CE-3D212C57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3E8BE-5F0D-375A-3831-B5618B36749D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4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130A7326-D7B1-C86A-70CB-C10E219E46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3786804"/>
            <a:ext cx="5562600" cy="2514601"/>
          </a:xfrm>
          <a:prstGeom prst="round2DiagRect">
            <a:avLst/>
          </a:prstGeom>
          <a:solidFill>
            <a:schemeClr val="accent1"/>
          </a:solidFill>
        </p:spPr>
        <p:txBody>
          <a:bodyPr lIns="182880" tIns="182880" rIns="182880" bIns="182880">
            <a:noAutofit/>
          </a:bodyPr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insert sidebar text. Lorem ipsum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1234BE21-F0C6-BF48-3E4A-5988AEF944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5333999" cy="4000500"/>
          </a:xfrm>
        </p:spPr>
        <p:txBody>
          <a:bodyPr/>
          <a:lstStyle>
            <a:lvl1pPr marL="0" indent="0">
              <a:buNone/>
              <a:defRPr/>
            </a:lvl1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Column One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C66A306F-A642-8D87-F1C3-54FB274A93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4603" y="1945433"/>
            <a:ext cx="5333999" cy="1712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fontAlgn="t"/>
            <a:r>
              <a:rPr lang="en-US"/>
              <a:t>Click to add your content….. Column Two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64E371-28A9-1C8E-8F6E-D12D141D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B7E17-BB57-8108-C897-D314665D910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075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224C1-9DEC-D683-3E5C-1FD6D5A5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72558"/>
            <a:ext cx="10667999" cy="6975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78F3-704B-D4AF-1244-49C915552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1943100"/>
            <a:ext cx="11087100" cy="4065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 lvl="7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F365F-DF38-B254-6D13-5098BA8F3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057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r"/>
            <a:fld id="{B5E6C4C4-F8D2-3E45-812B-28EE593B4815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2" r:id="rId18"/>
    <p:sldLayoutId id="2147483733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System Font Regular"/>
        <a:buChar char="⁃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80000"/>
        <a:buFont typeface="System Font Regular"/>
        <a:buChar char="⁃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8575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80000"/>
        <a:buFont typeface="System Font Regular"/>
        <a:buChar char="⁃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2160" userDrawn="1">
          <p15:clr>
            <a:srgbClr val="F26B43"/>
          </p15:clr>
        </p15:guide>
        <p15:guide id="20" pos="576" userDrawn="1">
          <p15:clr>
            <a:srgbClr val="F26B43"/>
          </p15:clr>
        </p15:guide>
        <p15:guide id="21" pos="336" userDrawn="1">
          <p15:clr>
            <a:srgbClr val="F26B43"/>
          </p15:clr>
        </p15:guide>
        <p15:guide id="22" pos="3840" userDrawn="1">
          <p15:clr>
            <a:srgbClr val="F26B43"/>
          </p15:clr>
        </p15:guide>
        <p15:guide id="23" orient="horz" pos="1224" userDrawn="1">
          <p15:clr>
            <a:srgbClr val="F26B43"/>
          </p15:clr>
        </p15:guide>
        <p15:guide id="24" orient="horz" pos="624" userDrawn="1">
          <p15:clr>
            <a:srgbClr val="F26B43"/>
          </p15:clr>
        </p15:guide>
        <p15:guide id="25" pos="7488" userDrawn="1">
          <p15:clr>
            <a:srgbClr val="F26B43"/>
          </p15:clr>
        </p15:guide>
        <p15:guide id="26" orient="horz" pos="168" userDrawn="1">
          <p15:clr>
            <a:srgbClr val="F26B43"/>
          </p15:clr>
        </p15:guide>
        <p15:guide id="27" pos="768" userDrawn="1">
          <p15:clr>
            <a:srgbClr val="F26B43"/>
          </p15:clr>
        </p15:guide>
        <p15:guide id="28" pos="7320" userDrawn="1">
          <p15:clr>
            <a:srgbClr val="F26B43"/>
          </p15:clr>
        </p15:guide>
        <p15:guide id="29" pos="7104" userDrawn="1">
          <p15:clr>
            <a:srgbClr val="F26B43"/>
          </p15:clr>
        </p15:guide>
        <p15:guide id="30" orient="horz" pos="744" userDrawn="1">
          <p15:clr>
            <a:srgbClr val="F26B43"/>
          </p15:clr>
        </p15:guide>
        <p15:guide id="31" orient="horz" pos="3744" userDrawn="1">
          <p15:clr>
            <a:srgbClr val="F26B43"/>
          </p15:clr>
        </p15:guide>
        <p15:guide id="32" pos="3696" userDrawn="1">
          <p15:clr>
            <a:srgbClr val="F26B43"/>
          </p15:clr>
        </p15:guide>
        <p15:guide id="33" pos="3984" userDrawn="1">
          <p15:clr>
            <a:srgbClr val="F26B43"/>
          </p15:clr>
        </p15:guide>
        <p15:guide id="34" orient="horz" pos="4080" userDrawn="1">
          <p15:clr>
            <a:srgbClr val="F26B43"/>
          </p15:clr>
        </p15:guide>
        <p15:guide id="35" orient="horz" pos="9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kaggle.com/datasets/robertolofaro/ecb-speeches-1997-to-20191122-frequencies-dm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2950" y="1665544"/>
            <a:ext cx="10706100" cy="1958622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 (Body)"/>
                <a:cs typeface="Arial" panose="020B0604020202020204" pitchFamily="34" charset="0"/>
              </a:rPr>
              <a:t>3666 ANLP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 (Body)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 (Body)"/>
                <a:cs typeface="Arial" panose="020B0604020202020204" pitchFamily="34" charset="0"/>
              </a:rPr>
              <a:t>Predicting ECB Monetary Policy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9E775-3691-6DA8-8323-619B0B0C3A1E}"/>
              </a:ext>
            </a:extLst>
          </p:cNvPr>
          <p:cNvSpPr/>
          <p:nvPr/>
        </p:nvSpPr>
        <p:spPr>
          <a:xfrm>
            <a:off x="0" y="4899378"/>
            <a:ext cx="12192000" cy="1958622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EFB8C-C53A-CE4E-1439-3B837080FD11}"/>
              </a:ext>
            </a:extLst>
          </p:cNvPr>
          <p:cNvSpPr txBox="1"/>
          <p:nvPr/>
        </p:nvSpPr>
        <p:spPr>
          <a:xfrm>
            <a:off x="158044" y="5023556"/>
            <a:ext cx="3386667" cy="163124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Jonathan Fu</a:t>
            </a:r>
          </a:p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Fernando Espinosa</a:t>
            </a:r>
          </a:p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Shabnam Balamchi</a:t>
            </a:r>
          </a:p>
          <a:p>
            <a:pPr algn="l" fontAlgn="t"/>
            <a:endParaRPr lang="en-US" sz="2200" b="1" dirty="0">
              <a:solidFill>
                <a:schemeClr val="bg1"/>
              </a:solidFill>
              <a:ea typeface="MS PGothic"/>
              <a:cs typeface="Calibri"/>
            </a:endParaRPr>
          </a:p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Dec 16</a:t>
            </a:r>
            <a:r>
              <a:rPr lang="en-US" sz="2200" b="1" baseline="30000" dirty="0">
                <a:solidFill>
                  <a:schemeClr val="bg1"/>
                </a:solidFill>
                <a:ea typeface="MS PGothic"/>
                <a:cs typeface="Calibri"/>
              </a:rPr>
              <a:t>th</a:t>
            </a:r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/2023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C6AC39-410B-CB53-7BEF-4C2A76A5F1FE}"/>
              </a:ext>
            </a:extLst>
          </p:cNvPr>
          <p:cNvCxnSpPr/>
          <p:nvPr/>
        </p:nvCxnSpPr>
        <p:spPr>
          <a:xfrm>
            <a:off x="158044" y="6118578"/>
            <a:ext cx="21336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EF40C21-0898-15CE-E6E2-C1E457DF57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06343" y="4899378"/>
            <a:ext cx="2385658" cy="19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3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7C622-C0D7-21C0-32DB-BD631CD08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AD28C-6B1C-C7A6-B838-50B10C50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Temporal Trends in Topics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C34D4-55D9-4B91-8FEF-740F569BD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38" y="1460816"/>
            <a:ext cx="6857295" cy="3665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4A6711-BB93-25EA-672C-A050BEA9F83E}"/>
              </a:ext>
            </a:extLst>
          </p:cNvPr>
          <p:cNvSpPr txBox="1"/>
          <p:nvPr/>
        </p:nvSpPr>
        <p:spPr>
          <a:xfrm>
            <a:off x="406400" y="1397675"/>
            <a:ext cx="36914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euro and fiscal policy discussions have risen sharply since 2015.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Inflation and monetary policy remain consistently discussed across years.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demonstrates how the ECB adapts its messaging to evolving economic conditions.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91FB5-6B38-D21B-4C82-B9DC2A4FCE82}"/>
              </a:ext>
            </a:extLst>
          </p:cNvPr>
          <p:cNvSpPr txBox="1"/>
          <p:nvPr/>
        </p:nvSpPr>
        <p:spPr>
          <a:xfrm>
            <a:off x="406400" y="6010089"/>
            <a:ext cx="11546794" cy="640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+mj-lt"/>
              </a:rPr>
              <a:t>Topic 0 (financial growth and markets) saw a rise around 2010 but declined in prominence after 2015.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+mj-lt"/>
              </a:rPr>
              <a:t>Topic 3 (economic and fiscal policy) peaked during the late 2000s, possibly reflecting responses to the 2008 financial crisis.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+mj-lt"/>
              </a:rPr>
              <a:t>Topic 4 (central banking and risk management) had a steady focus, indicating its importance across different timeframes.</a:t>
            </a:r>
          </a:p>
        </p:txBody>
      </p:sp>
    </p:spTree>
    <p:extLst>
      <p:ext uri="{BB962C8B-B14F-4D97-AF65-F5344CB8AC3E}">
        <p14:creationId xmlns:p14="http://schemas.microsoft.com/office/powerpoint/2010/main" val="34845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10AAA-C634-99ED-3E48-5CDE4F1CE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1E369F-D332-6040-A107-95A2D43B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Unsupervised Cluster Analysis/t-SNE visualization</a:t>
            </a:r>
          </a:p>
        </p:txBody>
      </p:sp>
      <p:pic>
        <p:nvPicPr>
          <p:cNvPr id="3" name="Google Shape;253;p36">
            <a:extLst>
              <a:ext uri="{FF2B5EF4-FFF2-40B4-BE49-F238E27FC236}">
                <a16:creationId xmlns:a16="http://schemas.microsoft.com/office/drawing/2014/main" id="{1E17CAAB-6CA3-8E23-79AD-EFA2C97BAFC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674" y="3612444"/>
            <a:ext cx="3599416" cy="2832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oogle Shape;254;p36">
            <a:extLst>
              <a:ext uri="{FF2B5EF4-FFF2-40B4-BE49-F238E27FC236}">
                <a16:creationId xmlns:a16="http://schemas.microsoft.com/office/drawing/2014/main" id="{C871886E-8D53-9CF4-AAFC-E2BA2EFD975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774" y="3612444"/>
            <a:ext cx="5069094" cy="2832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235C5B-AB0A-1EAA-FC16-23A6F3F5D355}"/>
              </a:ext>
            </a:extLst>
          </p:cNvPr>
          <p:cNvSpPr txBox="1"/>
          <p:nvPr/>
        </p:nvSpPr>
        <p:spPr>
          <a:xfrm>
            <a:off x="566184" y="1366897"/>
            <a:ext cx="1118555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Clustering: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silhouette score is highest 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k=2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two dominant groupings or themes in ECB speeches.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Cohesion &amp; Separation: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k=2 provides the best balance between cohesion (within-cluster similarity) and separation (between-cluster distance).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Diminishing Returns: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Lower scores for higher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suggest limited benefits from additional clusters, though finer nuances might still be captured. </a:t>
            </a:r>
          </a:p>
        </p:txBody>
      </p:sp>
    </p:spTree>
    <p:extLst>
      <p:ext uri="{BB962C8B-B14F-4D97-AF65-F5344CB8AC3E}">
        <p14:creationId xmlns:p14="http://schemas.microsoft.com/office/powerpoint/2010/main" val="357674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5907-3E9F-A38F-2F4C-1F149A894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DCC16BF-CBB6-606F-7EAA-2BCE52FAEFB3}"/>
              </a:ext>
            </a:extLst>
          </p:cNvPr>
          <p:cNvSpPr txBox="1">
            <a:spLocks/>
          </p:cNvSpPr>
          <p:nvPr/>
        </p:nvSpPr>
        <p:spPr>
          <a:xfrm>
            <a:off x="539839" y="1441420"/>
            <a:ext cx="11087100" cy="4533900"/>
          </a:xfrm>
          <a:prstGeom prst="rect">
            <a:avLst/>
          </a:prstGeom>
        </p:spPr>
        <p:txBody>
          <a:bodyPr vert="horz" lIns="0" tIns="0" rIns="0" bIns="0" numCol="1" spcCol="45720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⁃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System Font Regular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System Font Regular"/>
              <a:buChar char="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Metrics: </a:t>
            </a:r>
            <a:r>
              <a:rPr lang="en-US" dirty="0"/>
              <a:t>F1-Score (Macro and Weighted), Precision and Recall, Confusion Matrix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Train/Eval split: 80/20 Test split: </a:t>
            </a:r>
            <a:r>
              <a:rPr lang="en-US" dirty="0"/>
              <a:t>20% held-out data to evaluate the final model.</a:t>
            </a:r>
            <a:endParaRPr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BERT, LSTM, and Voting Classifier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 Task: multiclass </a:t>
            </a:r>
            <a:endParaRPr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lvl="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Labels: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Change/Increase/Decrease </a:t>
            </a:r>
          </a:p>
          <a:p>
            <a:pPr marL="800100" lvl="1">
              <a:buClr>
                <a:srgbClr val="000000"/>
              </a:buClr>
              <a:buFont typeface="Courier New" panose="020B0604020202020204" pitchFamily="34" charset="0"/>
              <a:buChar char="o"/>
            </a:pPr>
            <a:endParaRPr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Title 26">
            <a:extLst>
              <a:ext uri="{FF2B5EF4-FFF2-40B4-BE49-F238E27FC236}">
                <a16:creationId xmlns:a16="http://schemas.microsoft.com/office/drawing/2014/main" id="{40C92456-06D1-E617-498B-32A46ECE918C}"/>
              </a:ext>
            </a:extLst>
          </p:cNvPr>
          <p:cNvSpPr txBox="1">
            <a:spLocks/>
          </p:cNvSpPr>
          <p:nvPr/>
        </p:nvSpPr>
        <p:spPr>
          <a:xfrm>
            <a:off x="533400" y="472558"/>
            <a:ext cx="11087100" cy="6975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000000"/>
                </a:solidFill>
              </a:rPr>
              <a:t>Methods and Models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509EE1-569A-555C-49AD-D0105926D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1363"/>
              </p:ext>
            </p:extLst>
          </p:nvPr>
        </p:nvGraphicFramePr>
        <p:xfrm>
          <a:off x="247650" y="3822260"/>
          <a:ext cx="11658599" cy="168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811">
                  <a:extLst>
                    <a:ext uri="{9D8B030D-6E8A-4147-A177-3AD203B41FA5}">
                      <a16:colId xmlns:a16="http://schemas.microsoft.com/office/drawing/2014/main" val="3304563332"/>
                    </a:ext>
                  </a:extLst>
                </a:gridCol>
                <a:gridCol w="2967789">
                  <a:extLst>
                    <a:ext uri="{9D8B030D-6E8A-4147-A177-3AD203B41FA5}">
                      <a16:colId xmlns:a16="http://schemas.microsoft.com/office/drawing/2014/main" val="663737240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3474115653"/>
                    </a:ext>
                  </a:extLst>
                </a:gridCol>
                <a:gridCol w="4186988">
                  <a:extLst>
                    <a:ext uri="{9D8B030D-6E8A-4147-A177-3AD203B41FA5}">
                      <a16:colId xmlns:a16="http://schemas.microsoft.com/office/drawing/2014/main" val="3759111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Challenges Addressed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788274"/>
                  </a:ext>
                </a:extLst>
              </a:tr>
              <a:tr h="45220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BERT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Transformer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Semantic Complexity, Class Imbalance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701939"/>
                  </a:ext>
                </a:extLst>
              </a:tr>
              <a:tr h="4325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u="none" strike="noStrike" kern="12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Class Imbalance, Small Data Handling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912215"/>
                  </a:ext>
                </a:extLst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Voting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Voting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Voting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Voting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88807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6AB7CF-1387-A90A-4188-4B4D137BA696}"/>
              </a:ext>
            </a:extLst>
          </p:cNvPr>
          <p:cNvSpPr txBox="1"/>
          <p:nvPr/>
        </p:nvSpPr>
        <p:spPr>
          <a:xfrm>
            <a:off x="565061" y="5638122"/>
            <a:ext cx="9957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u="sng" dirty="0">
                <a:solidFill>
                  <a:srgbClr val="C00000"/>
                </a:solidFill>
              </a:rPr>
              <a:t>* The Voting Classifier outperformed all other models by combining strengths of </a:t>
            </a:r>
            <a:r>
              <a:rPr lang="en-US" sz="1200" i="1" u="sng" dirty="0" err="1">
                <a:solidFill>
                  <a:srgbClr val="C00000"/>
                </a:solidFill>
              </a:rPr>
              <a:t>XGBoost</a:t>
            </a:r>
            <a:r>
              <a:rPr lang="en-US" sz="1200" i="1" u="sng" dirty="0">
                <a:solidFill>
                  <a:srgbClr val="C00000"/>
                </a:solidFill>
              </a:rPr>
              <a:t>, </a:t>
            </a:r>
            <a:r>
              <a:rPr lang="en-US" sz="1200" i="1" u="sng" dirty="0" err="1">
                <a:solidFill>
                  <a:srgbClr val="C00000"/>
                </a:solidFill>
              </a:rPr>
              <a:t>LightGBM</a:t>
            </a:r>
            <a:r>
              <a:rPr lang="en-US" sz="1200" i="1" u="sng" dirty="0">
                <a:solidFill>
                  <a:srgbClr val="C00000"/>
                </a:solidFill>
              </a:rPr>
              <a:t>, and </a:t>
            </a:r>
            <a:r>
              <a:rPr lang="en-US" sz="1200" i="1" u="sng" dirty="0" err="1">
                <a:solidFill>
                  <a:srgbClr val="C00000"/>
                </a:solidFill>
              </a:rPr>
              <a:t>CatBoost</a:t>
            </a:r>
            <a:r>
              <a:rPr lang="en-US" sz="1200" i="1" u="sng" dirty="0">
                <a:solidFill>
                  <a:srgbClr val="C00000"/>
                </a:solidFill>
              </a:rPr>
              <a:t> through weighted soft voting</a:t>
            </a:r>
          </a:p>
        </p:txBody>
      </p:sp>
    </p:spTree>
    <p:extLst>
      <p:ext uri="{BB962C8B-B14F-4D97-AF65-F5344CB8AC3E}">
        <p14:creationId xmlns:p14="http://schemas.microsoft.com/office/powerpoint/2010/main" val="19124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BB57F-B8FD-2BC8-9956-A0A0BC38E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6">
            <a:extLst>
              <a:ext uri="{FF2B5EF4-FFF2-40B4-BE49-F238E27FC236}">
                <a16:creationId xmlns:a16="http://schemas.microsoft.com/office/drawing/2014/main" id="{6646C2B5-F79D-4393-D116-C4F205C28CDF}"/>
              </a:ext>
            </a:extLst>
          </p:cNvPr>
          <p:cNvSpPr txBox="1">
            <a:spLocks/>
          </p:cNvSpPr>
          <p:nvPr/>
        </p:nvSpPr>
        <p:spPr>
          <a:xfrm>
            <a:off x="533400" y="472558"/>
            <a:ext cx="11087100" cy="6975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4000" dirty="0"/>
              <a:t>BERT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3" name="Google Shape;260;p37">
            <a:extLst>
              <a:ext uri="{FF2B5EF4-FFF2-40B4-BE49-F238E27FC236}">
                <a16:creationId xmlns:a16="http://schemas.microsoft.com/office/drawing/2014/main" id="{19AC1A94-83E3-3A92-4475-06FB6F700F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755" y="1225753"/>
            <a:ext cx="4177366" cy="266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61;p37">
            <a:extLst>
              <a:ext uri="{FF2B5EF4-FFF2-40B4-BE49-F238E27FC236}">
                <a16:creationId xmlns:a16="http://schemas.microsoft.com/office/drawing/2014/main" id="{1C133071-B22F-9A6F-96D9-D8DA1CEF5F3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535" y="1612711"/>
            <a:ext cx="3895532" cy="1889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67;p38">
            <a:extLst>
              <a:ext uri="{FF2B5EF4-FFF2-40B4-BE49-F238E27FC236}">
                <a16:creationId xmlns:a16="http://schemas.microsoft.com/office/drawing/2014/main" id="{DBE6543A-C648-692C-ECF7-B10B768DC29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1444" y="4188691"/>
            <a:ext cx="3920090" cy="266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68;p38">
            <a:extLst>
              <a:ext uri="{FF2B5EF4-FFF2-40B4-BE49-F238E27FC236}">
                <a16:creationId xmlns:a16="http://schemas.microsoft.com/office/drawing/2014/main" id="{EEB5BC38-B6D7-43E2-132A-88852A9854C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53456" y="4829986"/>
            <a:ext cx="4456289" cy="16045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151AEE-784B-69DD-7A2C-34BEBB96ED2E}"/>
              </a:ext>
            </a:extLst>
          </p:cNvPr>
          <p:cNvSpPr txBox="1"/>
          <p:nvPr/>
        </p:nvSpPr>
        <p:spPr>
          <a:xfrm>
            <a:off x="8916266" y="1612711"/>
            <a:ext cx="2505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BERT - First 10 Epochs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056BE2D-DDC7-89F1-89DC-5A428CAE9126}"/>
              </a:ext>
            </a:extLst>
          </p:cNvPr>
          <p:cNvCxnSpPr>
            <a:stCxn id="8" idx="2"/>
          </p:cNvCxnSpPr>
          <p:nvPr/>
        </p:nvCxnSpPr>
        <p:spPr>
          <a:xfrm rot="5400000">
            <a:off x="8728361" y="1720350"/>
            <a:ext cx="1178846" cy="17022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98FE5-83EC-B8F2-59ED-A281DF6C40A5}"/>
              </a:ext>
            </a:extLst>
          </p:cNvPr>
          <p:cNvSpPr txBox="1"/>
          <p:nvPr/>
        </p:nvSpPr>
        <p:spPr>
          <a:xfrm>
            <a:off x="448187" y="4004025"/>
            <a:ext cx="304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BERT - 14 Additional Epochs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4870BD6-4A82-2790-FAD5-73A3A5183AD7}"/>
              </a:ext>
            </a:extLst>
          </p:cNvPr>
          <p:cNvCxnSpPr>
            <a:cxnSpLocks/>
            <a:stCxn id="13" idx="2"/>
            <a:endCxn id="6" idx="1"/>
          </p:cNvCxnSpPr>
          <p:nvPr/>
        </p:nvCxnSpPr>
        <p:spPr>
          <a:xfrm rot="16200000" flipH="1">
            <a:off x="1831396" y="4510187"/>
            <a:ext cx="1258890" cy="9852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63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0F64C-B50B-EB24-C87B-047D7DD7B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6">
            <a:extLst>
              <a:ext uri="{FF2B5EF4-FFF2-40B4-BE49-F238E27FC236}">
                <a16:creationId xmlns:a16="http://schemas.microsoft.com/office/drawing/2014/main" id="{E81134A0-A459-9540-6562-A5BF556874AA}"/>
              </a:ext>
            </a:extLst>
          </p:cNvPr>
          <p:cNvSpPr txBox="1">
            <a:spLocks/>
          </p:cNvSpPr>
          <p:nvPr/>
        </p:nvSpPr>
        <p:spPr>
          <a:xfrm>
            <a:off x="533400" y="472558"/>
            <a:ext cx="11087100" cy="6975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4000" dirty="0"/>
              <a:t>LSTM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4FF1B5-5DC9-537A-455C-47772F01FE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C76F"/>
              </a:clrFrom>
              <a:clrTo>
                <a:srgbClr val="FFC76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1070" y="2625780"/>
            <a:ext cx="3981450" cy="1762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274D0E-6C77-3C10-E783-17C4F811D71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0444" y="1170099"/>
            <a:ext cx="57912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8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040A5-274A-2E7F-7817-DF50E6A60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7B85ABAF-DC5E-A1C3-6526-90A5EC83ED6D}"/>
              </a:ext>
            </a:extLst>
          </p:cNvPr>
          <p:cNvSpPr/>
          <p:nvPr/>
        </p:nvSpPr>
        <p:spPr>
          <a:xfrm>
            <a:off x="8514899" y="4016523"/>
            <a:ext cx="3603037" cy="1956987"/>
          </a:xfrm>
          <a:prstGeom prst="cloudCallou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1" name="Title 26">
            <a:extLst>
              <a:ext uri="{FF2B5EF4-FFF2-40B4-BE49-F238E27FC236}">
                <a16:creationId xmlns:a16="http://schemas.microsoft.com/office/drawing/2014/main" id="{81BE5545-16C6-682D-A71C-D405C590447D}"/>
              </a:ext>
            </a:extLst>
          </p:cNvPr>
          <p:cNvSpPr txBox="1">
            <a:spLocks/>
          </p:cNvSpPr>
          <p:nvPr/>
        </p:nvSpPr>
        <p:spPr>
          <a:xfrm>
            <a:off x="533400" y="472558"/>
            <a:ext cx="11087100" cy="6975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Voting Classifier: The Best Performing Model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EA868-D357-D583-1F04-B8E02B8B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89" y="4174883"/>
            <a:ext cx="3976599" cy="159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79CA5-2BE2-5DE0-B0E8-A9F704BE2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908" y="3732330"/>
            <a:ext cx="2974871" cy="2343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EDDC33-8F22-3ECE-F63B-D4BC8884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48921"/>
              </p:ext>
            </p:extLst>
          </p:nvPr>
        </p:nvGraphicFramePr>
        <p:xfrm>
          <a:off x="533400" y="1426988"/>
          <a:ext cx="8632777" cy="218518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185747">
                  <a:extLst>
                    <a:ext uri="{9D8B030D-6E8A-4147-A177-3AD203B41FA5}">
                      <a16:colId xmlns:a16="http://schemas.microsoft.com/office/drawing/2014/main" val="3246245183"/>
                    </a:ext>
                  </a:extLst>
                </a:gridCol>
                <a:gridCol w="1010233">
                  <a:extLst>
                    <a:ext uri="{9D8B030D-6E8A-4147-A177-3AD203B41FA5}">
                      <a16:colId xmlns:a16="http://schemas.microsoft.com/office/drawing/2014/main" val="39289043"/>
                    </a:ext>
                  </a:extLst>
                </a:gridCol>
                <a:gridCol w="843545">
                  <a:extLst>
                    <a:ext uri="{9D8B030D-6E8A-4147-A177-3AD203B41FA5}">
                      <a16:colId xmlns:a16="http://schemas.microsoft.com/office/drawing/2014/main" val="3668992276"/>
                    </a:ext>
                  </a:extLst>
                </a:gridCol>
                <a:gridCol w="981658">
                  <a:extLst>
                    <a:ext uri="{9D8B030D-6E8A-4147-A177-3AD203B41FA5}">
                      <a16:colId xmlns:a16="http://schemas.microsoft.com/office/drawing/2014/main" val="3707597892"/>
                    </a:ext>
                  </a:extLst>
                </a:gridCol>
                <a:gridCol w="1081670">
                  <a:extLst>
                    <a:ext uri="{9D8B030D-6E8A-4147-A177-3AD203B41FA5}">
                      <a16:colId xmlns:a16="http://schemas.microsoft.com/office/drawing/2014/main" val="2316381519"/>
                    </a:ext>
                  </a:extLst>
                </a:gridCol>
                <a:gridCol w="1122945">
                  <a:extLst>
                    <a:ext uri="{9D8B030D-6E8A-4147-A177-3AD203B41FA5}">
                      <a16:colId xmlns:a16="http://schemas.microsoft.com/office/drawing/2014/main" val="1726006487"/>
                    </a:ext>
                  </a:extLst>
                </a:gridCol>
                <a:gridCol w="2406979">
                  <a:extLst>
                    <a:ext uri="{9D8B030D-6E8A-4147-A177-3AD203B41FA5}">
                      <a16:colId xmlns:a16="http://schemas.microsoft.com/office/drawing/2014/main" val="245813495"/>
                    </a:ext>
                  </a:extLst>
                </a:gridCol>
              </a:tblGrid>
              <a:tr h="221269">
                <a:tc>
                  <a:txBody>
                    <a:bodyPr/>
                    <a:lstStyle/>
                    <a:p>
                      <a:r>
                        <a:rPr lang="en-US" sz="1000" b="1"/>
                        <a:t>Model</a:t>
                      </a:r>
                      <a:endParaRPr lang="en-US" sz="100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Macro Precision</a:t>
                      </a:r>
                      <a:endParaRPr lang="en-US" sz="100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Macro Recall</a:t>
                      </a:r>
                      <a:endParaRPr lang="en-US" sz="100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Macro F1-Score</a:t>
                      </a:r>
                      <a:endParaRPr lang="en-US" sz="100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Increase F1-Score</a:t>
                      </a:r>
                      <a:endParaRPr lang="en-US" sz="100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Decrease F1-Score</a:t>
                      </a:r>
                      <a:endParaRPr lang="en-US" sz="100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Comments</a:t>
                      </a:r>
                      <a:endParaRPr lang="en-US" sz="1000" dirty="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028103"/>
                  </a:ext>
                </a:extLst>
              </a:tr>
              <a:tr h="349892">
                <a:tc>
                  <a:txBody>
                    <a:bodyPr/>
                    <a:lstStyle/>
                    <a:p>
                      <a:r>
                        <a:rPr lang="en-US" sz="1000" b="1" dirty="0"/>
                        <a:t>Logistic Regression</a:t>
                      </a:r>
                      <a:endParaRPr lang="en-US" sz="1000" dirty="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0.57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0.68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0.61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0.57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0.39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Good recall but lower precision.</a:t>
                      </a:r>
                    </a:p>
                  </a:txBody>
                  <a:tcPr marL="67760" marR="67760" marT="33880" marB="33880" anchor="ctr"/>
                </a:tc>
                <a:extLst>
                  <a:ext uri="{0D108BD9-81ED-4DB2-BD59-A6C34878D82A}">
                    <a16:rowId xmlns:a16="http://schemas.microsoft.com/office/drawing/2014/main" val="712901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XGBoost</a:t>
                      </a:r>
                      <a:endParaRPr lang="en-US" sz="1000" dirty="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0.86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0.50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0.55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0.57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0.15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High precision, poor recall for "Decrease".</a:t>
                      </a:r>
                    </a:p>
                  </a:txBody>
                  <a:tcPr marL="67760" marR="67760" marT="33880" marB="33880" anchor="ctr"/>
                </a:tc>
                <a:extLst>
                  <a:ext uri="{0D108BD9-81ED-4DB2-BD59-A6C34878D82A}">
                    <a16:rowId xmlns:a16="http://schemas.microsoft.com/office/drawing/2014/main" val="369011811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LightGBM</a:t>
                      </a:r>
                      <a:endParaRPr lang="en-US" sz="1000" dirty="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0.76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0.57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0.61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0.65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0.25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Balanced but weak "Decrease" recall.</a:t>
                      </a:r>
                    </a:p>
                  </a:txBody>
                  <a:tcPr marL="67760" marR="67760" marT="33880" marB="33880" anchor="ctr"/>
                </a:tc>
                <a:extLst>
                  <a:ext uri="{0D108BD9-81ED-4DB2-BD59-A6C34878D82A}">
                    <a16:rowId xmlns:a16="http://schemas.microsoft.com/office/drawing/2014/main" val="368030377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CatBoost</a:t>
                      </a:r>
                      <a:endParaRPr lang="en-US" sz="1000" dirty="0"/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0.61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0.62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0.60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0.58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0.32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Best "Decrease" F1-score so far.</a:t>
                      </a:r>
                    </a:p>
                  </a:txBody>
                  <a:tcPr marL="67760" marR="67760" marT="33880" marB="33880" anchor="ctr"/>
                </a:tc>
                <a:extLst>
                  <a:ext uri="{0D108BD9-81ED-4DB2-BD59-A6C34878D82A}">
                    <a16:rowId xmlns:a16="http://schemas.microsoft.com/office/drawing/2014/main" val="1022502677"/>
                  </a:ext>
                </a:extLst>
              </a:tr>
              <a:tr h="4071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Voting Classifier</a:t>
                      </a:r>
                    </a:p>
                  </a:txBody>
                  <a:tcPr marL="67760" marR="67760" marT="33880" marB="3388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C00000"/>
                          </a:solidFill>
                        </a:rPr>
                        <a:t>0.79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C00000"/>
                          </a:solidFill>
                        </a:rPr>
                        <a:t>0.59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C00000"/>
                          </a:solidFill>
                        </a:rPr>
                        <a:t>0.62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C00000"/>
                          </a:solidFill>
                        </a:rPr>
                        <a:t>0.63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C00000"/>
                          </a:solidFill>
                        </a:rPr>
                        <a:t>0.29</a:t>
                      </a:r>
                    </a:p>
                  </a:txBody>
                  <a:tcPr marL="67760" marR="67760" marT="33880" marB="3388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Best overall balance across metrics.</a:t>
                      </a:r>
                    </a:p>
                  </a:txBody>
                  <a:tcPr marL="67760" marR="67760" marT="33880" marB="33880" anchor="ctr"/>
                </a:tc>
                <a:extLst>
                  <a:ext uri="{0D108BD9-81ED-4DB2-BD59-A6C34878D82A}">
                    <a16:rowId xmlns:a16="http://schemas.microsoft.com/office/drawing/2014/main" val="19402186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8B3646-E175-5C8C-B091-D85988C12B8F}"/>
              </a:ext>
            </a:extLst>
          </p:cNvPr>
          <p:cNvSpPr txBox="1"/>
          <p:nvPr/>
        </p:nvSpPr>
        <p:spPr>
          <a:xfrm>
            <a:off x="8882368" y="4488671"/>
            <a:ext cx="35145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Challenges Addressed: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C00000"/>
                </a:solidFill>
              </a:rPr>
              <a:t>"Improved recall for minority classes (Increase/Decrease) and handled class imbalance effectively."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9F9880-7811-65FA-8781-6C57286EC742}"/>
              </a:ext>
            </a:extLst>
          </p:cNvPr>
          <p:cNvSpPr txBox="1"/>
          <p:nvPr/>
        </p:nvSpPr>
        <p:spPr>
          <a:xfrm>
            <a:off x="873189" y="6307158"/>
            <a:ext cx="8458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u="sng" dirty="0">
                <a:solidFill>
                  <a:srgbClr val="C00000"/>
                </a:solidFill>
              </a:rPr>
              <a:t>"Voting Classifier achieves the best trade-off between overall accuracy and minority class performance."</a:t>
            </a:r>
          </a:p>
        </p:txBody>
      </p:sp>
    </p:spTree>
    <p:extLst>
      <p:ext uri="{BB962C8B-B14F-4D97-AF65-F5344CB8AC3E}">
        <p14:creationId xmlns:p14="http://schemas.microsoft.com/office/powerpoint/2010/main" val="400703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A257F-4C31-A3CB-C3BF-567336099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6">
            <a:extLst>
              <a:ext uri="{FF2B5EF4-FFF2-40B4-BE49-F238E27FC236}">
                <a16:creationId xmlns:a16="http://schemas.microsoft.com/office/drawing/2014/main" id="{F1AF9B86-10D5-6171-3DB2-73190B65354A}"/>
              </a:ext>
            </a:extLst>
          </p:cNvPr>
          <p:cNvSpPr txBox="1">
            <a:spLocks/>
          </p:cNvSpPr>
          <p:nvPr/>
        </p:nvSpPr>
        <p:spPr>
          <a:xfrm>
            <a:off x="573594" y="160776"/>
            <a:ext cx="11454284" cy="9847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Why Tree-Based Models Performed Better? (possibilities)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29896-75FB-308B-E1B6-416D0E5AEA20}"/>
              </a:ext>
            </a:extLst>
          </p:cNvPr>
          <p:cNvSpPr txBox="1"/>
          <p:nvPr/>
        </p:nvSpPr>
        <p:spPr>
          <a:xfrm>
            <a:off x="573594" y="1551193"/>
            <a:ext cx="1121312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Handling Imbalanced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Tree-based models 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class weights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ensemble methods to manage class imbalance effectively.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Small Dataset Suitability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BERT and LSTM require large datasets; tree-based models generalize better with limited data.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Efficient Training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Tree-based models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faster to train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less computationally intensive.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 Representation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TF-IDF features work well with tree-based models, while embeddings (BERT/LSTM) are harder to optimize.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Interpretability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Tree-based models provide clear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 importance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insights.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1499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0779A-5399-434A-F1B8-76608B762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A6ADC9D-5703-C278-1D3B-4BAEEA7D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Next Steps </a:t>
            </a:r>
            <a:endParaRPr lang="en-US" sz="2000" b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B5D31-EAFC-FCEA-18E5-E274639A2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50" y="1406510"/>
            <a:ext cx="11087100" cy="4490088"/>
          </a:xfrm>
        </p:spPr>
        <p:txBody>
          <a:bodyPr vert="horz" lIns="0" tIns="0" rIns="0" bIns="0" numCol="1" spcCol="457200" rtlCol="0" anchor="t">
            <a:no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Multi-Modal 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Combine speech text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numerical/temporal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(e.g., historical rates, inflation) for richer predictions.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Enhance Minority Class Detection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Adjust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decision thresholds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explore precision-recall trade-offs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Increase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Decrease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classes.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Newer Transformer Models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Test models like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FinBERT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RoBERTa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DeBERTa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improved text understanding.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Improved Sampling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ADASYN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Cluster-Based Sampling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better handling of class imbalance.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Advanced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higher n-grams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combine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TF-IDF with embeddings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better feature extraction.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 Interpretability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Leverage tools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SHAP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explain model decisions and feature importance.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5B54EF-3BC8-9140-0687-5F105B772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3923F-FBB3-A0E4-5BEE-2938B34D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01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9" y="1813206"/>
            <a:ext cx="4523311" cy="1165125"/>
          </a:xfrm>
        </p:spPr>
        <p:txBody>
          <a:bodyPr/>
          <a:lstStyle/>
          <a:p>
            <a:r>
              <a:rPr lang="en-US" sz="5400" dirty="0"/>
              <a:t>Q&amp;A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63089" y="2994860"/>
            <a:ext cx="4970725" cy="1914843"/>
          </a:xfrm>
          <a:prstGeom prst="rect">
            <a:avLst/>
          </a:prstGeom>
        </p:spPr>
        <p:txBody>
          <a:bodyPr/>
          <a:lstStyle>
            <a:lvl1pPr marL="457189" indent="-457189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Char char="•"/>
              <a:defRPr sz="3200"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1pPr>
            <a:lvl2pPr marL="990575" indent="-380990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Font typeface="Arial" panose="020B0604020202020204" pitchFamily="34" charset="0"/>
              <a:buChar char="–"/>
              <a:defRPr sz="2667"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2pPr>
            <a:lvl3pPr marL="1523962" indent="-304792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Font typeface="Arial" panose="020B0604020202020204" pitchFamily="34" charset="0"/>
              <a:buChar char="•"/>
              <a:defRPr sz="2667"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3pPr>
            <a:lvl4pPr marL="2133547" indent="-304792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Char char="–"/>
              <a:defRPr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4pPr>
            <a:lvl5pPr marL="2743131" indent="-304792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Char char="»"/>
              <a:defRPr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sz="1800" b="1" kern="0" dirty="0">
              <a:solidFill>
                <a:schemeClr val="bg1"/>
              </a:solidFill>
            </a:endParaRPr>
          </a:p>
          <a:p>
            <a:pPr marL="0" indent="0">
              <a:buFontTx/>
              <a:buNone/>
            </a:pPr>
            <a:r>
              <a:rPr lang="en-US" sz="1800" b="1" kern="0" dirty="0">
                <a:solidFill>
                  <a:schemeClr val="bg1"/>
                </a:solidFill>
              </a:rPr>
              <a:t> </a:t>
            </a:r>
            <a:endParaRPr lang="en-US" sz="18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30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6BF28-D652-14C8-8C23-B7D8A3939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87B6069F-AB81-780F-9B03-D7159A6D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72558"/>
            <a:ext cx="11087100" cy="697541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4000" dirty="0"/>
              <a:t>Challenges and Complexities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8030687-9C4F-FCCC-7FE4-DCC55652933C}"/>
              </a:ext>
            </a:extLst>
          </p:cNvPr>
          <p:cNvGraphicFramePr/>
          <p:nvPr/>
        </p:nvGraphicFramePr>
        <p:xfrm>
          <a:off x="234169" y="1271659"/>
          <a:ext cx="1117353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858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6D7733A8-17FB-66BD-9A1B-C0C33D2F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Outline</a:t>
            </a:r>
            <a:endParaRPr lang="en-US" sz="20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929EA-085D-03CC-8ABC-3FFBF3231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839" y="1441420"/>
            <a:ext cx="11087100" cy="4533900"/>
          </a:xfrm>
        </p:spPr>
        <p:txBody>
          <a:bodyPr vert="horz" lIns="0" tIns="0" rIns="0" bIns="0" numCol="1" spcCol="45720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Challenges and Complexities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Process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Exploratory Data Analysis (EDA)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Methods and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Next steps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20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F6B19-475B-D1D5-5CD7-535C592DA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34AF865-B36A-FC36-50B0-BFA60B82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Approaches Employed:</a:t>
            </a:r>
            <a:endParaRPr lang="en-US" sz="2000" b="0" dirty="0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B8ED47DC-EF96-8141-3F51-29588E52B426}"/>
              </a:ext>
            </a:extLst>
          </p:cNvPr>
          <p:cNvSpPr txBox="1"/>
          <p:nvPr/>
        </p:nvSpPr>
        <p:spPr>
          <a:xfrm>
            <a:off x="834853" y="1480958"/>
            <a:ext cx="1052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Handling Class Imbalance: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D86100-AD47-588B-262F-36D7B09BC423}"/>
              </a:ext>
            </a:extLst>
          </p:cNvPr>
          <p:cNvSpPr/>
          <p:nvPr/>
        </p:nvSpPr>
        <p:spPr>
          <a:xfrm>
            <a:off x="360027" y="2019626"/>
            <a:ext cx="5590608" cy="96272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Class Weights</a:t>
            </a:r>
            <a:r>
              <a:rPr lang="en-US" dirty="0">
                <a:solidFill>
                  <a:schemeClr val="tx1"/>
                </a:solidFill>
              </a:rPr>
              <a:t>: Adjusted loss function to give higher weight to underrepresented classes.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74E2CE-320E-B341-0A1E-4BA16ADEC219}"/>
              </a:ext>
            </a:extLst>
          </p:cNvPr>
          <p:cNvSpPr/>
          <p:nvPr/>
        </p:nvSpPr>
        <p:spPr>
          <a:xfrm flipV="1">
            <a:off x="834854" y="1854144"/>
            <a:ext cx="10522293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C6EA5D-32F5-60A2-0AF6-42EC8F594C96}"/>
              </a:ext>
            </a:extLst>
          </p:cNvPr>
          <p:cNvSpPr/>
          <p:nvPr/>
        </p:nvSpPr>
        <p:spPr>
          <a:xfrm>
            <a:off x="6237397" y="1956275"/>
            <a:ext cx="5590608" cy="9967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SMOTE</a:t>
            </a:r>
            <a:r>
              <a:rPr lang="en-US" dirty="0">
                <a:solidFill>
                  <a:schemeClr val="tx1"/>
                </a:solidFill>
              </a:rPr>
              <a:t>: Oversampling for minority classes to balance the dataset during training.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EDF45196-E599-E627-7175-F7B51891D0D0}"/>
              </a:ext>
            </a:extLst>
          </p:cNvPr>
          <p:cNvSpPr txBox="1"/>
          <p:nvPr/>
        </p:nvSpPr>
        <p:spPr>
          <a:xfrm>
            <a:off x="838894" y="4549448"/>
            <a:ext cx="1052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Mitigating Overfitting: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5B7811-6B23-D9F4-81E8-9DA6B6B9FA44}"/>
              </a:ext>
            </a:extLst>
          </p:cNvPr>
          <p:cNvSpPr/>
          <p:nvPr/>
        </p:nvSpPr>
        <p:spPr>
          <a:xfrm>
            <a:off x="364068" y="5088116"/>
            <a:ext cx="5590608" cy="96272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Early Stopping</a:t>
            </a:r>
            <a:r>
              <a:rPr lang="en-US" dirty="0">
                <a:solidFill>
                  <a:schemeClr val="tx1"/>
                </a:solidFill>
              </a:rPr>
              <a:t>: Stopped training when validation loss did not improve after a set number of epochs.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F20D96-09C2-EF34-8203-C07C84BCCD58}"/>
              </a:ext>
            </a:extLst>
          </p:cNvPr>
          <p:cNvSpPr/>
          <p:nvPr/>
        </p:nvSpPr>
        <p:spPr>
          <a:xfrm flipV="1">
            <a:off x="838895" y="4922634"/>
            <a:ext cx="10522293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85CB626-124B-CAD8-A872-94AF34C69C26}"/>
              </a:ext>
            </a:extLst>
          </p:cNvPr>
          <p:cNvSpPr/>
          <p:nvPr/>
        </p:nvSpPr>
        <p:spPr>
          <a:xfrm>
            <a:off x="6237326" y="4979046"/>
            <a:ext cx="5590608" cy="9967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Data Augmentation</a:t>
            </a:r>
            <a:r>
              <a:rPr lang="en-US" dirty="0">
                <a:solidFill>
                  <a:schemeClr val="tx1"/>
                </a:solidFill>
              </a:rPr>
              <a:t>: Simulated additional training examples by paraphrasing existing data.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2E3DB-EBD9-4210-FC32-F10CB752F17E}"/>
              </a:ext>
            </a:extLst>
          </p:cNvPr>
          <p:cNvSpPr txBox="1"/>
          <p:nvPr/>
        </p:nvSpPr>
        <p:spPr>
          <a:xfrm>
            <a:off x="834853" y="2995275"/>
            <a:ext cx="1052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Improving Feature Extraction: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2E8EDD0-242F-84A3-AA95-1C26ECD7C30D}"/>
              </a:ext>
            </a:extLst>
          </p:cNvPr>
          <p:cNvSpPr/>
          <p:nvPr/>
        </p:nvSpPr>
        <p:spPr>
          <a:xfrm>
            <a:off x="360026" y="3533943"/>
            <a:ext cx="5590607" cy="96272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BERT Fine-Tuning</a:t>
            </a:r>
            <a:r>
              <a:rPr lang="en-US" dirty="0">
                <a:solidFill>
                  <a:schemeClr val="tx1"/>
                </a:solidFill>
              </a:rPr>
              <a:t>: Leveraged a pre-trained transformer model to extract semantic-rich features from text.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FF8E0F-79B8-DD58-EB25-99D9B1CEF955}"/>
              </a:ext>
            </a:extLst>
          </p:cNvPr>
          <p:cNvSpPr/>
          <p:nvPr/>
        </p:nvSpPr>
        <p:spPr>
          <a:xfrm flipV="1">
            <a:off x="834854" y="3368461"/>
            <a:ext cx="10522293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22A9BC-EC07-6F27-D783-F6131E9995E4}"/>
              </a:ext>
            </a:extLst>
          </p:cNvPr>
          <p:cNvSpPr/>
          <p:nvPr/>
        </p:nvSpPr>
        <p:spPr>
          <a:xfrm>
            <a:off x="6237397" y="3470592"/>
            <a:ext cx="5590608" cy="9967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chemeClr val="tx1"/>
                </a:solidFill>
              </a:rPr>
              <a:t>Keyphrase</a:t>
            </a:r>
            <a:r>
              <a:rPr lang="en-US" b="1" dirty="0">
                <a:solidFill>
                  <a:schemeClr val="tx1"/>
                </a:solidFill>
              </a:rPr>
              <a:t> Extraction for LSTM</a:t>
            </a:r>
            <a:r>
              <a:rPr lang="en-US" dirty="0">
                <a:solidFill>
                  <a:schemeClr val="tx1"/>
                </a:solidFill>
              </a:rPr>
              <a:t>: Focused on domain-specific keywords to simplify input features.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43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40E9E-EF26-C5B1-A7C3-CA51BCB7F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C3041E-F6C4-3E85-634D-58B17113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Overview: 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ECB Speech Analysis for Rate Change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9B3B6-B531-CE52-0B99-7A66E1DBDA1F}"/>
              </a:ext>
            </a:extLst>
          </p:cNvPr>
          <p:cNvSpPr/>
          <p:nvPr/>
        </p:nvSpPr>
        <p:spPr>
          <a:xfrm>
            <a:off x="4157367" y="5124967"/>
            <a:ext cx="3432305" cy="7260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DDA7FE0C-A73F-C342-46DE-CD6BC7B0BB1E}"/>
              </a:ext>
            </a:extLst>
          </p:cNvPr>
          <p:cNvSpPr txBox="1"/>
          <p:nvPr/>
        </p:nvSpPr>
        <p:spPr>
          <a:xfrm>
            <a:off x="566184" y="1357027"/>
            <a:ext cx="530961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Objective: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FF3DF2-8B7A-9F7B-C47F-B4E3A21BC6C9}"/>
              </a:ext>
            </a:extLst>
          </p:cNvPr>
          <p:cNvSpPr/>
          <p:nvPr/>
        </p:nvSpPr>
        <p:spPr>
          <a:xfrm>
            <a:off x="661268" y="1699953"/>
            <a:ext cx="7397262" cy="948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04A22C79-D458-B334-D4B8-CCC473FAC4D3}"/>
              </a:ext>
            </a:extLst>
          </p:cNvPr>
          <p:cNvSpPr txBox="1"/>
          <p:nvPr/>
        </p:nvSpPr>
        <p:spPr>
          <a:xfrm>
            <a:off x="588471" y="5003771"/>
            <a:ext cx="530961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Main Scope: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CE74C1-B6B2-C0B1-51E9-559511F20923}"/>
              </a:ext>
            </a:extLst>
          </p:cNvPr>
          <p:cNvSpPr/>
          <p:nvPr/>
        </p:nvSpPr>
        <p:spPr>
          <a:xfrm>
            <a:off x="683555" y="5346697"/>
            <a:ext cx="7397262" cy="948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11E7EB-8B39-438A-F0AB-838FC9DEB055}"/>
              </a:ext>
            </a:extLst>
          </p:cNvPr>
          <p:cNvSpPr/>
          <p:nvPr/>
        </p:nvSpPr>
        <p:spPr>
          <a:xfrm>
            <a:off x="566184" y="1796049"/>
            <a:ext cx="11586274" cy="74650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0" cap="none" spc="0" normalizeH="0" baseline="0" noProof="0">
              <a:ln>
                <a:noFill/>
              </a:ln>
              <a:solidFill>
                <a:srgbClr val="267BB6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119145-2FAE-27C5-778B-206EC9208917}"/>
              </a:ext>
            </a:extLst>
          </p:cNvPr>
          <p:cNvCxnSpPr>
            <a:cxnSpLocks/>
          </p:cNvCxnSpPr>
          <p:nvPr/>
        </p:nvCxnSpPr>
        <p:spPr>
          <a:xfrm>
            <a:off x="799462" y="1982606"/>
            <a:ext cx="0" cy="457200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</p:cxnSp>
      <p:sp>
        <p:nvSpPr>
          <p:cNvPr id="15" name="TextBox 94">
            <a:extLst>
              <a:ext uri="{FF2B5EF4-FFF2-40B4-BE49-F238E27FC236}">
                <a16:creationId xmlns:a16="http://schemas.microsoft.com/office/drawing/2014/main" id="{C55F802E-23B0-EE9E-B4ED-F1833F51607D}"/>
              </a:ext>
            </a:extLst>
          </p:cNvPr>
          <p:cNvSpPr txBox="1"/>
          <p:nvPr/>
        </p:nvSpPr>
        <p:spPr>
          <a:xfrm>
            <a:off x="927053" y="1971072"/>
            <a:ext cx="10598903" cy="46873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MS PGothic"/>
                <a:cs typeface="Calibri"/>
              </a:rPr>
              <a:t>Predict ECB rate changes ("No Change," "Increase," or "Decrease") using speech text analysis.</a:t>
            </a:r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4035B5F7-AAAE-1343-16F4-28128E5EFC19}"/>
              </a:ext>
            </a:extLst>
          </p:cNvPr>
          <p:cNvSpPr/>
          <p:nvPr/>
        </p:nvSpPr>
        <p:spPr bwMode="auto">
          <a:xfrm>
            <a:off x="4451616" y="5466537"/>
            <a:ext cx="4748827" cy="1021556"/>
          </a:xfrm>
          <a:prstGeom prst="roundRect">
            <a:avLst/>
          </a:prstGeom>
          <a:solidFill>
            <a:srgbClr val="B8DD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Model Development:</a:t>
            </a:r>
            <a:r>
              <a:rPr lang="en-US" dirty="0"/>
              <a:t> Building and fine-tuning a BERT-based vs LSTM vs Tree-based classification model for forecasting ECB rate changes.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0F35D4A5-7B14-468D-1200-35CEFB1BFABB}"/>
              </a:ext>
            </a:extLst>
          </p:cNvPr>
          <p:cNvSpPr/>
          <p:nvPr/>
        </p:nvSpPr>
        <p:spPr bwMode="auto">
          <a:xfrm>
            <a:off x="566184" y="5475588"/>
            <a:ext cx="3723594" cy="1021556"/>
          </a:xfrm>
          <a:prstGeom prst="roundRect">
            <a:avLst/>
          </a:prstGeom>
          <a:solidFill>
            <a:srgbClr val="B8DD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 dirty="0"/>
              <a:t>Data Analysis:</a:t>
            </a:r>
            <a:r>
              <a:rPr lang="en-US" dirty="0"/>
              <a:t> Extraction and analysis of ECB speeches and press releases for predictive modeling.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8DE29-74A9-CC19-959B-5A17F87D4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364" y="5003771"/>
            <a:ext cx="2264154" cy="1284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3BBBA3E-6AB1-A177-B23F-1FA48CEFAC6C}"/>
              </a:ext>
            </a:extLst>
          </p:cNvPr>
          <p:cNvGrpSpPr/>
          <p:nvPr/>
        </p:nvGrpSpPr>
        <p:grpSpPr>
          <a:xfrm>
            <a:off x="580273" y="2726376"/>
            <a:ext cx="11031454" cy="2089145"/>
            <a:chOff x="691701" y="2626363"/>
            <a:chExt cx="11031454" cy="208914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E968201-71AE-6ABF-2796-5DA395741EE3}"/>
                </a:ext>
              </a:extLst>
            </p:cNvPr>
            <p:cNvGrpSpPr/>
            <p:nvPr/>
          </p:nvGrpSpPr>
          <p:grpSpPr>
            <a:xfrm>
              <a:off x="691701" y="2626363"/>
              <a:ext cx="11031454" cy="2089145"/>
              <a:chOff x="1085472" y="1575878"/>
              <a:chExt cx="14882417" cy="320843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89F2DF-3CAC-4E67-8006-CAF0AD4938F9}"/>
                  </a:ext>
                </a:extLst>
              </p:cNvPr>
              <p:cNvSpPr txBox="1"/>
              <p:nvPr/>
            </p:nvSpPr>
            <p:spPr>
              <a:xfrm>
                <a:off x="1085472" y="1728151"/>
                <a:ext cx="14545239" cy="3056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  <a:prstDash val="lgDashDotDot"/>
              </a:ln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Total speeches: </a:t>
                </a: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3,434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Date range: </a:t>
                </a: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1999–2023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Language: Majority in </a:t>
                </a: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English</a:t>
                </a: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R="0" lvl="1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Key Question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:</a:t>
                </a:r>
              </a:p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"How does speech content correlate with monetary policy decisions?“</a:t>
                </a:r>
              </a:p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EE32781-1AEF-9F90-DEF8-B90F53D10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5051543" y="1575878"/>
                <a:ext cx="916346" cy="947060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EA69B8-0C83-778E-62C6-E696451C137D}"/>
                </a:ext>
              </a:extLst>
            </p:cNvPr>
            <p:cNvSpPr txBox="1"/>
            <p:nvPr/>
          </p:nvSpPr>
          <p:spPr>
            <a:xfrm>
              <a:off x="4517609" y="2971656"/>
              <a:ext cx="6144126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Columns:</a:t>
              </a: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Speaker details (e.g., who, date, speech title).</a:t>
              </a: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Extracted text and term frequencies.</a:t>
              </a: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Monetary policy rate changes (% changes, direction).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524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3B44F-914B-2B11-D7E6-DDC6B083A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C8525F5F-7A27-30D3-096E-E0B5028C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72558"/>
            <a:ext cx="11087100" cy="697541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4000" dirty="0"/>
              <a:t>Challenges, Approaches, and Use Cases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D937BB-B64B-F3F3-FB0D-06DFC685F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90747"/>
              </p:ext>
            </p:extLst>
          </p:nvPr>
        </p:nvGraphicFramePr>
        <p:xfrm>
          <a:off x="670133" y="1681810"/>
          <a:ext cx="11067796" cy="268126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772285">
                  <a:extLst>
                    <a:ext uri="{9D8B030D-6E8A-4147-A177-3AD203B41FA5}">
                      <a16:colId xmlns:a16="http://schemas.microsoft.com/office/drawing/2014/main" val="2481600231"/>
                    </a:ext>
                  </a:extLst>
                </a:gridCol>
                <a:gridCol w="3590913">
                  <a:extLst>
                    <a:ext uri="{9D8B030D-6E8A-4147-A177-3AD203B41FA5}">
                      <a16:colId xmlns:a16="http://schemas.microsoft.com/office/drawing/2014/main" val="2535083525"/>
                    </a:ext>
                  </a:extLst>
                </a:gridCol>
                <a:gridCol w="5704598">
                  <a:extLst>
                    <a:ext uri="{9D8B030D-6E8A-4147-A177-3AD203B41FA5}">
                      <a16:colId xmlns:a16="http://schemas.microsoft.com/office/drawing/2014/main" val="3213302882"/>
                    </a:ext>
                  </a:extLst>
                </a:gridCol>
              </a:tblGrid>
              <a:tr h="578145">
                <a:tc>
                  <a:txBody>
                    <a:bodyPr/>
                    <a:lstStyle/>
                    <a:p>
                      <a:r>
                        <a:rPr lang="en-US" sz="1400" b="1"/>
                        <a:t>Challenge</a:t>
                      </a:r>
                      <a:endParaRPr lang="en-US" sz="14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Impact</a:t>
                      </a:r>
                      <a:endParaRPr lang="en-US" sz="14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Approach/Technique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048160"/>
                  </a:ext>
                </a:extLst>
              </a:tr>
              <a:tr h="568703">
                <a:tc>
                  <a:txBody>
                    <a:bodyPr/>
                    <a:lstStyle/>
                    <a:p>
                      <a:r>
                        <a:rPr lang="en-US" sz="1400" b="1" dirty="0"/>
                        <a:t>Class Imbalance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Minority classes ("Increase" &amp; "Decrease") were underrepresented.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Leads to poor performance.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Class Weights</a:t>
                      </a:r>
                      <a:r>
                        <a:rPr lang="en-US" sz="1200" dirty="0"/>
                        <a:t>: Adjusted loss function.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Manual Oversampling</a:t>
                      </a:r>
                      <a:r>
                        <a:rPr lang="en-US" sz="1200" dirty="0"/>
                        <a:t>: Balanced training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Tree-Based Models (</a:t>
                      </a:r>
                      <a:r>
                        <a:rPr lang="en-US" sz="1200" b="1" dirty="0" err="1"/>
                        <a:t>XGBoost</a:t>
                      </a:r>
                      <a:r>
                        <a:rPr lang="en-US" sz="1200" b="1" dirty="0"/>
                        <a:t>, </a:t>
                      </a:r>
                      <a:r>
                        <a:rPr lang="en-US" sz="1200" b="1" dirty="0" err="1"/>
                        <a:t>LightGBM</a:t>
                      </a:r>
                      <a:r>
                        <a:rPr lang="en-US" sz="1200" b="1" dirty="0"/>
                        <a:t>, </a:t>
                      </a:r>
                      <a:r>
                        <a:rPr lang="en-US" sz="1200" b="1" dirty="0" err="1"/>
                        <a:t>CatBoost</a:t>
                      </a:r>
                      <a:r>
                        <a:rPr lang="en-US" sz="1200" b="1" dirty="0"/>
                        <a:t>)</a:t>
                      </a:r>
                      <a:r>
                        <a:rPr lang="en-US" sz="1200" dirty="0"/>
                        <a:t>: Handled imbalance effectively with ensemble methods.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99776"/>
                  </a:ext>
                </a:extLst>
              </a:tr>
              <a:tr h="187884">
                <a:tc>
                  <a:txBody>
                    <a:bodyPr/>
                    <a:lstStyle/>
                    <a:p>
                      <a:r>
                        <a:rPr lang="en-US" sz="1400" b="1" dirty="0"/>
                        <a:t>Semantic Complexity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Complex language made it challenging for simpler models.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BERT Fine-Tuning</a:t>
                      </a:r>
                      <a:r>
                        <a:rPr lang="en-US" sz="1200" dirty="0"/>
                        <a:t>: Extracted semantic-rich features.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err="1"/>
                        <a:t>Keyphrase</a:t>
                      </a:r>
                      <a:r>
                        <a:rPr lang="en-US" sz="1200" b="1" dirty="0"/>
                        <a:t> Extraction for LSTM</a:t>
                      </a:r>
                      <a:r>
                        <a:rPr lang="en-US" sz="1200" dirty="0"/>
                        <a:t>: Simplified inputs.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Tree-Based Models</a:t>
                      </a:r>
                      <a:r>
                        <a:rPr lang="en-US" sz="1200" dirty="0"/>
                        <a:t>: Captured complex patterns using gradient boosting.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017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Overfitting Risks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Deep learning models overfit due to small dataset size.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Early Stopping</a:t>
                      </a:r>
                      <a:r>
                        <a:rPr lang="en-US" sz="1200" dirty="0"/>
                        <a:t>: Stopped training to prevent overfitting.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Data Augmentation</a:t>
                      </a:r>
                      <a:r>
                        <a:rPr lang="en-US" sz="1200" dirty="0"/>
                        <a:t>: Paraphrased existing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Voting Classifier</a:t>
                      </a:r>
                      <a:r>
                        <a:rPr lang="en-US" sz="1200" dirty="0"/>
                        <a:t>: Combined robust models to generalize better.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126879"/>
                  </a:ext>
                </a:extLst>
              </a:tr>
            </a:tbl>
          </a:graphicData>
        </a:graphic>
      </p:graphicFrame>
      <p:sp>
        <p:nvSpPr>
          <p:cNvPr id="15" name="Google Shape;202;p4">
            <a:extLst>
              <a:ext uri="{FF2B5EF4-FFF2-40B4-BE49-F238E27FC236}">
                <a16:creationId xmlns:a16="http://schemas.microsoft.com/office/drawing/2014/main" id="{001A60EE-91F2-E58D-E0AD-4012290E6768}"/>
              </a:ext>
            </a:extLst>
          </p:cNvPr>
          <p:cNvSpPr txBox="1"/>
          <p:nvPr/>
        </p:nvSpPr>
        <p:spPr>
          <a:xfrm rot="16200000">
            <a:off x="205308" y="5154193"/>
            <a:ext cx="1752953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sz="2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03;p4">
            <a:extLst>
              <a:ext uri="{FF2B5EF4-FFF2-40B4-BE49-F238E27FC236}">
                <a16:creationId xmlns:a16="http://schemas.microsoft.com/office/drawing/2014/main" id="{548BE085-8692-21A9-39B5-7E030766C196}"/>
              </a:ext>
            </a:extLst>
          </p:cNvPr>
          <p:cNvSpPr/>
          <p:nvPr/>
        </p:nvSpPr>
        <p:spPr>
          <a:xfrm>
            <a:off x="6623996" y="4542242"/>
            <a:ext cx="2427000" cy="18432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Optimize investment strategy and portfolio management</a:t>
            </a:r>
            <a:endParaRPr sz="1350">
              <a:solidFill>
                <a:srgbClr val="03045E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 (eg.  asset allocation)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4;p4">
            <a:extLst>
              <a:ext uri="{FF2B5EF4-FFF2-40B4-BE49-F238E27FC236}">
                <a16:creationId xmlns:a16="http://schemas.microsoft.com/office/drawing/2014/main" id="{ED88E79B-90A6-97F5-3025-5AA1E2A08251}"/>
              </a:ext>
            </a:extLst>
          </p:cNvPr>
          <p:cNvSpPr/>
          <p:nvPr/>
        </p:nvSpPr>
        <p:spPr>
          <a:xfrm>
            <a:off x="1484988" y="4538416"/>
            <a:ext cx="2427000" cy="18432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Corporate treasury management</a:t>
            </a:r>
            <a:endParaRPr sz="1350" dirty="0">
              <a:solidFill>
                <a:srgbClr val="03045E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sz="1350" dirty="0" err="1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eg.</a:t>
            </a:r>
            <a:r>
              <a:rPr lang="en-US" sz="1350" dirty="0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 lower borrowing costs)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05;p4">
            <a:extLst>
              <a:ext uri="{FF2B5EF4-FFF2-40B4-BE49-F238E27FC236}">
                <a16:creationId xmlns:a16="http://schemas.microsoft.com/office/drawing/2014/main" id="{F6BFAF6C-5F05-E33E-260A-B395721AEE3A}"/>
              </a:ext>
            </a:extLst>
          </p:cNvPr>
          <p:cNvSpPr/>
          <p:nvPr/>
        </p:nvSpPr>
        <p:spPr>
          <a:xfrm>
            <a:off x="9193500" y="4542242"/>
            <a:ext cx="2427000" cy="18432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Better risk management (eg. minimize the cost of interest rate hedging)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06;p4">
            <a:extLst>
              <a:ext uri="{FF2B5EF4-FFF2-40B4-BE49-F238E27FC236}">
                <a16:creationId xmlns:a16="http://schemas.microsoft.com/office/drawing/2014/main" id="{23250323-D867-6DC2-3ED1-01854B187816}"/>
              </a:ext>
            </a:extLst>
          </p:cNvPr>
          <p:cNvSpPr/>
          <p:nvPr/>
        </p:nvSpPr>
        <p:spPr>
          <a:xfrm>
            <a:off x="4054492" y="4542242"/>
            <a:ext cx="2427000" cy="18432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03045E"/>
                </a:solidFill>
                <a:latin typeface="Rubik"/>
                <a:ea typeface="Rubik"/>
                <a:cs typeface="Rubik"/>
                <a:sym typeface="Rubik"/>
              </a:rPr>
              <a:t>FX, currency trading/hedging and Sovereign debt analysis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48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56EC-C50B-B724-96EE-120F7770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9101265-FCA3-222B-F1FE-870AE3E9E71B}"/>
              </a:ext>
            </a:extLst>
          </p:cNvPr>
          <p:cNvSpPr/>
          <p:nvPr/>
        </p:nvSpPr>
        <p:spPr>
          <a:xfrm>
            <a:off x="9189870" y="3564694"/>
            <a:ext cx="1141872" cy="99638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7D3BB6-47F4-57B2-E7E7-68F74904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+mj-lt"/>
                <a:cs typeface="+mj-cs"/>
              </a:rPr>
              <a:t>Process Flow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3F2FD-D1ED-BF4A-0951-581C54E602EF}"/>
              </a:ext>
            </a:extLst>
          </p:cNvPr>
          <p:cNvSpPr txBox="1"/>
          <p:nvPr/>
        </p:nvSpPr>
        <p:spPr>
          <a:xfrm>
            <a:off x="566184" y="1407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Methodology Overview for ECB Rate Change Prediction</a:t>
            </a:r>
            <a:endParaRPr 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6CDCFDBE-1BCD-099B-A923-BEBDA8FBE774}"/>
              </a:ext>
            </a:extLst>
          </p:cNvPr>
          <p:cNvSpPr/>
          <p:nvPr/>
        </p:nvSpPr>
        <p:spPr>
          <a:xfrm>
            <a:off x="705854" y="2686376"/>
            <a:ext cx="9950857" cy="2856468"/>
          </a:xfrm>
          <a:prstGeom prst="flowChartProcess">
            <a:avLst/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F52907-4557-0CFB-C794-CF338CB3168D}"/>
              </a:ext>
            </a:extLst>
          </p:cNvPr>
          <p:cNvGrpSpPr/>
          <p:nvPr/>
        </p:nvGrpSpPr>
        <p:grpSpPr>
          <a:xfrm>
            <a:off x="843176" y="3486696"/>
            <a:ext cx="2464469" cy="1159545"/>
            <a:chOff x="854465" y="3429000"/>
            <a:chExt cx="2464469" cy="842207"/>
          </a:xfrm>
          <a:solidFill>
            <a:schemeClr val="bg1">
              <a:lumMod val="85000"/>
            </a:schemeClr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58C5D7-BF2D-C91E-92FF-D4FFFD1E4730}"/>
                </a:ext>
              </a:extLst>
            </p:cNvPr>
            <p:cNvSpPr/>
            <p:nvPr/>
          </p:nvSpPr>
          <p:spPr>
            <a:xfrm>
              <a:off x="854466" y="3429000"/>
              <a:ext cx="2464468" cy="816218"/>
            </a:xfrm>
            <a:prstGeom prst="round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2880" tIns="182880" rIns="182880" bIns="182880" rtlCol="0" anchor="t" anchorCtr="1"/>
            <a:lstStyle/>
            <a:p>
              <a:pPr algn="l"/>
              <a:endPara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4EB852-E83D-8D95-FA14-C4BA7FFED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2439" y="3468122"/>
              <a:ext cx="738878" cy="777096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3A5FAD-151A-9BED-3018-E93A2FBE0610}"/>
                </a:ext>
              </a:extLst>
            </p:cNvPr>
            <p:cNvSpPr txBox="1"/>
            <p:nvPr/>
          </p:nvSpPr>
          <p:spPr>
            <a:xfrm>
              <a:off x="854465" y="3533505"/>
              <a:ext cx="1828801" cy="73770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Data Collectionⁱ</a:t>
              </a:r>
            </a:p>
            <a:p>
              <a:pPr algn="ctr"/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/>
                <a:t>Weblink Data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/>
                <a:t>Speech Data ⁱⁱ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/>
                <a:t>Rate Change Data ⁱⁱⁱ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9F305-5F01-8457-99CD-1967568B101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307645" y="4029020"/>
            <a:ext cx="812799" cy="1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5BFF3CA-FBEB-7F6A-E2FE-14C54B533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444" y="2910343"/>
            <a:ext cx="1428750" cy="22764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AE561EC-6655-0B7B-4A33-E3664B238CE9}"/>
              </a:ext>
            </a:extLst>
          </p:cNvPr>
          <p:cNvGrpSpPr/>
          <p:nvPr/>
        </p:nvGrpSpPr>
        <p:grpSpPr>
          <a:xfrm>
            <a:off x="6387713" y="3215147"/>
            <a:ext cx="2071484" cy="1627745"/>
            <a:chOff x="6101672" y="3282922"/>
            <a:chExt cx="2092656" cy="162774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3D2861E-7111-541C-196C-593CB1A20A92}"/>
                </a:ext>
              </a:extLst>
            </p:cNvPr>
            <p:cNvSpPr/>
            <p:nvPr/>
          </p:nvSpPr>
          <p:spPr>
            <a:xfrm>
              <a:off x="6101672" y="3282922"/>
              <a:ext cx="1826942" cy="162774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82880" tIns="182880" rIns="182880" bIns="182880" rtlCol="0" anchor="t" anchorCtr="1"/>
            <a:lstStyle/>
            <a:p>
              <a:pPr algn="l"/>
              <a:endPara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42DE5D-A62A-002D-02F8-A1D3736F890D}"/>
                </a:ext>
              </a:extLst>
            </p:cNvPr>
            <p:cNvSpPr txBox="1"/>
            <p:nvPr/>
          </p:nvSpPr>
          <p:spPr>
            <a:xfrm>
              <a:off x="6186602" y="3559071"/>
              <a:ext cx="20077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ECB Rate Changes Model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5F0C35-B30C-3F2D-52EB-FC963E2DB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81083" y="3887904"/>
              <a:ext cx="868118" cy="797166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36AE60-4E61-F69D-125B-A6D544E4A68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5549194" y="4048581"/>
            <a:ext cx="605108" cy="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7E51367A-8512-5D30-AA14-B29AA4D3C22C}"/>
              </a:ext>
            </a:extLst>
          </p:cNvPr>
          <p:cNvSpPr/>
          <p:nvPr/>
        </p:nvSpPr>
        <p:spPr>
          <a:xfrm>
            <a:off x="6154302" y="2865187"/>
            <a:ext cx="2411843" cy="2372638"/>
          </a:xfrm>
          <a:prstGeom prst="flowChartProcess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0DAB0A-32C4-8252-F5A7-2B2FD3FAA502}"/>
              </a:ext>
            </a:extLst>
          </p:cNvPr>
          <p:cNvSpPr txBox="1"/>
          <p:nvPr/>
        </p:nvSpPr>
        <p:spPr>
          <a:xfrm>
            <a:off x="9363166" y="3787158"/>
            <a:ext cx="869245" cy="6184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Increase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Decrease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8A2F01-4FAB-5B90-9CB9-416E16A59F9F}"/>
              </a:ext>
            </a:extLst>
          </p:cNvPr>
          <p:cNvCxnSpPr>
            <a:cxnSpLocks/>
          </p:cNvCxnSpPr>
          <p:nvPr/>
        </p:nvCxnSpPr>
        <p:spPr>
          <a:xfrm>
            <a:off x="8566145" y="4055120"/>
            <a:ext cx="605108" cy="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9914E3-F66B-3C43-4E58-7AA7E9515B18}"/>
              </a:ext>
            </a:extLst>
          </p:cNvPr>
          <p:cNvSpPr txBox="1"/>
          <p:nvPr/>
        </p:nvSpPr>
        <p:spPr>
          <a:xfrm>
            <a:off x="6154302" y="4930185"/>
            <a:ext cx="26515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BERT vs LASTM vs Tree-based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56F01-4F76-69C7-9A68-51528D08380E}"/>
              </a:ext>
            </a:extLst>
          </p:cNvPr>
          <p:cNvSpPr txBox="1"/>
          <p:nvPr/>
        </p:nvSpPr>
        <p:spPr>
          <a:xfrm>
            <a:off x="705854" y="5934973"/>
            <a:ext cx="1026694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1" u="sng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hlinkClick r:id="rId6"/>
              </a:rPr>
              <a:t>ⁱ </a:t>
            </a:r>
            <a:r>
              <a:rPr lang="en-US" sz="1200" u="sng" dirty="0"/>
              <a:t>Screen-scraped ECB speeches and press releases using </a:t>
            </a:r>
            <a:r>
              <a:rPr lang="en-US" sz="1200" u="sng" dirty="0" err="1"/>
              <a:t>BeautifulSoup</a:t>
            </a:r>
            <a:r>
              <a:rPr lang="en-US" sz="1200" u="sng" dirty="0"/>
              <a:t>; tagged articles by dates between monetary policy decisions.</a:t>
            </a:r>
            <a:endParaRPr lang="en-US" sz="1200" b="1" u="sng" dirty="0">
              <a:solidFill>
                <a:schemeClr val="accent1">
                  <a:lumMod val="75000"/>
                </a:schemeClr>
              </a:solidFill>
              <a:effectLst/>
              <a:latin typeface="+mj-lt"/>
              <a:hlinkClick r:id="rId6"/>
            </a:endParaRPr>
          </a:p>
          <a:p>
            <a:pPr>
              <a:lnSpc>
                <a:spcPts val="1425"/>
              </a:lnSpc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hlinkClick r:id="rId6"/>
              </a:rPr>
              <a:t>ⁱⁱ </a:t>
            </a:r>
            <a:r>
              <a:rPr lang="en-US" sz="1200" b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hlinkClick r:id="rId6"/>
              </a:rPr>
              <a:t>https://www.kaggle.com/datasets/robertolofaro/ecb-speeches-1997-to-20191122-frequencies-dm</a:t>
            </a:r>
            <a:endParaRPr lang="en-US" sz="1200" b="0" dirty="0">
              <a:solidFill>
                <a:schemeClr val="accent1">
                  <a:lumMod val="75000"/>
                </a:schemeClr>
              </a:solidFill>
              <a:effectLst/>
              <a:latin typeface="+mj-lt"/>
            </a:endParaRPr>
          </a:p>
          <a:p>
            <a:pPr>
              <a:lnSpc>
                <a:spcPts val="1425"/>
              </a:lnSpc>
            </a:pPr>
            <a:r>
              <a:rPr lang="en-US" sz="1200" b="0" u="sng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ⁱⁱⁱ https://www.ecb.europa.eu/stats/policy_and_exchange_rates/key_ecb_interest_rates/html/index.en.html</a:t>
            </a:r>
          </a:p>
        </p:txBody>
      </p:sp>
    </p:spTree>
    <p:extLst>
      <p:ext uri="{BB962C8B-B14F-4D97-AF65-F5344CB8AC3E}">
        <p14:creationId xmlns:p14="http://schemas.microsoft.com/office/powerpoint/2010/main" val="330934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F2B78-E638-CB4E-64B5-3E5B112BF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53D3D8-FDFC-23EC-062D-6FD173AB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Analysis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1C83F11-A131-F403-67CA-889BF0D074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98791"/>
              </p:ext>
            </p:extLst>
          </p:nvPr>
        </p:nvGraphicFramePr>
        <p:xfrm>
          <a:off x="566184" y="1614311"/>
          <a:ext cx="10146973" cy="423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87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4CCF5-63C7-4E34-351E-103776943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8B48EF-B31E-E5D8-DEBC-019AA79C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Frequency Distribution</a:t>
            </a:r>
          </a:p>
        </p:txBody>
      </p:sp>
      <p:pic>
        <p:nvPicPr>
          <p:cNvPr id="2" name="Google Shape;235;p34">
            <a:extLst>
              <a:ext uri="{FF2B5EF4-FFF2-40B4-BE49-F238E27FC236}">
                <a16:creationId xmlns:a16="http://schemas.microsoft.com/office/drawing/2014/main" id="{7C37E36B-E163-9089-B86E-630ECB7189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550" y="2275579"/>
            <a:ext cx="3700367" cy="3600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236;p34">
            <a:extLst>
              <a:ext uri="{FF2B5EF4-FFF2-40B4-BE49-F238E27FC236}">
                <a16:creationId xmlns:a16="http://schemas.microsoft.com/office/drawing/2014/main" id="{559DDD12-AF49-449D-9F78-6B545E3284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503" y="2275578"/>
            <a:ext cx="3715599" cy="363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237;p34">
            <a:extLst>
              <a:ext uri="{FF2B5EF4-FFF2-40B4-BE49-F238E27FC236}">
                <a16:creationId xmlns:a16="http://schemas.microsoft.com/office/drawing/2014/main" id="{01EF6F2E-4280-65A2-BC50-25A4B063EC99}"/>
              </a:ext>
            </a:extLst>
          </p:cNvPr>
          <p:cNvSpPr txBox="1"/>
          <p:nvPr/>
        </p:nvSpPr>
        <p:spPr>
          <a:xfrm>
            <a:off x="5289339" y="1704711"/>
            <a:ext cx="1297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Rubik"/>
                <a:ea typeface="Rubik"/>
                <a:cs typeface="Rubik"/>
                <a:sym typeface="Rubik"/>
              </a:rPr>
              <a:t>Increase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238;p34">
            <a:extLst>
              <a:ext uri="{FF2B5EF4-FFF2-40B4-BE49-F238E27FC236}">
                <a16:creationId xmlns:a16="http://schemas.microsoft.com/office/drawing/2014/main" id="{FF20EF9D-9027-0DA3-570D-B57244F2721A}"/>
              </a:ext>
            </a:extLst>
          </p:cNvPr>
          <p:cNvSpPr txBox="1"/>
          <p:nvPr/>
        </p:nvSpPr>
        <p:spPr>
          <a:xfrm>
            <a:off x="9239522" y="1704711"/>
            <a:ext cx="1297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Rubik"/>
                <a:ea typeface="Rubik"/>
                <a:cs typeface="Rubik"/>
                <a:sym typeface="Rubik"/>
              </a:rPr>
              <a:t>Decrease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" name="Google Shape;239;p34">
            <a:extLst>
              <a:ext uri="{FF2B5EF4-FFF2-40B4-BE49-F238E27FC236}">
                <a16:creationId xmlns:a16="http://schemas.microsoft.com/office/drawing/2014/main" id="{9F360705-AD19-7173-7388-B14706F1EE9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234" y="2275581"/>
            <a:ext cx="3700367" cy="3600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Google Shape;240;p34">
            <a:extLst>
              <a:ext uri="{FF2B5EF4-FFF2-40B4-BE49-F238E27FC236}">
                <a16:creationId xmlns:a16="http://schemas.microsoft.com/office/drawing/2014/main" id="{BBA72BAB-5456-8763-7CF1-20CBD4CEA2F3}"/>
              </a:ext>
            </a:extLst>
          </p:cNvPr>
          <p:cNvSpPr txBox="1"/>
          <p:nvPr/>
        </p:nvSpPr>
        <p:spPr>
          <a:xfrm>
            <a:off x="1316372" y="1704695"/>
            <a:ext cx="1297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Rubik"/>
                <a:ea typeface="Rubik"/>
                <a:cs typeface="Rubik"/>
                <a:sym typeface="Rubik"/>
              </a:rPr>
              <a:t>Overall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72147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9D1C-50B9-0E55-E656-BAF711A2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6CA2E36-97B0-BF45-7BDA-C82A211F87D0}"/>
              </a:ext>
            </a:extLst>
          </p:cNvPr>
          <p:cNvSpPr/>
          <p:nvPr/>
        </p:nvSpPr>
        <p:spPr>
          <a:xfrm>
            <a:off x="225778" y="1770693"/>
            <a:ext cx="11864621" cy="2722285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0B989-20CA-A93A-1BC0-44FF6DB6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Topics in Speeches (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Gensim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LDA Visualization)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6C9529-BC3B-3A27-6D26-91CAF69D3429}"/>
              </a:ext>
            </a:extLst>
          </p:cNvPr>
          <p:cNvGrpSpPr/>
          <p:nvPr/>
        </p:nvGrpSpPr>
        <p:grpSpPr>
          <a:xfrm>
            <a:off x="589640" y="1987278"/>
            <a:ext cx="11114769" cy="2169570"/>
            <a:chOff x="457892" y="1869766"/>
            <a:chExt cx="11114769" cy="21695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84C058-EB43-F543-D7EA-9093AC061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892" y="1869766"/>
              <a:ext cx="3377081" cy="21695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1BCBD71-CC1E-F7AF-5C96-25039C00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4572" y="1869766"/>
              <a:ext cx="3422660" cy="21695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9EBDF0-55B8-80B2-55A7-D1DDAB973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6831" y="1869766"/>
              <a:ext cx="3375830" cy="21695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6DDDF85-E03E-D45D-1E97-F534344932FC}"/>
              </a:ext>
            </a:extLst>
          </p:cNvPr>
          <p:cNvSpPr txBox="1"/>
          <p:nvPr/>
        </p:nvSpPr>
        <p:spPr>
          <a:xfrm>
            <a:off x="452007" y="4373433"/>
            <a:ext cx="113900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Speeches cluster around 3–4 major themes: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1: Monetary policy, inflation, and price stability dominate discussions.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2: Digital euro and fiscal policy have emerged in recent years.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3: Broader economic growth and crisis-related topics.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AB9DD4-BF70-E827-4AF5-5D3807D3334D}"/>
              </a:ext>
            </a:extLst>
          </p:cNvPr>
          <p:cNvSpPr txBox="1"/>
          <p:nvPr/>
        </p:nvSpPr>
        <p:spPr>
          <a:xfrm>
            <a:off x="566184" y="1344483"/>
            <a:ext cx="7836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 ECB prioritizes its messaging in response to economic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9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525F4-9280-4EBC-A3A6-A23793DE6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84F32-4CC6-E47E-C25F-8D4BF682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N-Grams</a:t>
            </a:r>
          </a:p>
        </p:txBody>
      </p:sp>
      <p:pic>
        <p:nvPicPr>
          <p:cNvPr id="3" name="Google Shape;246;p35">
            <a:extLst>
              <a:ext uri="{FF2B5EF4-FFF2-40B4-BE49-F238E27FC236}">
                <a16:creationId xmlns:a16="http://schemas.microsoft.com/office/drawing/2014/main" id="{128473A9-306C-E051-3FD4-EF701CB085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369" y="2225734"/>
            <a:ext cx="7517133" cy="4032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Google Shape;247;p35">
            <a:extLst>
              <a:ext uri="{FF2B5EF4-FFF2-40B4-BE49-F238E27FC236}">
                <a16:creationId xmlns:a16="http://schemas.microsoft.com/office/drawing/2014/main" id="{3040DD81-ECCE-51F0-0A86-669B1CDB2692}"/>
              </a:ext>
            </a:extLst>
          </p:cNvPr>
          <p:cNvSpPr txBox="1"/>
          <p:nvPr/>
        </p:nvSpPr>
        <p:spPr>
          <a:xfrm>
            <a:off x="317677" y="1474050"/>
            <a:ext cx="9536888" cy="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" b="1" dirty="0">
                <a:ln/>
                <a:solidFill>
                  <a:schemeClr val="accent3"/>
                </a:solidFill>
                <a:latin typeface="Rubik"/>
                <a:ea typeface="Rubik"/>
                <a:cs typeface="Rubik"/>
                <a:sym typeface="Rubik"/>
              </a:rPr>
              <a:t>No significant difference between the overall topics vs. increase/decrease classes</a:t>
            </a:r>
            <a:endParaRPr b="1" dirty="0">
              <a:ln/>
              <a:solidFill>
                <a:schemeClr val="accent3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974401359"/>
      </p:ext>
    </p:extLst>
  </p:cSld>
  <p:clrMapOvr>
    <a:masterClrMapping/>
  </p:clrMapOvr>
</p:sld>
</file>

<file path=ppt/theme/theme1.xml><?xml version="1.0" encoding="utf-8"?>
<a:theme xmlns:a="http://schemas.openxmlformats.org/drawingml/2006/main" name="OH Template-Mar30">
  <a:themeElements>
    <a:clrScheme name="OH-MAIN COLOURS 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2E3"/>
      </a:accent1>
      <a:accent2>
        <a:srgbClr val="FBAE21"/>
      </a:accent2>
      <a:accent3>
        <a:srgbClr val="49A7A2"/>
      </a:accent3>
      <a:accent4>
        <a:srgbClr val="92278F"/>
      </a:accent4>
      <a:accent5>
        <a:srgbClr val="99CF54"/>
      </a:accent5>
      <a:accent6>
        <a:srgbClr val="C9BD97"/>
      </a:accent6>
      <a:hlink>
        <a:srgbClr val="047BC1"/>
      </a:hlink>
      <a:folHlink>
        <a:srgbClr val="047BC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lIns="182880" tIns="182880" rIns="182880" bIns="182880" rtlCol="0" anchor="t" anchorCtr="1"/>
      <a:lstStyle>
        <a:defPPr algn="l">
          <a:defRPr sz="2200" b="1" dirty="0">
            <a:solidFill>
              <a:schemeClr val="tx1"/>
            </a:solidFill>
            <a:latin typeface="Calibri" panose="020F0502020204030204" pitchFamily="34" charset="0"/>
            <a:ea typeface="MS PGothic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 fontAlgn="t">
          <a:defRPr sz="2200" dirty="0">
            <a:ea typeface="MS PGothic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H_PPT_Round3_Mar30-5" id="{F88523E5-742A-4C4C-A5AD-4E1CD7B6E510}" vid="{21193A15-1BD9-3E45-AEAD-C59D88422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08CA656847A4BB1F8F4DE6675827E" ma:contentTypeVersion="14" ma:contentTypeDescription="Create a new document." ma:contentTypeScope="" ma:versionID="804938525ea4ca5568b529bfee1be82a">
  <xsd:schema xmlns:xsd="http://www.w3.org/2001/XMLSchema" xmlns:xs="http://www.w3.org/2001/XMLSchema" xmlns:p="http://schemas.microsoft.com/office/2006/metadata/properties" xmlns:ns2="fa0bf7e1-eba7-4210-9ce0-be1c0c3f267a" xmlns:ns3="7dd3a303-ae9e-4cf2-b029-f8ba94c0a20f" targetNamespace="http://schemas.microsoft.com/office/2006/metadata/properties" ma:root="true" ma:fieldsID="da095fa0f4cfaaf3fb5eb1d397055802" ns2:_="" ns3:_="">
    <xsd:import namespace="fa0bf7e1-eba7-4210-9ce0-be1c0c3f267a"/>
    <xsd:import namespace="7dd3a303-ae9e-4cf2-b029-f8ba94c0a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bf7e1-eba7-4210-9ce0-be1c0c3f26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44c0932-e3b5-4cef-bb0d-953d3280f5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d3a303-ae9e-4cf2-b029-f8ba94c0a2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52e7126-09b2-4381-a0a3-44c58ed8df22}" ma:internalName="TaxCatchAll" ma:showField="CatchAllData" ma:web="7dd3a303-ae9e-4cf2-b029-f8ba94c0a2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0bf7e1-eba7-4210-9ce0-be1c0c3f267a">
      <Terms xmlns="http://schemas.microsoft.com/office/infopath/2007/PartnerControls"/>
    </lcf76f155ced4ddcb4097134ff3c332f>
    <TaxCatchAll xmlns="7dd3a303-ae9e-4cf2-b029-f8ba94c0a20f" xsi:nil="true"/>
    <SharedWithUsers xmlns="7dd3a303-ae9e-4cf2-b029-f8ba94c0a20f">
      <UserInfo>
        <DisplayName>Wang, Jonathan</DisplayName>
        <AccountId>43</AccountId>
        <AccountType/>
      </UserInfo>
      <UserInfo>
        <DisplayName>Sivanandan, Thushara</DisplayName>
        <AccountId>189</AccountId>
        <AccountType/>
      </UserInfo>
      <UserInfo>
        <DisplayName>Ahmed, Tamer</DisplayName>
        <AccountId>172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F059940-E9C9-4B58-8C4F-72D8A72982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486622-F8C3-4ED6-BF19-0C4FAB9C6997}">
  <ds:schemaRefs>
    <ds:schemaRef ds:uri="7dd3a303-ae9e-4cf2-b029-f8ba94c0a20f"/>
    <ds:schemaRef ds:uri="fa0bf7e1-eba7-4210-9ce0-be1c0c3f26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8A48290-E7D2-439B-8EE8-1EB8E7022D73}">
  <ds:schemaRefs>
    <ds:schemaRef ds:uri="http://purl.org/dc/terms/"/>
    <ds:schemaRef ds:uri="fa0bf7e1-eba7-4210-9ce0-be1c0c3f267a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7dd3a303-ae9e-4cf2-b029-f8ba94c0a20f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4ef96c5c-d83f-466b-a478-816a5bb4af62}" enabled="0" method="" siteId="{4ef96c5c-d83f-466b-a478-816a5bb4af6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5291</TotalTime>
  <Words>1519</Words>
  <Application>Microsoft Office PowerPoint</Application>
  <PresentationFormat>Widescreen</PresentationFormat>
  <Paragraphs>273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MS PGothic</vt:lpstr>
      <vt:lpstr>Arial</vt:lpstr>
      <vt:lpstr>Calibri</vt:lpstr>
      <vt:lpstr>Calibri (Body)</vt:lpstr>
      <vt:lpstr>Calibri Light</vt:lpstr>
      <vt:lpstr>Courier New</vt:lpstr>
      <vt:lpstr>Rubik</vt:lpstr>
      <vt:lpstr>System Font Regular</vt:lpstr>
      <vt:lpstr>Wingdings</vt:lpstr>
      <vt:lpstr>OH Template-Mar30</vt:lpstr>
      <vt:lpstr>PowerPoint Presentation</vt:lpstr>
      <vt:lpstr>Outline</vt:lpstr>
      <vt:lpstr>Project Overview: ECB Speech Analysis for Rate Change Prediction</vt:lpstr>
      <vt:lpstr>Challenges, Approaches, and Use Cases</vt:lpstr>
      <vt:lpstr>Process Flow</vt:lpstr>
      <vt:lpstr>Exploratory Analysis</vt:lpstr>
      <vt:lpstr>Frequency Distribution</vt:lpstr>
      <vt:lpstr>Key Topics in Speeches (Gensim LDA Visualization)</vt:lpstr>
      <vt:lpstr>N-Grams</vt:lpstr>
      <vt:lpstr>Temporal Trends in Topics</vt:lpstr>
      <vt:lpstr>Unsupervised Cluster Analysis/t-SNE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 </vt:lpstr>
      <vt:lpstr>Q&amp;A</vt:lpstr>
      <vt:lpstr>Challenges and Complexities </vt:lpstr>
      <vt:lpstr>Approaches Employed: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using this template</dc:title>
  <dc:subject/>
  <dc:creator>Mulder, Tonja</dc:creator>
  <cp:keywords/>
  <dc:description/>
  <cp:lastModifiedBy>Balamchi, Shabnam</cp:lastModifiedBy>
  <cp:revision>85</cp:revision>
  <cp:lastPrinted>2023-03-01T15:21:33Z</cp:lastPrinted>
  <dcterms:created xsi:type="dcterms:W3CDTF">2023-04-11T19:41:18Z</dcterms:created>
  <dcterms:modified xsi:type="dcterms:W3CDTF">2024-12-16T17:01:57Z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0x0101007F508CA656847A4BB1F8F4DE6675827E</vt:lpwstr>
  </property>
  <property fmtid="{D5CDD505-2E9C-101B-9397-08002B2CF9AE}" pid="3" name="MediaServiceImageTags">
    <vt:lpwstr/>
  </property>
</Properties>
</file>