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Rubik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600">
          <p15:clr>
            <a:srgbClr val="A4A3A4"/>
          </p15:clr>
        </p15:guide>
        <p15:guide id="3" pos="3840">
          <p15:clr>
            <a:srgbClr val="A4A3A4"/>
          </p15:clr>
        </p15:guide>
        <p15:guide id="4" pos="7104">
          <p15:clr>
            <a:srgbClr val="A4A3A4"/>
          </p15:clr>
        </p15:guide>
        <p15:guide id="5" orient="horz" pos="576">
          <p15:clr>
            <a:srgbClr val="A4A3A4"/>
          </p15:clr>
        </p15:guide>
        <p15:guide id="6" orient="horz" pos="3744">
          <p15:clr>
            <a:srgbClr val="A4A3A4"/>
          </p15:clr>
        </p15:guide>
        <p15:guide id="7" pos="3960">
          <p15:clr>
            <a:srgbClr val="A4A3A4"/>
          </p15:clr>
        </p15:guide>
        <p15:guide id="8" pos="3696">
          <p15:clr>
            <a:srgbClr val="A4A3A4"/>
          </p15:clr>
        </p15:guide>
        <p15:guide id="9" pos="329">
          <p15:clr>
            <a:srgbClr val="A4A3A4"/>
          </p15:clr>
        </p15:guide>
        <p15:guide id="10" pos="7344">
          <p15:clr>
            <a:srgbClr val="A4A3A4"/>
          </p15:clr>
        </p15:guide>
        <p15:guide id="11" pos="7488">
          <p15:clr>
            <a:srgbClr val="A4A3A4"/>
          </p15:clr>
        </p15:guide>
        <p15:guide id="12" orient="horz" pos="4080">
          <p15:clr>
            <a:srgbClr val="A4A3A4"/>
          </p15:clr>
        </p15:guide>
        <p15:guide id="13" orient="horz" pos="168">
          <p15:clr>
            <a:srgbClr val="A4A3A4"/>
          </p15:clr>
        </p15:guide>
        <p15:guide id="14" orient="horz" pos="1224">
          <p15:clr>
            <a:srgbClr val="A4A3A4"/>
          </p15:clr>
        </p15:guide>
        <p15:guide id="15" pos="768">
          <p15:clr>
            <a:srgbClr val="A4A3A4"/>
          </p15:clr>
        </p15:guide>
        <p15:guide id="16" orient="horz" pos="3336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h9CC62U0lfIdMSrkJVno7UepOJ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2FFEAD-2A1A-4C49-9659-3DB12C2E12B3}">
  <a:tblStyle styleId="{9D2FFEAD-2A1A-4C49-9659-3DB12C2E12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7D776DEF-5436-494B-9A69-B8EE03DBC7C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2FA"/>
          </a:solidFill>
        </a:fill>
      </a:tcStyle>
    </a:wholeTbl>
    <a:band1H>
      <a:tcTxStyle/>
      <a:tcStyle>
        <a:fill>
          <a:solidFill>
            <a:srgbClr val="CAE4F4"/>
          </a:solidFill>
        </a:fill>
      </a:tcStyle>
    </a:band1H>
    <a:band2H>
      <a:tcTxStyle/>
    </a:band2H>
    <a:band1V>
      <a:tcTxStyle/>
      <a:tcStyle>
        <a:fill>
          <a:solidFill>
            <a:srgbClr val="CAE4F4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06BCA4BF-8A23-427E-8D9D-F53372190195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0F0"/>
          </a:solidFill>
        </a:fill>
      </a:tcStyle>
    </a:wholeTbl>
    <a:band1H>
      <a:tcTxStyle/>
      <a:tcStyle>
        <a:fill>
          <a:solidFill>
            <a:srgbClr val="CEE1DF"/>
          </a:solidFill>
        </a:fill>
      </a:tcStyle>
    </a:band1H>
    <a:band2H>
      <a:tcTxStyle/>
    </a:band2H>
    <a:band1V>
      <a:tcTxStyle/>
      <a:tcStyle>
        <a:fill>
          <a:solidFill>
            <a:srgbClr val="CEE1D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600"/>
        <p:guide pos="3840"/>
        <p:guide pos="7104"/>
        <p:guide pos="576" orient="horz"/>
        <p:guide pos="3744" orient="horz"/>
        <p:guide pos="3960"/>
        <p:guide pos="3696"/>
        <p:guide pos="329"/>
        <p:guide pos="7344"/>
        <p:guide pos="7488"/>
        <p:guide pos="4080" orient="horz"/>
        <p:guide pos="168" orient="horz"/>
        <p:guide pos="1224" orient="horz"/>
        <p:guide pos="768"/>
        <p:guide pos="333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ubik-bold.fntdata"/><Relationship Id="rId27" Type="http://schemas.openxmlformats.org/officeDocument/2006/relationships/font" Target="fonts/Rubi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ubik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Rubik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J</a:t>
            </a:r>
            <a:endParaRPr/>
          </a:p>
        </p:txBody>
      </p:sp>
      <p:sp>
        <p:nvSpPr>
          <p:cNvPr id="143" name="Google Shape;14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Metrics: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/>
              <a:t>F1-Score (Macro and Weighted):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/>
              <a:t>Macro F1-Score</a:t>
            </a:r>
            <a:r>
              <a:rPr lang="en-US"/>
              <a:t>: Balances performance equally across all classes, ensuring minority classes are not ignored.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/>
              <a:t>Weighted F1-Score</a:t>
            </a:r>
            <a:r>
              <a:rPr lang="en-US"/>
              <a:t>: Averages F1-scores while considering class imbalances (weighting by class size).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/>
              <a:t>Precision and Recall: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/>
              <a:t>Precision</a:t>
            </a:r>
            <a:r>
              <a:rPr lang="en-US"/>
              <a:t>: Measures how many predicted positive samples are correct.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/>
              <a:t>Recall</a:t>
            </a:r>
            <a:r>
              <a:rPr lang="en-US"/>
              <a:t>: Measures how many actual positive samples are correctly predicted.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These are critical for evaluating </a:t>
            </a:r>
            <a:r>
              <a:rPr b="1" lang="en-US"/>
              <a:t>minority classes</a:t>
            </a:r>
            <a:r>
              <a:rPr lang="en-US"/>
              <a:t> like "Increase" and "Decrease."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-US"/>
              <a:t>Confusion Matrix: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Provides a clear visualization of true positives, false positives, and misclassifications for each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8" name="Google Shape;34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J</a:t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7" name="Google Shape;37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</a:t>
            </a:r>
            <a:endParaRPr/>
          </a:p>
        </p:txBody>
      </p:sp>
      <p:sp>
        <p:nvSpPr>
          <p:cNvPr id="160" name="Google Shape;1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2 - Light">
  <p:cSld name="Section Divider 2 - 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idx="1" type="body"/>
          </p:nvPr>
        </p:nvSpPr>
        <p:spPr>
          <a:xfrm>
            <a:off x="923636" y="1863836"/>
            <a:ext cx="64214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b="1" sz="3100"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⁃"/>
              <a:defRPr b="1" sz="2800">
                <a:latin typeface="Calibri"/>
                <a:ea typeface="Calibri"/>
                <a:cs typeface="Calibri"/>
                <a:sym typeface="Calibri"/>
              </a:defRPr>
            </a:lvl2pPr>
            <a:lvl3pPr indent="-3708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▪"/>
              <a:defRPr b="1" sz="2800">
                <a:latin typeface="Calibri"/>
                <a:ea typeface="Calibri"/>
                <a:cs typeface="Calibri"/>
                <a:sym typeface="Calibri"/>
              </a:defRPr>
            </a:lvl3pPr>
            <a:lvl4pPr indent="-3708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  <a:defRPr b="1" sz="2800">
                <a:latin typeface="Calibri"/>
                <a:ea typeface="Calibri"/>
                <a:cs typeface="Calibri"/>
                <a:sym typeface="Calibri"/>
              </a:defRPr>
            </a:lvl4pPr>
            <a:lvl5pPr indent="-3708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⁃"/>
              <a:defRPr b="1" sz="28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2" type="body"/>
          </p:nvPr>
        </p:nvSpPr>
        <p:spPr>
          <a:xfrm>
            <a:off x="914400" y="2997038"/>
            <a:ext cx="107061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indent="-736600" lvl="1" marL="9144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8000"/>
              <a:buChar char="⁃"/>
              <a:defRPr sz="8000"/>
            </a:lvl2pPr>
            <a:lvl3pPr indent="-635000" lvl="2" marL="13716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▪"/>
              <a:defRPr sz="8000"/>
            </a:lvl3pPr>
            <a:lvl4pPr indent="-635000" lvl="3" marL="18288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8000"/>
            </a:lvl4pPr>
            <a:lvl5pPr indent="-635000" lvl="4" marL="22860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⁃"/>
              <a:defRPr sz="8000"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, Text + Sidebar">
  <p:cSld name="One column, Text + Sideba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1"/>
          <p:cNvSpPr/>
          <p:nvPr>
            <p:ph idx="2" type="body"/>
          </p:nvPr>
        </p:nvSpPr>
        <p:spPr>
          <a:xfrm>
            <a:off x="8231277" y="1593582"/>
            <a:ext cx="3395662" cy="3844925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 sz="1800"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3" type="body"/>
          </p:nvPr>
        </p:nvSpPr>
        <p:spPr>
          <a:xfrm>
            <a:off x="533400" y="1943100"/>
            <a:ext cx="7110413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⁃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1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1"/>
          <p:cNvSpPr txBox="1"/>
          <p:nvPr>
            <p:ph type="title"/>
          </p:nvPr>
        </p:nvSpPr>
        <p:spPr>
          <a:xfrm>
            <a:off x="533400" y="472558"/>
            <a:ext cx="10667999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, Text + Sidebar">
  <p:cSld name="Two columns, Text + Sideba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2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/>
          <p:nvPr>
            <p:ph idx="2" type="body"/>
          </p:nvPr>
        </p:nvSpPr>
        <p:spPr>
          <a:xfrm>
            <a:off x="6096000" y="3786804"/>
            <a:ext cx="5562600" cy="2514601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 sz="1800"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3" type="body"/>
          </p:nvPr>
        </p:nvSpPr>
        <p:spPr>
          <a:xfrm>
            <a:off x="533400" y="1943100"/>
            <a:ext cx="53339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4" type="body"/>
          </p:nvPr>
        </p:nvSpPr>
        <p:spPr>
          <a:xfrm>
            <a:off x="6324603" y="1945433"/>
            <a:ext cx="5333999" cy="1712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2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2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, Text + Icons">
  <p:cSld name="Two columns, Text + Ico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3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2" type="body"/>
          </p:nvPr>
        </p:nvSpPr>
        <p:spPr>
          <a:xfrm>
            <a:off x="1828803" y="1943100"/>
            <a:ext cx="4495797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3" type="body"/>
          </p:nvPr>
        </p:nvSpPr>
        <p:spPr>
          <a:xfrm>
            <a:off x="6949440" y="1945433"/>
            <a:ext cx="4677499" cy="39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3"/>
          <p:cNvSpPr/>
          <p:nvPr>
            <p:ph idx="4" type="pic"/>
          </p:nvPr>
        </p:nvSpPr>
        <p:spPr>
          <a:xfrm>
            <a:off x="533400" y="1984935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33"/>
          <p:cNvSpPr/>
          <p:nvPr>
            <p:ph idx="5" type="pic"/>
          </p:nvPr>
        </p:nvSpPr>
        <p:spPr>
          <a:xfrm>
            <a:off x="533400" y="3983695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33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3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, Text + Photo">
  <p:cSld name="Two columns, Text + Phot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4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4"/>
          <p:cNvSpPr/>
          <p:nvPr>
            <p:ph idx="2" type="pic"/>
          </p:nvPr>
        </p:nvSpPr>
        <p:spPr>
          <a:xfrm>
            <a:off x="560388" y="3429000"/>
            <a:ext cx="5307012" cy="304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4"/>
          <p:cNvSpPr txBox="1"/>
          <p:nvPr>
            <p:ph idx="3" type="body"/>
          </p:nvPr>
        </p:nvSpPr>
        <p:spPr>
          <a:xfrm>
            <a:off x="533400" y="1943100"/>
            <a:ext cx="5333999" cy="1352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4" type="body"/>
          </p:nvPr>
        </p:nvSpPr>
        <p:spPr>
          <a:xfrm>
            <a:off x="6324603" y="1945433"/>
            <a:ext cx="5333999" cy="4531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4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4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, Text + Photo">
  <p:cSld name="One column, Text + Photo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5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5"/>
          <p:cNvSpPr/>
          <p:nvPr>
            <p:ph idx="2" type="pic"/>
          </p:nvPr>
        </p:nvSpPr>
        <p:spPr>
          <a:xfrm>
            <a:off x="6324603" y="1447800"/>
            <a:ext cx="5302336" cy="502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35"/>
          <p:cNvSpPr txBox="1"/>
          <p:nvPr>
            <p:ph idx="3" type="body"/>
          </p:nvPr>
        </p:nvSpPr>
        <p:spPr>
          <a:xfrm>
            <a:off x="533400" y="1943100"/>
            <a:ext cx="5333999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5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5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, Comparison">
  <p:cSld name="Two columns, Comparis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6"/>
          <p:cNvSpPr txBox="1"/>
          <p:nvPr>
            <p:ph idx="1" type="body"/>
          </p:nvPr>
        </p:nvSpPr>
        <p:spPr>
          <a:xfrm>
            <a:off x="533401" y="1681163"/>
            <a:ext cx="5334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36"/>
          <p:cNvSpPr txBox="1"/>
          <p:nvPr>
            <p:ph idx="2" type="body"/>
          </p:nvPr>
        </p:nvSpPr>
        <p:spPr>
          <a:xfrm>
            <a:off x="533401" y="2505075"/>
            <a:ext cx="533400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6"/>
          <p:cNvSpPr txBox="1"/>
          <p:nvPr>
            <p:ph idx="3" type="body"/>
          </p:nvPr>
        </p:nvSpPr>
        <p:spPr>
          <a:xfrm>
            <a:off x="6324600" y="1681163"/>
            <a:ext cx="5030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6"/>
          <p:cNvSpPr txBox="1"/>
          <p:nvPr>
            <p:ph idx="4" type="body"/>
          </p:nvPr>
        </p:nvSpPr>
        <p:spPr>
          <a:xfrm>
            <a:off x="6324600" y="2505075"/>
            <a:ext cx="5030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type="title"/>
          </p:nvPr>
        </p:nvSpPr>
        <p:spPr>
          <a:xfrm>
            <a:off x="533400" y="472558"/>
            <a:ext cx="10667999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6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6"/>
          <p:cNvSpPr txBox="1"/>
          <p:nvPr>
            <p:ph idx="5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6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6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7"/>
          <p:cNvSpPr txBox="1"/>
          <p:nvPr>
            <p:ph type="title"/>
          </p:nvPr>
        </p:nvSpPr>
        <p:spPr>
          <a:xfrm>
            <a:off x="533400" y="472558"/>
            <a:ext cx="10667999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7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7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7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7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Divider 1 - Dark">
  <p:cSld name="1_Section Divider 1 - 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/>
          <p:nvPr>
            <p:ph idx="1" type="body"/>
          </p:nvPr>
        </p:nvSpPr>
        <p:spPr>
          <a:xfrm>
            <a:off x="923636" y="1867394"/>
            <a:ext cx="7724442" cy="430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2" type="body"/>
          </p:nvPr>
        </p:nvSpPr>
        <p:spPr>
          <a:xfrm>
            <a:off x="914400" y="2998907"/>
            <a:ext cx="10706100" cy="2944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6600" lvl="1" marL="9144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8000"/>
              <a:buChar char="⁃"/>
              <a:defRPr sz="8000">
                <a:latin typeface="Calibri"/>
                <a:ea typeface="Calibri"/>
                <a:cs typeface="Calibri"/>
                <a:sym typeface="Calibri"/>
              </a:defRPr>
            </a:lvl2pPr>
            <a:lvl3pPr indent="-635000" lvl="2" marL="13716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▪"/>
              <a:defRPr sz="8000">
                <a:latin typeface="Calibri"/>
                <a:ea typeface="Calibri"/>
                <a:cs typeface="Calibri"/>
                <a:sym typeface="Calibri"/>
              </a:defRPr>
            </a:lvl3pPr>
            <a:lvl4pPr indent="-635000" lvl="3" marL="18288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8000">
                <a:latin typeface="Calibri"/>
                <a:ea typeface="Calibri"/>
                <a:cs typeface="Calibri"/>
                <a:sym typeface="Calibri"/>
              </a:defRPr>
            </a:lvl4pPr>
            <a:lvl5pPr indent="-635000" lvl="4" marL="22860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⁃"/>
              <a:defRPr sz="80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9"/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9"/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2 - Photo Large">
  <p:cSld name="1_Title Slide 2 - Photo Lar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0"/>
          <p:cNvSpPr txBox="1"/>
          <p:nvPr>
            <p:ph idx="1" type="body"/>
          </p:nvPr>
        </p:nvSpPr>
        <p:spPr>
          <a:xfrm>
            <a:off x="712100" y="3125362"/>
            <a:ext cx="5410200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2" type="body"/>
          </p:nvPr>
        </p:nvSpPr>
        <p:spPr>
          <a:xfrm>
            <a:off x="712100" y="2143328"/>
            <a:ext cx="5844209" cy="5688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indent="-228600" lvl="1" marL="9144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2pPr>
            <a:lvl3pPr indent="-228600" lvl="2" marL="13716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3pPr>
            <a:lvl4pPr indent="-228600" lvl="3" marL="18288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4pPr>
            <a:lvl5pPr indent="-228600" lvl="4" marL="22860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0"/>
          <p:cNvSpPr/>
          <p:nvPr/>
        </p:nvSpPr>
        <p:spPr>
          <a:xfrm>
            <a:off x="730294" y="275991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, Text">
  <p:cSld name="One column,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3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2" type="body"/>
          </p:nvPr>
        </p:nvSpPr>
        <p:spPr>
          <a:xfrm>
            <a:off x="539839" y="1943100"/>
            <a:ext cx="110871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3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3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, Content">
  <p:cSld name="Two columns,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idx="1" type="body"/>
          </p:nvPr>
        </p:nvSpPr>
        <p:spPr>
          <a:xfrm>
            <a:off x="533400" y="1943099"/>
            <a:ext cx="5334000" cy="4233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2" type="body"/>
          </p:nvPr>
        </p:nvSpPr>
        <p:spPr>
          <a:xfrm>
            <a:off x="6324602" y="1943099"/>
            <a:ext cx="5295898" cy="4233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4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3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4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4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section divider">
  <p:cSld name="slide_section divider">
    <p:bg>
      <p:bgPr>
        <a:solidFill>
          <a:srgbClr val="00B2E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963089" y="1813206"/>
            <a:ext cx="8109247" cy="1969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33"/>
              <a:buFont typeface="Calibri"/>
              <a:buNone/>
              <a:defRPr b="1" sz="5333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/>
          <p:nvPr/>
        </p:nvSpPr>
        <p:spPr>
          <a:xfrm rot="5400000">
            <a:off x="3807768" y="-1537227"/>
            <a:ext cx="423949" cy="5858672"/>
          </a:xfrm>
          <a:prstGeom prst="rect">
            <a:avLst/>
          </a:prstGeom>
          <a:gradFill>
            <a:gsLst>
              <a:gs pos="0">
                <a:srgbClr val="00B2E3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r>
              <a:t/>
            </a:r>
            <a:endParaRPr b="0" i="0" sz="1867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5"/>
          <p:cNvSpPr txBox="1"/>
          <p:nvPr/>
        </p:nvSpPr>
        <p:spPr>
          <a:xfrm>
            <a:off x="10299012" y="6332834"/>
            <a:ext cx="1422400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67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67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- Photo Bottom">
  <p:cSld name="Title Slide 1 - Photo Bot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914400" y="2573492"/>
            <a:ext cx="7715250" cy="30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⁃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0988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▪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0988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0987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⁃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2" type="body"/>
          </p:nvPr>
        </p:nvSpPr>
        <p:spPr>
          <a:xfrm>
            <a:off x="914400" y="1810813"/>
            <a:ext cx="10363200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3" type="body"/>
          </p:nvPr>
        </p:nvSpPr>
        <p:spPr>
          <a:xfrm>
            <a:off x="914400" y="377706"/>
            <a:ext cx="10363200" cy="11375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indent="-228600" lvl="1" marL="9144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2pPr>
            <a:lvl3pPr indent="-228600" lvl="2" marL="13716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3pPr>
            <a:lvl4pPr indent="-228600" lvl="3" marL="18288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4pPr>
            <a:lvl5pPr indent="-228600" lvl="4" marL="22860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6"/>
          <p:cNvSpPr/>
          <p:nvPr/>
        </p:nvSpPr>
        <p:spPr>
          <a:xfrm>
            <a:off x="932594" y="156387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2296" y="5545905"/>
            <a:ext cx="2669704" cy="13078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6"/>
          <p:cNvSpPr/>
          <p:nvPr/>
        </p:nvSpPr>
        <p:spPr>
          <a:xfrm>
            <a:off x="932594" y="156387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- Photo Large">
  <p:cSld name="Title Slide 2 - Photo Lar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712100" y="6104192"/>
            <a:ext cx="5410200" cy="30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⁃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0988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▪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0988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0987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⁃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2" type="body"/>
          </p:nvPr>
        </p:nvSpPr>
        <p:spPr>
          <a:xfrm>
            <a:off x="712100" y="3675328"/>
            <a:ext cx="5410200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3" type="body"/>
          </p:nvPr>
        </p:nvSpPr>
        <p:spPr>
          <a:xfrm>
            <a:off x="712100" y="2124548"/>
            <a:ext cx="5844209" cy="11375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indent="-228600" lvl="1" marL="9144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2pPr>
            <a:lvl3pPr indent="-228600" lvl="2" marL="13716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3pPr>
            <a:lvl4pPr indent="-228600" lvl="3" marL="18288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4pPr>
            <a:lvl5pPr indent="-228600" lvl="4" marL="22860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7"/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2296" y="5547694"/>
            <a:ext cx="2669704" cy="130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 - Icon">
  <p:cSld name="Title Slide 6 - Ic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/>
          <p:nvPr>
            <p:ph idx="2" type="pic"/>
          </p:nvPr>
        </p:nvSpPr>
        <p:spPr>
          <a:xfrm>
            <a:off x="7683769" y="1497913"/>
            <a:ext cx="3309938" cy="3309937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712100" y="6102529"/>
            <a:ext cx="5410200" cy="30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⁃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0988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▪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0988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0987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Char char="⁃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3" type="body"/>
          </p:nvPr>
        </p:nvSpPr>
        <p:spPr>
          <a:xfrm>
            <a:off x="712100" y="3675328"/>
            <a:ext cx="5410200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⁃"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4" type="body"/>
          </p:nvPr>
        </p:nvSpPr>
        <p:spPr>
          <a:xfrm>
            <a:off x="712100" y="2124548"/>
            <a:ext cx="5844209" cy="11375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indent="-228600" lvl="1" marL="9144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2pPr>
            <a:lvl3pPr indent="-228600" lvl="2" marL="13716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3pPr>
            <a:lvl4pPr indent="-228600" lvl="3" marL="18288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4pPr>
            <a:lvl5pPr indent="-228600" lvl="4" marL="22860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  <a:defRPr b="1" sz="4200"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8"/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2296" y="5545905"/>
            <a:ext cx="2669704" cy="130786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8"/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1 - Dark">
  <p:cSld name="Section Divider 1 - 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idx="1" type="body"/>
          </p:nvPr>
        </p:nvSpPr>
        <p:spPr>
          <a:xfrm>
            <a:off x="923636" y="1867394"/>
            <a:ext cx="7724442" cy="430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⁃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2" type="body"/>
          </p:nvPr>
        </p:nvSpPr>
        <p:spPr>
          <a:xfrm>
            <a:off x="914400" y="2998907"/>
            <a:ext cx="10706100" cy="2944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6600" lvl="1" marL="9144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8000"/>
              <a:buChar char="⁃"/>
              <a:defRPr sz="8000">
                <a:latin typeface="Calibri"/>
                <a:ea typeface="Calibri"/>
                <a:cs typeface="Calibri"/>
                <a:sym typeface="Calibri"/>
              </a:defRPr>
            </a:lvl2pPr>
            <a:lvl3pPr indent="-635000" lvl="2" marL="13716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▪"/>
              <a:defRPr sz="8000">
                <a:latin typeface="Calibri"/>
                <a:ea typeface="Calibri"/>
                <a:cs typeface="Calibri"/>
                <a:sym typeface="Calibri"/>
              </a:defRPr>
            </a:lvl3pPr>
            <a:lvl4pPr indent="-635000" lvl="3" marL="18288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8000">
                <a:latin typeface="Calibri"/>
                <a:ea typeface="Calibri"/>
                <a:cs typeface="Calibri"/>
                <a:sym typeface="Calibri"/>
              </a:defRPr>
            </a:lvl4pPr>
            <a:lvl5pPr indent="-635000" lvl="4" marL="228600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6400"/>
              <a:buChar char="⁃"/>
              <a:defRPr sz="80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9"/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9"/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, Text">
  <p:cSld name="Two columns,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0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body"/>
          </p:nvPr>
        </p:nvSpPr>
        <p:spPr>
          <a:xfrm>
            <a:off x="539839" y="231914"/>
            <a:ext cx="110871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lvl3pPr>
            <a:lvl4pPr indent="-2895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⁃"/>
              <a:defRPr b="1" sz="1200"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2" type="body"/>
          </p:nvPr>
        </p:nvSpPr>
        <p:spPr>
          <a:xfrm>
            <a:off x="539839" y="1943100"/>
            <a:ext cx="110871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5pPr>
            <a:lvl6pPr indent="-320039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⁃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0"/>
          <p:cNvSpPr/>
          <p:nvPr/>
        </p:nvSpPr>
        <p:spPr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0"/>
          <p:cNvSpPr txBox="1"/>
          <p:nvPr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533400" y="472558"/>
            <a:ext cx="10667999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533401" y="1943100"/>
            <a:ext cx="11087100" cy="4065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TR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0039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TR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004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TR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1" type="ftr"/>
          </p:nvPr>
        </p:nvSpPr>
        <p:spPr>
          <a:xfrm>
            <a:off x="7505701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576">
          <p15:clr>
            <a:srgbClr val="F26B43"/>
          </p15:clr>
        </p15:guide>
        <p15:guide id="3" pos="336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1224">
          <p15:clr>
            <a:srgbClr val="F26B43"/>
          </p15:clr>
        </p15:guide>
        <p15:guide id="6" orient="horz" pos="624">
          <p15:clr>
            <a:srgbClr val="F26B43"/>
          </p15:clr>
        </p15:guide>
        <p15:guide id="7" pos="7488">
          <p15:clr>
            <a:srgbClr val="F26B43"/>
          </p15:clr>
        </p15:guide>
        <p15:guide id="8" orient="horz" pos="168">
          <p15:clr>
            <a:srgbClr val="F26B43"/>
          </p15:clr>
        </p15:guide>
        <p15:guide id="9" pos="768">
          <p15:clr>
            <a:srgbClr val="F26B43"/>
          </p15:clr>
        </p15:guide>
        <p15:guide id="10" pos="7320">
          <p15:clr>
            <a:srgbClr val="F26B43"/>
          </p15:clr>
        </p15:guide>
        <p15:guide id="11" pos="7104">
          <p15:clr>
            <a:srgbClr val="F26B43"/>
          </p15:clr>
        </p15:guide>
        <p15:guide id="12" orient="horz" pos="744">
          <p15:clr>
            <a:srgbClr val="F26B43"/>
          </p15:clr>
        </p15:guide>
        <p15:guide id="13" orient="horz" pos="3744">
          <p15:clr>
            <a:srgbClr val="F26B43"/>
          </p15:clr>
        </p15:guide>
        <p15:guide id="14" pos="3696">
          <p15:clr>
            <a:srgbClr val="F26B43"/>
          </p15:clr>
        </p15:guide>
        <p15:guide id="15" pos="3984">
          <p15:clr>
            <a:srgbClr val="F26B43"/>
          </p15:clr>
        </p15:guide>
        <p15:guide id="16" orient="horz" pos="4080">
          <p15:clr>
            <a:srgbClr val="F26B43"/>
          </p15:clr>
        </p15:guide>
        <p15:guide id="17" orient="horz" pos="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hyperlink" Target="https://www.kaggle.com/datasets/robertolofaro/ecb-speeches-1997-to-20191122-frequencies-dm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www.kaggle.com/datasets/robertolofaro/ecb-speeches-1997-to-20191122-frequencies-dm" TargetMode="External"/><Relationship Id="rId7" Type="http://schemas.openxmlformats.org/officeDocument/2006/relationships/hyperlink" Target="https://www.kaggle.com/datasets/robertolofaro/ecb-speeches-1997-to-20191122-frequencies-dm" TargetMode="External"/><Relationship Id="rId8" Type="http://schemas.openxmlformats.org/officeDocument/2006/relationships/hyperlink" Target="https://www.kaggle.com/datasets/robertolofaro/ecb-speeches-1997-to-20191122-frequencies-d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idx="2" type="body"/>
          </p:nvPr>
        </p:nvSpPr>
        <p:spPr>
          <a:xfrm>
            <a:off x="742950" y="1665544"/>
            <a:ext cx="10706100" cy="1958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7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5971"/>
                </a:solidFill>
                <a:latin typeface="Calibri"/>
                <a:ea typeface="Calibri"/>
                <a:cs typeface="Calibri"/>
                <a:sym typeface="Calibri"/>
              </a:rPr>
              <a:t>3666 ANLP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0059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597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5971"/>
                </a:solidFill>
                <a:latin typeface="Calibri"/>
                <a:ea typeface="Calibri"/>
                <a:cs typeface="Calibri"/>
                <a:sym typeface="Calibri"/>
              </a:rPr>
              <a:t>Predicting ECB Monetary Policy</a:t>
            </a:r>
            <a:endParaRPr/>
          </a:p>
        </p:txBody>
      </p:sp>
      <p:sp>
        <p:nvSpPr>
          <p:cNvPr id="146" name="Google Shape;146;p1"/>
          <p:cNvSpPr/>
          <p:nvPr/>
        </p:nvSpPr>
        <p:spPr>
          <a:xfrm>
            <a:off x="0" y="4899378"/>
            <a:ext cx="12192000" cy="1958622"/>
          </a:xfrm>
          <a:prstGeom prst="rect">
            <a:avLst/>
          </a:prstGeom>
          <a:solidFill>
            <a:srgbClr val="00597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158044" y="5023556"/>
            <a:ext cx="3386667" cy="1631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Jonathan Fu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Fernando Espinosa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Shabnam Balamchi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 16</a:t>
            </a:r>
            <a:r>
              <a:rPr b="1" baseline="3000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/2023</a:t>
            </a:r>
            <a:endParaRPr/>
          </a:p>
        </p:txBody>
      </p:sp>
      <p:cxnSp>
        <p:nvCxnSpPr>
          <p:cNvPr id="148" name="Google Shape;148;p1"/>
          <p:cNvCxnSpPr/>
          <p:nvPr/>
        </p:nvCxnSpPr>
        <p:spPr>
          <a:xfrm>
            <a:off x="158044" y="6118578"/>
            <a:ext cx="2133600" cy="0"/>
          </a:xfrm>
          <a:prstGeom prst="straightConnector1">
            <a:avLst/>
          </a:prstGeom>
          <a:noFill/>
          <a:ln cap="flat" cmpd="sng" w="1905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6343" y="4899378"/>
            <a:ext cx="2385658" cy="195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Trends in Topics</a:t>
            </a:r>
            <a:endParaRPr/>
          </a:p>
        </p:txBody>
      </p:sp>
      <p:pic>
        <p:nvPicPr>
          <p:cNvPr id="274" name="Google Shape;2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1238" y="1460816"/>
            <a:ext cx="6857295" cy="366543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275" name="Google Shape;275;p10"/>
          <p:cNvSpPr txBox="1"/>
          <p:nvPr/>
        </p:nvSpPr>
        <p:spPr>
          <a:xfrm>
            <a:off x="406400" y="1397675"/>
            <a:ext cx="369146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euro and fiscal policy discussions have risen sharply since 2015.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Inflation and monetary policy remain consistently discussed across years.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demonstrates how the ECB adapts its messaging to evolving economic conditions. </a:t>
            </a:r>
            <a:endParaRPr/>
          </a:p>
        </p:txBody>
      </p:sp>
      <p:sp>
        <p:nvSpPr>
          <p:cNvPr id="276" name="Google Shape;276;p10"/>
          <p:cNvSpPr txBox="1"/>
          <p:nvPr/>
        </p:nvSpPr>
        <p:spPr>
          <a:xfrm>
            <a:off x="406400" y="6010089"/>
            <a:ext cx="11546794" cy="64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890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0 (financial growth and markets) saw a rise around 2010 but declined in prominence after 2015.</a:t>
            </a:r>
            <a:endParaRPr/>
          </a:p>
          <a:p>
            <a:pPr indent="-285750" lvl="0" marL="285750" marR="0" rtl="0" algn="l">
              <a:lnSpc>
                <a:spcPct val="890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3 (economic and fiscal policy) peaked during the late 2000s, possibly reflecting responses to the 2008 financial crisis.</a:t>
            </a:r>
            <a:endParaRPr/>
          </a:p>
          <a:p>
            <a:pPr indent="-285750" lvl="0" marL="285750" marR="0" rtl="0" algn="l">
              <a:lnSpc>
                <a:spcPct val="890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4 (central banking and risk management) had a steady focus, indicating its importance across different timeframes.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Cluster Analysis/t-SNE visualization</a:t>
            </a:r>
            <a:endParaRPr/>
          </a:p>
        </p:txBody>
      </p:sp>
      <p:pic>
        <p:nvPicPr>
          <p:cNvPr id="283" name="Google Shape;2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674" y="3612444"/>
            <a:ext cx="3599416" cy="283280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84" name="Google Shape;28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2774" y="3612444"/>
            <a:ext cx="5069094" cy="283280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85" name="Google Shape;285;p11"/>
          <p:cNvSpPr txBox="1"/>
          <p:nvPr/>
        </p:nvSpPr>
        <p:spPr>
          <a:xfrm>
            <a:off x="566184" y="1366897"/>
            <a:ext cx="11185551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Clustering: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silhouette score is highest at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k=2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indicating two dominant groupings or themes in ECB speeches.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Cohesion &amp; Separation: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k=2 provides the best balance between cohesion (within-cluster similarity) and separation (between-cluster distance).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Diminishing Returns: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Lower scores for higher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suggest limited benefits from additional clusters, though finer nuances might still be captured.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/>
        </p:nvSpPr>
        <p:spPr>
          <a:xfrm>
            <a:off x="539839" y="1441420"/>
            <a:ext cx="110871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Metrics: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 (Macro and Weighted), Precision and Recall, Confusion Matrix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Train/Eval split: 80/20 Test split: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20% held-out data to evaluate the final model.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BERT, LSTM, and Voting Classifier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 Task: multiclass 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7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TR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Change/Increase/Decrease </a:t>
            </a:r>
            <a:endParaRPr/>
          </a:p>
          <a:p>
            <a:pPr indent="-1016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2"/>
          <p:cNvSpPr txBox="1"/>
          <p:nvPr/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 and Models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3" name="Google Shape;293;p12"/>
          <p:cNvGraphicFramePr/>
          <p:nvPr/>
        </p:nvGraphicFramePr>
        <p:xfrm>
          <a:off x="247650" y="3822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{7D776DEF-5436-494B-9A69-B8EE03DBC7CC}</a:tableStyleId>
              </a:tblPr>
              <a:tblGrid>
                <a:gridCol w="2594800"/>
                <a:gridCol w="2967800"/>
                <a:gridCol w="1909000"/>
                <a:gridCol w="4187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Architecture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Challenges Addressed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5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BERT</a:t>
                      </a:r>
                      <a:endParaRPr b="0" i="0"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Transformer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Semantic Complexity, Class Imbalance</a:t>
                      </a:r>
                      <a:endParaRPr b="0" i="0" sz="14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3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Class Imbalance, Small Data Handling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3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Voting Classifier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Voting Classifier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Voting Classifier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Voting Classifier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4" name="Google Shape;294;p12"/>
          <p:cNvSpPr txBox="1"/>
          <p:nvPr/>
        </p:nvSpPr>
        <p:spPr>
          <a:xfrm>
            <a:off x="565061" y="5638122"/>
            <a:ext cx="99579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* The Voting Classifier outperformed all other models by combining strengths of XGBoost, LightGBM, and CatBoost through weighted soft voting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/>
          <p:nvPr/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755" y="1225753"/>
            <a:ext cx="4177366" cy="266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535" y="1612711"/>
            <a:ext cx="3895532" cy="1889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1444" y="4188691"/>
            <a:ext cx="3920090" cy="266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3456" y="4829986"/>
            <a:ext cx="4456289" cy="160452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3"/>
          <p:cNvSpPr txBox="1"/>
          <p:nvPr/>
        </p:nvSpPr>
        <p:spPr>
          <a:xfrm>
            <a:off x="8916266" y="1612711"/>
            <a:ext cx="2505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BERT - First 10 Epochs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13"/>
          <p:cNvCxnSpPr>
            <a:stCxn id="305" idx="2"/>
          </p:cNvCxnSpPr>
          <p:nvPr/>
        </p:nvCxnSpPr>
        <p:spPr>
          <a:xfrm rot="5400000">
            <a:off x="8728450" y="1720293"/>
            <a:ext cx="1178700" cy="17022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7" name="Google Shape;307;p13"/>
          <p:cNvSpPr txBox="1"/>
          <p:nvPr/>
        </p:nvSpPr>
        <p:spPr>
          <a:xfrm>
            <a:off x="448187" y="4004025"/>
            <a:ext cx="3040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BERT - 14 Additional Epochs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13"/>
          <p:cNvCxnSpPr>
            <a:stCxn id="307" idx="2"/>
            <a:endCxn id="304" idx="1"/>
          </p:cNvCxnSpPr>
          <p:nvPr/>
        </p:nvCxnSpPr>
        <p:spPr>
          <a:xfrm flipH="1" rot="-5400000">
            <a:off x="1831427" y="4510157"/>
            <a:ext cx="1258800" cy="9852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"/>
          <p:cNvSpPr txBox="1"/>
          <p:nvPr/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070" y="2625780"/>
            <a:ext cx="39814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0444" y="1170099"/>
            <a:ext cx="57912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/>
          <p:nvPr/>
        </p:nvSpPr>
        <p:spPr>
          <a:xfrm>
            <a:off x="8514899" y="4016523"/>
            <a:ext cx="3603037" cy="1956987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Voting Classifier: The Best Performing Model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189" y="4174883"/>
            <a:ext cx="3976599" cy="159064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25" name="Google Shape;32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4908" y="3732330"/>
            <a:ext cx="2974871" cy="234368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aphicFrame>
        <p:nvGraphicFramePr>
          <p:cNvPr id="326" name="Google Shape;326;p15"/>
          <p:cNvGraphicFramePr/>
          <p:nvPr/>
        </p:nvGraphicFramePr>
        <p:xfrm>
          <a:off x="533400" y="142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{06BCA4BF-8A23-427E-8D9D-F53372190195}</a:tableStyleId>
              </a:tblPr>
              <a:tblGrid>
                <a:gridCol w="1185750"/>
                <a:gridCol w="1010225"/>
                <a:gridCol w="843550"/>
                <a:gridCol w="981650"/>
                <a:gridCol w="1081675"/>
                <a:gridCol w="1122950"/>
                <a:gridCol w="2406975"/>
              </a:tblGrid>
              <a:tr h="22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Model</a:t>
                      </a:r>
                      <a:endParaRPr sz="1000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Macro Precision</a:t>
                      </a:r>
                      <a:endParaRPr sz="1000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Macro Recall</a:t>
                      </a:r>
                      <a:endParaRPr sz="1000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Macro F1-Score</a:t>
                      </a:r>
                      <a:endParaRPr sz="1000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Increase F1-Score</a:t>
                      </a:r>
                      <a:endParaRPr sz="1000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Decrease F1-Score</a:t>
                      </a:r>
                      <a:endParaRPr sz="1000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Comments</a:t>
                      </a:r>
                      <a:endParaRPr sz="1000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</a:tr>
              <a:tr h="34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Logistic Regression</a:t>
                      </a:r>
                      <a:endParaRPr sz="1000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0.57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0.68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0.61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0.57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0.39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Good recall but lower precision.</a:t>
                      </a:r>
                      <a:endParaRPr/>
                    </a:p>
                  </a:txBody>
                  <a:tcPr marT="33875" marB="33875" marR="67750" marL="67750" anchor="ctr"/>
                </a:tc>
              </a:tr>
              <a:tr h="40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XGBoost</a:t>
                      </a:r>
                      <a:endParaRPr sz="1000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0.86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0.50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0.55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0.57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0.15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High precision, poor recall for "Decrease".</a:t>
                      </a:r>
                      <a:endParaRPr/>
                    </a:p>
                  </a:txBody>
                  <a:tcPr marT="33875" marB="33875" marR="67750" marL="67750" anchor="ctr"/>
                </a:tc>
              </a:tr>
              <a:tr h="40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LightGBM</a:t>
                      </a:r>
                      <a:endParaRPr sz="1000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0.76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0.57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0.61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0.65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0.25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Balanced but weak "Decrease" recall.</a:t>
                      </a:r>
                      <a:endParaRPr/>
                    </a:p>
                  </a:txBody>
                  <a:tcPr marT="33875" marB="33875" marR="67750" marL="67750" anchor="ctr"/>
                </a:tc>
              </a:tr>
              <a:tr h="40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CatBoost</a:t>
                      </a:r>
                      <a:endParaRPr sz="1000"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0.61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0.62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0.60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0.58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0.32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Best "Decrease" F1-score so far.</a:t>
                      </a:r>
                      <a:endParaRPr/>
                    </a:p>
                  </a:txBody>
                  <a:tcPr marT="33875" marB="33875" marR="67750" marL="67750" anchor="ctr"/>
                </a:tc>
              </a:tr>
              <a:tr h="40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C00000"/>
                          </a:solidFill>
                        </a:rPr>
                        <a:t>Voting Classifier</a:t>
                      </a:r>
                      <a:endParaRPr/>
                    </a:p>
                  </a:txBody>
                  <a:tcPr marT="33875" marB="33875" marR="67750" marL="677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C00000"/>
                          </a:solidFill>
                        </a:rPr>
                        <a:t>0.79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C00000"/>
                          </a:solidFill>
                        </a:rPr>
                        <a:t>0.59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C00000"/>
                          </a:solidFill>
                        </a:rPr>
                        <a:t>0.62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C00000"/>
                          </a:solidFill>
                        </a:rPr>
                        <a:t>0.63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C00000"/>
                          </a:solidFill>
                        </a:rPr>
                        <a:t>0.29</a:t>
                      </a:r>
                      <a:endParaRPr/>
                    </a:p>
                  </a:txBody>
                  <a:tcPr marT="33875" marB="33875" marR="67750" marL="677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C00000"/>
                          </a:solidFill>
                        </a:rPr>
                        <a:t>Best overall balance across metrics.</a:t>
                      </a:r>
                      <a:endParaRPr/>
                    </a:p>
                  </a:txBody>
                  <a:tcPr marT="33875" marB="33875" marR="67750" marL="67750" anchor="ctr"/>
                </a:tc>
              </a:tr>
            </a:tbl>
          </a:graphicData>
        </a:graphic>
      </p:graphicFrame>
      <p:sp>
        <p:nvSpPr>
          <p:cNvPr id="327" name="Google Shape;327;p15"/>
          <p:cNvSpPr txBox="1"/>
          <p:nvPr/>
        </p:nvSpPr>
        <p:spPr>
          <a:xfrm>
            <a:off x="8882368" y="4488671"/>
            <a:ext cx="35145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Challenges Addressed: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Noto Sans Symbols"/>
              <a:buChar char="❖"/>
            </a:pPr>
            <a:r>
              <a:rPr b="1" lang="en-US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"Improved recall for minority classes (Increase/Decrease) and handled class imbalance effectively."</a:t>
            </a:r>
            <a:endParaRPr/>
          </a:p>
        </p:txBody>
      </p:sp>
      <p:sp>
        <p:nvSpPr>
          <p:cNvPr id="328" name="Google Shape;328;p15"/>
          <p:cNvSpPr txBox="1"/>
          <p:nvPr/>
        </p:nvSpPr>
        <p:spPr>
          <a:xfrm>
            <a:off x="873189" y="6307158"/>
            <a:ext cx="84588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"Voting Classifier achieves the best trade-off between overall accuracy and minority class performance."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573594" y="160776"/>
            <a:ext cx="11454284" cy="984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Tree-Based Models Performed Better? (possibilities)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573594" y="1551193"/>
            <a:ext cx="1121312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Imbalanced Data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Tree-based models use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weights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ensemble methods to manage class imbalance effectively.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Dataset Suitability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 and LSTM require large datasets; tree-based models generalize better with limited data.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Training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Tree-based models are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to train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less computationally intensive.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Representation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TF-IDF features work well with tree-based models, while embeddings (BERT/LSTM) are harder to optimize.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Interpretability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Tree-based models provide clear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importance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insights.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Next Steps </a:t>
            </a:r>
            <a:endParaRPr b="0" sz="2000"/>
          </a:p>
        </p:txBody>
      </p:sp>
      <p:sp>
        <p:nvSpPr>
          <p:cNvPr id="342" name="Google Shape;342;p17"/>
          <p:cNvSpPr txBox="1"/>
          <p:nvPr>
            <p:ph idx="2" type="body"/>
          </p:nvPr>
        </p:nvSpPr>
        <p:spPr>
          <a:xfrm>
            <a:off x="552450" y="1406510"/>
            <a:ext cx="11087100" cy="4490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Multi-Modal Model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speech text with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numerical/temporal data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(e.g., historical rates, inflation) for richer predictions.</a:t>
            </a:r>
            <a:endParaRPr/>
          </a:p>
          <a:p>
            <a:pPr indent="-698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Minority Class Detection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thresholds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explore precision-recall trade-offs for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classes.</a:t>
            </a:r>
            <a:endParaRPr/>
          </a:p>
          <a:p>
            <a:pPr indent="-698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Newer Transformer Models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models like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FinBERT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DeBERTa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improved text understanding.</a:t>
            </a:r>
            <a:endParaRPr/>
          </a:p>
          <a:p>
            <a:pPr indent="-698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Sampling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ADASYN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Cluster-Based Sampling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better handling of class imbalance.</a:t>
            </a:r>
            <a:endParaRPr/>
          </a:p>
          <a:p>
            <a:pPr indent="-698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Features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n-grams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combine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TF-IDF with embeddings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better feature extraction.</a:t>
            </a:r>
            <a:endParaRPr/>
          </a:p>
          <a:p>
            <a:pPr indent="-698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Interpretability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tools like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explain model decisions and feature importance.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 txBox="1"/>
          <p:nvPr>
            <p:ph type="title"/>
          </p:nvPr>
        </p:nvSpPr>
        <p:spPr>
          <a:xfrm>
            <a:off x="963089" y="1813206"/>
            <a:ext cx="4523311" cy="11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/>
              <a:t>Q&amp;A</a:t>
            </a:r>
            <a:endParaRPr/>
          </a:p>
        </p:txBody>
      </p:sp>
      <p:sp>
        <p:nvSpPr>
          <p:cNvPr id="351" name="Google Shape;351;p18"/>
          <p:cNvSpPr txBox="1"/>
          <p:nvPr/>
        </p:nvSpPr>
        <p:spPr>
          <a:xfrm>
            <a:off x="963089" y="2994860"/>
            <a:ext cx="4970725" cy="1914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2E3"/>
              </a:buClr>
              <a:buSzPts val="1800"/>
              <a:buFont typeface="Calibri"/>
              <a:buNone/>
            </a:pPr>
            <a:r>
              <a:t/>
            </a:r>
            <a:endParaRPr b="1" i="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568"/>
              </a:spcBef>
              <a:spcAft>
                <a:spcPts val="0"/>
              </a:spcAft>
              <a:buClr>
                <a:srgbClr val="00B2E3"/>
              </a:buClr>
              <a:buSzPts val="1800"/>
              <a:buFont typeface="Calibri"/>
              <a:buNone/>
            </a:pPr>
            <a:r>
              <a:rPr b="1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Challenges and Complexities </a:t>
            </a: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>
            <a:off x="234169" y="1816492"/>
            <a:ext cx="11173532" cy="4329000"/>
            <a:chOff x="0" y="544833"/>
            <a:chExt cx="11173532" cy="4329000"/>
          </a:xfrm>
        </p:grpSpPr>
        <p:sp>
          <p:nvSpPr>
            <p:cNvPr id="359" name="Google Shape;359;p19"/>
            <p:cNvSpPr/>
            <p:nvPr/>
          </p:nvSpPr>
          <p:spPr>
            <a:xfrm>
              <a:off x="0" y="544833"/>
              <a:ext cx="2793383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 txBox="1"/>
            <p:nvPr/>
          </p:nvSpPr>
          <p:spPr>
            <a:xfrm>
              <a:off x="0" y="544833"/>
              <a:ext cx="2793383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113775" spcFirstLastPara="1" rIns="113775" wrap="square" tIns="406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 Imbalance</a:t>
              </a:r>
              <a:endParaRPr b="1" sz="1600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2793383" y="544833"/>
              <a:ext cx="558676" cy="1287000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2700">
              <a:solidFill>
                <a:srgbClr val="3684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3575530" y="544833"/>
              <a:ext cx="7598002" cy="1287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 txBox="1"/>
            <p:nvPr/>
          </p:nvSpPr>
          <p:spPr>
            <a:xfrm>
              <a:off x="3575530" y="544833"/>
              <a:ext cx="7598002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-171450" lvl="1" marL="1714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"Decrease“ &amp; “Increase” classes were significantly underrepresented, leading to poor performance.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171450" marR="0" rtl="0" algn="just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just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Calibri"/>
                <a:buChar char="•"/>
              </a:pPr>
              <a:r>
                <a:rPr b="1" i="1" lang="en-US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 Change 2,888 /Decrease 294 /Increase 252</a:t>
              </a:r>
              <a:endParaRPr b="1" i="1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0" y="2065833"/>
              <a:ext cx="2793383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 txBox="1"/>
            <p:nvPr/>
          </p:nvSpPr>
          <p:spPr>
            <a:xfrm>
              <a:off x="0" y="2065833"/>
              <a:ext cx="2793383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113775" spcFirstLastPara="1" rIns="113775" wrap="square" tIns="406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Semantic Complexity</a:t>
              </a:r>
              <a:endParaRPr b="1" sz="1600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793383" y="2065833"/>
              <a:ext cx="558676" cy="1287000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2700">
              <a:solidFill>
                <a:srgbClr val="3684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3575530" y="2065833"/>
              <a:ext cx="7598002" cy="1287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 txBox="1"/>
            <p:nvPr/>
          </p:nvSpPr>
          <p:spPr>
            <a:xfrm>
              <a:off x="3575530" y="2065833"/>
              <a:ext cx="7598002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-171450" lvl="1" marL="1714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Speeches often contain complex language that makes it challenging for simpler models to capture nuances.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0" y="3586833"/>
              <a:ext cx="2793383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 txBox="1"/>
            <p:nvPr/>
          </p:nvSpPr>
          <p:spPr>
            <a:xfrm>
              <a:off x="0" y="3586833"/>
              <a:ext cx="2793383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113775" spcFirstLastPara="1" rIns="113775" wrap="square" tIns="406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Overfitting Risks</a:t>
              </a:r>
              <a:endParaRPr b="1" sz="1600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2793383" y="3586833"/>
              <a:ext cx="558676" cy="1287000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2700">
              <a:solidFill>
                <a:srgbClr val="3684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3575530" y="3586833"/>
              <a:ext cx="7598002" cy="1287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 txBox="1"/>
            <p:nvPr/>
          </p:nvSpPr>
          <p:spPr>
            <a:xfrm>
              <a:off x="3575530" y="3586833"/>
              <a:ext cx="7598002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-69850" lvl="1" marL="1714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just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Deep learning models like BERT and LSTM have a high capacity, increasing the risk of overfitting on a small dataset.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Outline</a:t>
            </a:r>
            <a:endParaRPr b="0" sz="2000"/>
          </a:p>
        </p:txBody>
      </p:sp>
      <p:sp>
        <p:nvSpPr>
          <p:cNvPr id="156" name="Google Shape;156;p2"/>
          <p:cNvSpPr txBox="1"/>
          <p:nvPr>
            <p:ph idx="2" type="body"/>
          </p:nvPr>
        </p:nvSpPr>
        <p:spPr>
          <a:xfrm>
            <a:off x="539839" y="1441420"/>
            <a:ext cx="110871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Challenges, Complexities and Use Cases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Process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Exploratory Data Analysis (EDA)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Methods and Models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Next steps 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Approaches Employed:</a:t>
            </a:r>
            <a:endParaRPr b="0" sz="2000"/>
          </a:p>
        </p:txBody>
      </p:sp>
      <p:sp>
        <p:nvSpPr>
          <p:cNvPr id="380" name="Google Shape;380;p20"/>
          <p:cNvSpPr txBox="1"/>
          <p:nvPr/>
        </p:nvSpPr>
        <p:spPr>
          <a:xfrm>
            <a:off x="834853" y="1480958"/>
            <a:ext cx="105222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DDDB"/>
              </a:buClr>
              <a:buSzPts val="2000"/>
              <a:buFont typeface="Calibri"/>
              <a:buNone/>
            </a:pPr>
            <a:r>
              <a:rPr b="1" i="0" lang="en-US" sz="2000" u="none" strike="noStrike">
                <a:solidFill>
                  <a:srgbClr val="B3DDDB"/>
                </a:solidFill>
                <a:latin typeface="Calibri"/>
                <a:ea typeface="Calibri"/>
                <a:cs typeface="Calibri"/>
                <a:sym typeface="Calibri"/>
              </a:rPr>
              <a:t>Handling Class Imbalance:</a:t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360027" y="2019626"/>
            <a:ext cx="5590608" cy="96272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Weights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Adjusted loss function to give higher weight to underrepresented classes.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/>
          <p:nvPr/>
        </p:nvSpPr>
        <p:spPr>
          <a:xfrm flipH="1" rot="10800000">
            <a:off x="834854" y="1854144"/>
            <a:ext cx="10522293" cy="45719"/>
          </a:xfrm>
          <a:prstGeom prst="rect">
            <a:avLst/>
          </a:prstGeom>
          <a:gradFill>
            <a:gsLst>
              <a:gs pos="0">
                <a:srgbClr val="61B1AD"/>
              </a:gs>
              <a:gs pos="50000">
                <a:srgbClr val="43ABA5"/>
              </a:gs>
              <a:gs pos="100000">
                <a:srgbClr val="379B96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6237397" y="1956275"/>
            <a:ext cx="5590608" cy="99671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Oversampling for minority classes to balance the dataset during training.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838894" y="4549448"/>
            <a:ext cx="105222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DDDB"/>
              </a:buClr>
              <a:buSzPts val="2000"/>
              <a:buFont typeface="Calibri"/>
              <a:buNone/>
            </a:pPr>
            <a:r>
              <a:rPr b="1" i="0" lang="en-US" sz="2000" u="none" strike="noStrike">
                <a:solidFill>
                  <a:srgbClr val="B3DDDB"/>
                </a:solidFill>
                <a:latin typeface="Calibri"/>
                <a:ea typeface="Calibri"/>
                <a:cs typeface="Calibri"/>
                <a:sym typeface="Calibri"/>
              </a:rPr>
              <a:t>Mitigating Overfitting:</a:t>
            </a: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364068" y="5088116"/>
            <a:ext cx="5590608" cy="96272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Stopping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Stopped training when validation loss did not improve after a set number of epochs.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0"/>
          <p:cNvSpPr/>
          <p:nvPr/>
        </p:nvSpPr>
        <p:spPr>
          <a:xfrm flipH="1" rot="10800000">
            <a:off x="838895" y="4922634"/>
            <a:ext cx="10522293" cy="45719"/>
          </a:xfrm>
          <a:prstGeom prst="rect">
            <a:avLst/>
          </a:prstGeom>
          <a:gradFill>
            <a:gsLst>
              <a:gs pos="0">
                <a:srgbClr val="61B1AD"/>
              </a:gs>
              <a:gs pos="50000">
                <a:srgbClr val="43ABA5"/>
              </a:gs>
              <a:gs pos="100000">
                <a:srgbClr val="379B96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6237326" y="4979046"/>
            <a:ext cx="5590608" cy="99671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Augmentation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Simulated additional training examples by paraphrasing existing data.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834853" y="2995275"/>
            <a:ext cx="105222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DDDB"/>
              </a:buClr>
              <a:buSzPts val="2000"/>
              <a:buFont typeface="Calibri"/>
              <a:buNone/>
            </a:pPr>
            <a:r>
              <a:rPr b="1" i="0" lang="en-US" sz="2000" u="none" strike="noStrike">
                <a:solidFill>
                  <a:srgbClr val="B3DDDB"/>
                </a:solidFill>
                <a:latin typeface="Calibri"/>
                <a:ea typeface="Calibri"/>
                <a:cs typeface="Calibri"/>
                <a:sym typeface="Calibri"/>
              </a:rPr>
              <a:t>Improving Feature Extraction:</a:t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360026" y="3533943"/>
            <a:ext cx="5590607" cy="96272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 Fine-Tuning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Leveraged a pre-trained transformer model to extract semantic-rich features from text.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 flipH="1" rot="10800000">
            <a:off x="834854" y="3368461"/>
            <a:ext cx="10522293" cy="45719"/>
          </a:xfrm>
          <a:prstGeom prst="rect">
            <a:avLst/>
          </a:prstGeom>
          <a:gradFill>
            <a:gsLst>
              <a:gs pos="0">
                <a:srgbClr val="61B1AD"/>
              </a:gs>
              <a:gs pos="50000">
                <a:srgbClr val="43ABA5"/>
              </a:gs>
              <a:gs pos="100000">
                <a:srgbClr val="379B96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/>
          <p:nvPr/>
        </p:nvSpPr>
        <p:spPr>
          <a:xfrm>
            <a:off x="6237397" y="3470592"/>
            <a:ext cx="5590608" cy="99671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Keyphrase Extraction for LSTM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Focused on domain-specific keywords to simplify input features.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Overview: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ECB Speech Analysis for Rate Change Prediction</a:t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4157367" y="5124967"/>
            <a:ext cx="3432305" cy="72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566184" y="1357027"/>
            <a:ext cx="5309616" cy="40011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661268" y="1699953"/>
            <a:ext cx="7397262" cy="94875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588471" y="5003771"/>
            <a:ext cx="5309616" cy="40011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 Scope:</a:t>
            </a: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683555" y="5346697"/>
            <a:ext cx="7397262" cy="94875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66184" y="1796049"/>
            <a:ext cx="11586274" cy="7465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rgbClr val="267B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3"/>
          <p:cNvCxnSpPr/>
          <p:nvPr/>
        </p:nvCxnSpPr>
        <p:spPr>
          <a:xfrm>
            <a:off x="799462" y="1982606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8DCDC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3"/>
          <p:cNvSpPr txBox="1"/>
          <p:nvPr/>
        </p:nvSpPr>
        <p:spPr>
          <a:xfrm>
            <a:off x="927053" y="1971072"/>
            <a:ext cx="10598903" cy="468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ECB rate changes ("No Change," "Increase," or "Decrease") using speech text analysis.</a:t>
            </a: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4451616" y="5466537"/>
            <a:ext cx="4748827" cy="1021556"/>
          </a:xfrm>
          <a:prstGeom prst="roundRect">
            <a:avLst>
              <a:gd fmla="val 16667" name="adj"/>
            </a:avLst>
          </a:prstGeom>
          <a:solidFill>
            <a:srgbClr val="B8DDE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Development: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Building and fine-tuning a BERT-based vs LSTM vs Tree-based classification model for forecasting ECB rate changes.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566184" y="5475588"/>
            <a:ext cx="3723594" cy="1021556"/>
          </a:xfrm>
          <a:prstGeom prst="roundRect">
            <a:avLst>
              <a:gd fmla="val 16667" name="adj"/>
            </a:avLst>
          </a:prstGeom>
          <a:solidFill>
            <a:srgbClr val="B8DDE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Extraction and analysis of ECB speeches and press releases for predictive modeling.</a:t>
            </a:r>
            <a:endParaRPr/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3364" y="5003771"/>
            <a:ext cx="2264154" cy="128405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74" name="Google Shape;174;p3"/>
          <p:cNvGrpSpPr/>
          <p:nvPr/>
        </p:nvGrpSpPr>
        <p:grpSpPr>
          <a:xfrm>
            <a:off x="580273" y="2726376"/>
            <a:ext cx="11031454" cy="2089145"/>
            <a:chOff x="691701" y="2626363"/>
            <a:chExt cx="11031454" cy="2089145"/>
          </a:xfrm>
        </p:grpSpPr>
        <p:grpSp>
          <p:nvGrpSpPr>
            <p:cNvPr id="175" name="Google Shape;175;p3"/>
            <p:cNvGrpSpPr/>
            <p:nvPr/>
          </p:nvGrpSpPr>
          <p:grpSpPr>
            <a:xfrm>
              <a:off x="691701" y="2626363"/>
              <a:ext cx="11031454" cy="2089145"/>
              <a:chOff x="1085472" y="1575878"/>
              <a:chExt cx="14882417" cy="3208435"/>
            </a:xfrm>
          </p:grpSpPr>
          <p:sp>
            <p:nvSpPr>
              <p:cNvPr id="176" name="Google Shape;176;p3"/>
              <p:cNvSpPr txBox="1"/>
              <p:nvPr/>
            </p:nvSpPr>
            <p:spPr>
              <a:xfrm>
                <a:off x="1085472" y="1728151"/>
                <a:ext cx="14545239" cy="3056162"/>
              </a:xfrm>
              <a:prstGeom prst="rect">
                <a:avLst/>
              </a:prstGeom>
              <a:solidFill>
                <a:srgbClr val="F2F2F2"/>
              </a:solidFill>
              <a:ln cap="flat" cmpd="sng" w="19050">
                <a:solidFill>
                  <a:srgbClr val="4D711F"/>
                </a:solidFill>
                <a:prstDash val="lgDashDot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841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Total speeches: </a:t>
                </a: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3,434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Date range: </a:t>
                </a: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1999–2023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Language: Majority in </a:t>
                </a: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English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4572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285750" lvl="0" marL="28575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Key Question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endParaRPr/>
              </a:p>
              <a:p>
                <a:pPr indent="0" lvl="1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"How does speech content correlate with monetary policy decisions?“</a:t>
                </a:r>
                <a:endParaRPr/>
              </a:p>
              <a:p>
                <a:pPr indent="0" lvl="1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7" name="Google Shape;177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051543" y="1575878"/>
                <a:ext cx="916346" cy="947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8" name="Google Shape;178;p3"/>
            <p:cNvSpPr txBox="1"/>
            <p:nvPr/>
          </p:nvSpPr>
          <p:spPr>
            <a:xfrm>
              <a:off x="4517609" y="2971656"/>
              <a:ext cx="614412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Columns:</a:t>
              </a:r>
              <a:endParaRPr/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Speaker details (e.g., who, date, speech title).</a:t>
              </a:r>
              <a:endParaRPr/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Extracted text and term frequencies.</a:t>
              </a:r>
              <a:endParaRPr/>
            </a:p>
            <a:p>
              <a:pPr indent="-285750" lvl="1" marL="7429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Monetary policy rate changes (% changes, direction).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533400" y="472558"/>
            <a:ext cx="11087100" cy="69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Challenges, Approaches, and Use Cases</a:t>
            </a:r>
            <a:endParaRPr/>
          </a:p>
        </p:txBody>
      </p:sp>
      <p:graphicFrame>
        <p:nvGraphicFramePr>
          <p:cNvPr id="185" name="Google Shape;185;p4"/>
          <p:cNvGraphicFramePr/>
          <p:nvPr/>
        </p:nvGraphicFramePr>
        <p:xfrm>
          <a:off x="670133" y="1681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{9D2FFEAD-2A1A-4C49-9659-3DB12C2E12B3}</a:tableStyleId>
              </a:tblPr>
              <a:tblGrid>
                <a:gridCol w="1772275"/>
                <a:gridCol w="3590925"/>
                <a:gridCol w="5704600"/>
              </a:tblGrid>
              <a:tr h="5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Challenge</a:t>
                      </a:r>
                      <a:endParaRPr sz="1400"/>
                    </a:p>
                  </a:txBody>
                  <a:tcPr marT="45725" marB="45725" marR="91450" marL="91450" anchor="ctr">
                    <a:solidFill>
                      <a:srgbClr val="FDDD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Impact</a:t>
                      </a:r>
                      <a:endParaRPr sz="1400"/>
                    </a:p>
                  </a:txBody>
                  <a:tcPr marT="45725" marB="45725" marR="91450" marL="91450" anchor="ctr">
                    <a:solidFill>
                      <a:srgbClr val="FDDD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Approach/Technique</a:t>
                      </a:r>
                      <a:endParaRPr sz="1400"/>
                    </a:p>
                  </a:txBody>
                  <a:tcPr marT="45725" marB="45725" marR="91450" marL="91450" anchor="ctr">
                    <a:solidFill>
                      <a:srgbClr val="FDDDA5"/>
                    </a:solidFill>
                  </a:tcPr>
                </a:tc>
              </a:tr>
              <a:tr h="56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Class Imbalance</a:t>
                      </a:r>
                      <a:endParaRPr sz="1400"/>
                    </a:p>
                  </a:txBody>
                  <a:tcPr marT="45725" marB="45725" marR="91450" marL="914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Minority classes ("Increase" &amp; "Decrease") were underrepresented.</a:t>
                      </a:r>
                      <a:br>
                        <a:rPr lang="en-US" sz="1200"/>
                      </a:br>
                      <a:r>
                        <a:rPr lang="en-US" sz="1200"/>
                        <a:t>Leads to poor performance.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/>
                        <a:t>Class Weights</a:t>
                      </a:r>
                      <a:r>
                        <a:rPr lang="en-US" sz="1200"/>
                        <a:t>: Adjusted loss function.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/>
                        <a:t>Manual Oversampling</a:t>
                      </a:r>
                      <a:r>
                        <a:rPr lang="en-US" sz="1200"/>
                        <a:t>: Balanced training data.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/>
                        <a:t>Tree-Based Models (XGBoost, LightGBM, CatBoost)</a:t>
                      </a:r>
                      <a:r>
                        <a:rPr lang="en-US" sz="1200"/>
                        <a:t>: Handled imbalance effectively with ensemble methods.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8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Semantic Complexity</a:t>
                      </a:r>
                      <a:endParaRPr sz="1400"/>
                    </a:p>
                  </a:txBody>
                  <a:tcPr marT="45725" marB="45725" marR="91450" marL="914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Complex language made it challenging for simpler models.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/>
                        <a:t>BERT Fine-Tuning</a:t>
                      </a:r>
                      <a:r>
                        <a:rPr lang="en-US" sz="1200"/>
                        <a:t>: Extracted semantic-rich features.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/>
                        <a:t>Keyphrase Extraction for LSTM</a:t>
                      </a:r>
                      <a:r>
                        <a:rPr lang="en-US" sz="1200"/>
                        <a:t>: Simplified inputs.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/>
                        <a:t>Tree-Based Models</a:t>
                      </a:r>
                      <a:r>
                        <a:rPr lang="en-US" sz="1200"/>
                        <a:t>: Captured complex patterns using gradient boosting.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Overfitting Risks</a:t>
                      </a:r>
                      <a:endParaRPr sz="1400"/>
                    </a:p>
                  </a:txBody>
                  <a:tcPr marT="45725" marB="45725" marR="91450" marL="91450" anchor="ctr">
                    <a:solidFill>
                      <a:srgbClr val="B3DD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Deep learning models overfit due to small dataset size.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/>
                        <a:t>Early Stopping</a:t>
                      </a:r>
                      <a:r>
                        <a:rPr lang="en-US" sz="1200"/>
                        <a:t>: Stopped training to prevent overfitting.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/>
                        <a:t>Data Augmentation</a:t>
                      </a:r>
                      <a:r>
                        <a:rPr lang="en-US" sz="1200"/>
                        <a:t>: Paraphrased existing data.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1" lang="en-US" sz="1200"/>
                        <a:t>Voting Classifier</a:t>
                      </a:r>
                      <a:r>
                        <a:rPr lang="en-US" sz="1200"/>
                        <a:t>: Combined robust models to generalize better.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6" name="Google Shape;186;p4"/>
          <p:cNvSpPr txBox="1"/>
          <p:nvPr/>
        </p:nvSpPr>
        <p:spPr>
          <a:xfrm rot="-5400000">
            <a:off x="205308" y="5154193"/>
            <a:ext cx="1752953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6623996" y="4542242"/>
            <a:ext cx="2427000" cy="1843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045E"/>
              </a:buClr>
              <a:buSzPts val="1350"/>
              <a:buFont typeface="Rubik"/>
              <a:buNone/>
            </a:pPr>
            <a:r>
              <a:rPr b="0" i="0" lang="en-US" sz="1350" u="none" cap="none" strike="noStrike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Optimize investment strategy and portfolio management</a:t>
            </a:r>
            <a:endParaRPr b="0" i="0" sz="1350" u="none" cap="none" strike="noStrike">
              <a:solidFill>
                <a:srgbClr val="03045E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045E"/>
              </a:buClr>
              <a:buSzPts val="1350"/>
              <a:buFont typeface="Rubik"/>
              <a:buNone/>
            </a:pPr>
            <a:r>
              <a:rPr b="0" i="0" lang="en-US" sz="1350" u="none" cap="none" strike="noStrike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 (eg.  asset allocation)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1484988" y="4538416"/>
            <a:ext cx="2427000" cy="1843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045E"/>
              </a:buClr>
              <a:buSzPts val="1350"/>
              <a:buFont typeface="Rubik"/>
              <a:buNone/>
            </a:pPr>
            <a:r>
              <a:rPr b="0" i="0" lang="en-US" sz="1350" u="none" cap="none" strike="noStrike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Corporate treasury management</a:t>
            </a:r>
            <a:endParaRPr b="0" i="0" sz="1350" u="none" cap="none" strike="noStrike">
              <a:solidFill>
                <a:srgbClr val="03045E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045E"/>
              </a:buClr>
              <a:buSzPts val="1350"/>
              <a:buFont typeface="Rubik"/>
              <a:buNone/>
            </a:pPr>
            <a:r>
              <a:rPr b="0" i="0" lang="en-US" sz="1350" u="none" cap="none" strike="noStrike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 (eg. lower borrowing costs)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9193500" y="4542242"/>
            <a:ext cx="2427000" cy="1843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045E"/>
              </a:buClr>
              <a:buSzPts val="1350"/>
              <a:buFont typeface="Rubik"/>
              <a:buNone/>
            </a:pPr>
            <a:r>
              <a:rPr b="0" i="0" lang="en-US" sz="1350" u="none" cap="none" strike="noStrike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Better risk management (eg. minimize the cost of interest rate hedging)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4054492" y="4542242"/>
            <a:ext cx="2427000" cy="1843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3045E"/>
              </a:buClr>
              <a:buSzPts val="1350"/>
              <a:buFont typeface="Rubik"/>
              <a:buNone/>
            </a:pPr>
            <a:r>
              <a:rPr b="0" i="0" lang="en-US" sz="1350" u="none" cap="none" strike="noStrike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FX, currency trading/hedging and Sovereign debt analysis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/>
          <p:nvPr/>
        </p:nvSpPr>
        <p:spPr>
          <a:xfrm>
            <a:off x="9189870" y="3564694"/>
            <a:ext cx="1141872" cy="996384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Process Flow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566184" y="1407067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Overview for ECB Rate Change Prediction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705854" y="2686376"/>
            <a:ext cx="9950857" cy="2856468"/>
          </a:xfrm>
          <a:prstGeom prst="flowChartProcess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5"/>
          <p:cNvGrpSpPr/>
          <p:nvPr/>
        </p:nvGrpSpPr>
        <p:grpSpPr>
          <a:xfrm>
            <a:off x="843176" y="3486696"/>
            <a:ext cx="2464469" cy="1159545"/>
            <a:chOff x="854465" y="3429000"/>
            <a:chExt cx="2464469" cy="842207"/>
          </a:xfrm>
        </p:grpSpPr>
        <p:sp>
          <p:nvSpPr>
            <p:cNvPr id="201" name="Google Shape;201;p5"/>
            <p:cNvSpPr/>
            <p:nvPr/>
          </p:nvSpPr>
          <p:spPr>
            <a:xfrm>
              <a:off x="854466" y="3429000"/>
              <a:ext cx="2464468" cy="816218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t" bIns="182875" lIns="182875" spcFirstLastPara="1" rIns="182875" wrap="square" tIns="182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2" name="Google Shape;20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62439" y="3468122"/>
              <a:ext cx="738878" cy="777096"/>
            </a:xfrm>
            <a:prstGeom prst="rect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sp>
          <p:nvSpPr>
            <p:cNvPr id="203" name="Google Shape;203;p5"/>
            <p:cNvSpPr txBox="1"/>
            <p:nvPr/>
          </p:nvSpPr>
          <p:spPr>
            <a:xfrm>
              <a:off x="854465" y="3533505"/>
              <a:ext cx="1828801" cy="737702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85AA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Collectionⁱ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Weblink Data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Speech Data ⁱⁱ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Rate Change Data ⁱⁱⁱ</a:t>
              </a:r>
              <a:endParaRPr/>
            </a:p>
          </p:txBody>
        </p:sp>
      </p:grpSp>
      <p:cxnSp>
        <p:nvCxnSpPr>
          <p:cNvPr id="204" name="Google Shape;204;p5"/>
          <p:cNvCxnSpPr>
            <a:endCxn id="205" idx="1"/>
          </p:cNvCxnSpPr>
          <p:nvPr/>
        </p:nvCxnSpPr>
        <p:spPr>
          <a:xfrm>
            <a:off x="3307744" y="4029081"/>
            <a:ext cx="812700" cy="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05" name="Google Shape;2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0444" y="2910343"/>
            <a:ext cx="1428750" cy="2276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5"/>
          <p:cNvGrpSpPr/>
          <p:nvPr/>
        </p:nvGrpSpPr>
        <p:grpSpPr>
          <a:xfrm>
            <a:off x="6387713" y="3215147"/>
            <a:ext cx="2071484" cy="1627745"/>
            <a:chOff x="6101672" y="3282922"/>
            <a:chExt cx="2092656" cy="1627745"/>
          </a:xfrm>
        </p:grpSpPr>
        <p:sp>
          <p:nvSpPr>
            <p:cNvPr id="207" name="Google Shape;207;p5"/>
            <p:cNvSpPr/>
            <p:nvPr/>
          </p:nvSpPr>
          <p:spPr>
            <a:xfrm>
              <a:off x="6101672" y="3282922"/>
              <a:ext cx="1826942" cy="16277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DBFF"/>
                </a:gs>
                <a:gs pos="50000">
                  <a:srgbClr val="8DD1F5"/>
                </a:gs>
                <a:gs pos="100000">
                  <a:srgbClr val="78CEF9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t" bIns="182875" lIns="182875" spcFirstLastPara="1" rIns="182875" wrap="square" tIns="182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 txBox="1"/>
            <p:nvPr/>
          </p:nvSpPr>
          <p:spPr>
            <a:xfrm>
              <a:off x="6186602" y="3559071"/>
              <a:ext cx="20077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ECB Rate Changes Model</a:t>
              </a:r>
              <a:endParaRPr/>
            </a:p>
          </p:txBody>
        </p:sp>
        <p:pic>
          <p:nvPicPr>
            <p:cNvPr id="209" name="Google Shape;209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81083" y="3887904"/>
              <a:ext cx="868118" cy="79716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0" name="Google Shape;210;p5"/>
          <p:cNvCxnSpPr>
            <a:stCxn id="205" idx="3"/>
            <a:endCxn id="211" idx="1"/>
          </p:cNvCxnSpPr>
          <p:nvPr/>
        </p:nvCxnSpPr>
        <p:spPr>
          <a:xfrm>
            <a:off x="5549194" y="4048581"/>
            <a:ext cx="6051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5"/>
          <p:cNvSpPr/>
          <p:nvPr/>
        </p:nvSpPr>
        <p:spPr>
          <a:xfrm>
            <a:off x="6154302" y="2865187"/>
            <a:ext cx="2411843" cy="2372638"/>
          </a:xfrm>
          <a:prstGeom prst="flowChartProcess">
            <a:avLst/>
          </a:prstGeom>
          <a:noFill/>
          <a:ln cap="flat" cmpd="sng" w="127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9363166" y="3787158"/>
            <a:ext cx="869245" cy="618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</a:t>
            </a:r>
            <a:endParaRPr/>
          </a:p>
        </p:txBody>
      </p:sp>
      <p:cxnSp>
        <p:nvCxnSpPr>
          <p:cNvPr id="213" name="Google Shape;213;p5"/>
          <p:cNvCxnSpPr/>
          <p:nvPr/>
        </p:nvCxnSpPr>
        <p:spPr>
          <a:xfrm>
            <a:off x="8566145" y="4055120"/>
            <a:ext cx="605108" cy="2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4" name="Google Shape;214;p5"/>
          <p:cNvSpPr txBox="1"/>
          <p:nvPr/>
        </p:nvSpPr>
        <p:spPr>
          <a:xfrm>
            <a:off x="6154302" y="4930185"/>
            <a:ext cx="26515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3575C"/>
                </a:solidFill>
                <a:latin typeface="Calibri"/>
                <a:ea typeface="Calibri"/>
                <a:cs typeface="Calibri"/>
                <a:sym typeface="Calibri"/>
              </a:rPr>
              <a:t>BERT vs LASTM vs Tree-based Model</a:t>
            </a:r>
            <a:endParaRPr/>
          </a:p>
        </p:txBody>
      </p:sp>
      <p:sp>
        <p:nvSpPr>
          <p:cNvPr id="215" name="Google Shape;215;p5"/>
          <p:cNvSpPr txBox="1"/>
          <p:nvPr/>
        </p:nvSpPr>
        <p:spPr>
          <a:xfrm>
            <a:off x="705854" y="5934973"/>
            <a:ext cx="10266946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085AA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ⁱ </a:t>
            </a: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Screen-scraped ECB speeches and press releases using BeautifulSoup; tagged articles by dates between monetary policy decisions.</a:t>
            </a:r>
            <a:endParaRPr b="1" sz="1200" u="sng">
              <a:solidFill>
                <a:srgbClr val="0085AA"/>
              </a:solidFill>
              <a:latin typeface="Calibri"/>
              <a:ea typeface="Calibri"/>
              <a:cs typeface="Calibri"/>
              <a:sym typeface="Calibri"/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085AA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ⁱⁱ </a:t>
            </a:r>
            <a:r>
              <a:rPr b="0" lang="en-US" sz="1200" u="sng">
                <a:solidFill>
                  <a:srgbClr val="0085AA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https://www.kaggle.com/datasets/robertolofaro/ecb-speeches-1997-to-20191122-frequencies-dm</a:t>
            </a:r>
            <a:endParaRPr b="0" sz="1200">
              <a:solidFill>
                <a:srgbClr val="0085A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u="sng">
                <a:solidFill>
                  <a:srgbClr val="0085AA"/>
                </a:solidFill>
                <a:latin typeface="Calibri"/>
                <a:ea typeface="Calibri"/>
                <a:cs typeface="Calibri"/>
                <a:sym typeface="Calibri"/>
              </a:rPr>
              <a:t>ⁱⁱⁱ https://www.ecb.europa.eu/stats/policy_and_exchange_rates/key_ecb_interest_rates/html/index.en.html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/>
          </a:p>
        </p:txBody>
      </p:sp>
      <p:grpSp>
        <p:nvGrpSpPr>
          <p:cNvPr id="222" name="Google Shape;222;p6"/>
          <p:cNvGrpSpPr/>
          <p:nvPr/>
        </p:nvGrpSpPr>
        <p:grpSpPr>
          <a:xfrm>
            <a:off x="566184" y="1618497"/>
            <a:ext cx="10146973" cy="4224960"/>
            <a:chOff x="0" y="4186"/>
            <a:chExt cx="10146973" cy="422496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358426"/>
              <a:ext cx="10146973" cy="604800"/>
            </a:xfrm>
            <a:prstGeom prst="rect">
              <a:avLst/>
            </a:prstGeom>
            <a:solidFill>
              <a:srgbClr val="CEDFDD">
                <a:alpha val="89803"/>
              </a:srgb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07348" y="4186"/>
              <a:ext cx="7102881" cy="7084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4195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 txBox="1"/>
            <p:nvPr/>
          </p:nvSpPr>
          <p:spPr>
            <a:xfrm>
              <a:off x="541933" y="38771"/>
              <a:ext cx="7033711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8450" spcFirstLastPara="1" rIns="268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Frequency Analysis: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Understanding key terms and bigrams in the speeches.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0" y="1447066"/>
              <a:ext cx="10146973" cy="604800"/>
            </a:xfrm>
            <a:prstGeom prst="rect">
              <a:avLst/>
            </a:prstGeom>
            <a:solidFill>
              <a:srgbClr val="CEDFDD">
                <a:alpha val="89803"/>
              </a:srgb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07348" y="1092826"/>
              <a:ext cx="7102881" cy="7084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4195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 txBox="1"/>
            <p:nvPr/>
          </p:nvSpPr>
          <p:spPr>
            <a:xfrm>
              <a:off x="541933" y="1127411"/>
              <a:ext cx="7033711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8450" spcFirstLastPara="1" rIns="268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Distribution Insights: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Temporal and categorical patterns of the data. 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0" y="2535706"/>
              <a:ext cx="10146973" cy="604800"/>
            </a:xfrm>
            <a:prstGeom prst="rect">
              <a:avLst/>
            </a:prstGeom>
            <a:solidFill>
              <a:srgbClr val="CEDFDD">
                <a:alpha val="89803"/>
              </a:srgb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507348" y="2181466"/>
              <a:ext cx="7102881" cy="7084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4195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 txBox="1"/>
            <p:nvPr/>
          </p:nvSpPr>
          <p:spPr>
            <a:xfrm>
              <a:off x="541933" y="2216051"/>
              <a:ext cx="7033711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8450" spcFirstLastPara="1" rIns="268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Topic Modeling: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Extracting dominant topics and their keywords using LDA.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0" y="3624346"/>
              <a:ext cx="10146973" cy="604800"/>
            </a:xfrm>
            <a:prstGeom prst="rect">
              <a:avLst/>
            </a:prstGeom>
            <a:solidFill>
              <a:srgbClr val="CEDFDD">
                <a:alpha val="89803"/>
              </a:srgb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507348" y="3270106"/>
              <a:ext cx="7102881" cy="7084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4195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 txBox="1"/>
            <p:nvPr/>
          </p:nvSpPr>
          <p:spPr>
            <a:xfrm>
              <a:off x="541933" y="3304691"/>
              <a:ext cx="7033711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8450" spcFirstLastPara="1" rIns="268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 Analysis: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Visualizing clusters and validating using silhouette scores.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Distribution</a:t>
            </a:r>
            <a:endParaRPr/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550" y="2275579"/>
            <a:ext cx="3700367" cy="360036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42" name="Google Shape;24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8503" y="2275578"/>
            <a:ext cx="3715599" cy="3634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43" name="Google Shape;243;p7"/>
          <p:cNvSpPr txBox="1"/>
          <p:nvPr/>
        </p:nvSpPr>
        <p:spPr>
          <a:xfrm>
            <a:off x="5289339" y="1704711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Rubik"/>
                <a:ea typeface="Rubik"/>
                <a:cs typeface="Rubik"/>
                <a:sym typeface="Rubik"/>
              </a:rPr>
              <a:t>Increase</a:t>
            </a:r>
            <a:endParaRPr b="1" sz="1800">
              <a:solidFill>
                <a:srgbClr val="26262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9239522" y="1704711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Rubik"/>
                <a:ea typeface="Rubik"/>
                <a:cs typeface="Rubik"/>
                <a:sym typeface="Rubik"/>
              </a:rPr>
              <a:t>Decrease</a:t>
            </a:r>
            <a:endParaRPr b="1" sz="1800">
              <a:solidFill>
                <a:srgbClr val="26262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45" name="Google Shape;24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234" y="2275581"/>
            <a:ext cx="3700367" cy="360036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46" name="Google Shape;246;p7"/>
          <p:cNvSpPr txBox="1"/>
          <p:nvPr/>
        </p:nvSpPr>
        <p:spPr>
          <a:xfrm>
            <a:off x="1316372" y="1704695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Rubik"/>
                <a:ea typeface="Rubik"/>
                <a:cs typeface="Rubik"/>
                <a:sym typeface="Rubik"/>
              </a:rPr>
              <a:t>Overall</a:t>
            </a:r>
            <a:endParaRPr b="1" sz="1800">
              <a:solidFill>
                <a:srgbClr val="26262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/>
          <p:nvPr/>
        </p:nvSpPr>
        <p:spPr>
          <a:xfrm>
            <a:off x="225778" y="1770693"/>
            <a:ext cx="11864621" cy="2722285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Topics in Speeches (Gensim LDA Visualization)</a:t>
            </a:r>
            <a:endParaRPr/>
          </a:p>
        </p:txBody>
      </p:sp>
      <p:grpSp>
        <p:nvGrpSpPr>
          <p:cNvPr id="254" name="Google Shape;254;p8"/>
          <p:cNvGrpSpPr/>
          <p:nvPr/>
        </p:nvGrpSpPr>
        <p:grpSpPr>
          <a:xfrm>
            <a:off x="589640" y="1987278"/>
            <a:ext cx="11114769" cy="2169570"/>
            <a:chOff x="457892" y="1869766"/>
            <a:chExt cx="11114769" cy="2169570"/>
          </a:xfrm>
        </p:grpSpPr>
        <p:pic>
          <p:nvPicPr>
            <p:cNvPr id="255" name="Google Shape;25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892" y="1869766"/>
              <a:ext cx="3377081" cy="2169570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pic>
          <p:nvPicPr>
            <p:cNvPr id="256" name="Google Shape;25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04572" y="1869766"/>
              <a:ext cx="3422660" cy="2169570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pic>
          <p:nvPicPr>
            <p:cNvPr id="257" name="Google Shape;257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96831" y="1869766"/>
              <a:ext cx="3375830" cy="2169570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</p:grpSp>
      <p:sp>
        <p:nvSpPr>
          <p:cNvPr id="258" name="Google Shape;258;p8"/>
          <p:cNvSpPr txBox="1"/>
          <p:nvPr/>
        </p:nvSpPr>
        <p:spPr>
          <a:xfrm>
            <a:off x="452007" y="4373433"/>
            <a:ext cx="1139003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Speeches cluster around 3–4 major themes: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1: Monetary policy, inflation, and price stability dominate discussions.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2: Digital euro and fiscal policy have emerged in recent years.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3: Broader economic growth and crisis-related topics.</a:t>
            </a:r>
            <a:endParaRPr/>
          </a:p>
        </p:txBody>
      </p:sp>
      <p:sp>
        <p:nvSpPr>
          <p:cNvPr id="259" name="Google Shape;259;p8"/>
          <p:cNvSpPr txBox="1"/>
          <p:nvPr/>
        </p:nvSpPr>
        <p:spPr>
          <a:xfrm>
            <a:off x="566184" y="1344483"/>
            <a:ext cx="7836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 ECB prioritizes its messaging in response to economic changes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/>
          <p:nvPr>
            <p:ph type="title"/>
          </p:nvPr>
        </p:nvSpPr>
        <p:spPr>
          <a:xfrm>
            <a:off x="566184" y="527823"/>
            <a:ext cx="10509504" cy="660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N-Grams</a:t>
            </a:r>
            <a:endParaRPr/>
          </a:p>
        </p:txBody>
      </p:sp>
      <p:pic>
        <p:nvPicPr>
          <p:cNvPr id="266" name="Google Shape;2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369" y="2225734"/>
            <a:ext cx="7517133" cy="403263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67" name="Google Shape;267;p9"/>
          <p:cNvSpPr txBox="1"/>
          <p:nvPr/>
        </p:nvSpPr>
        <p:spPr>
          <a:xfrm>
            <a:off x="317677" y="1474050"/>
            <a:ext cx="9536888" cy="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No significant difference between the overall topics vs. increase/decrease classes</a:t>
            </a:r>
            <a:endParaRPr b="1" sz="1800"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H Template-Mar30">
  <a:themeElements>
    <a:clrScheme name="OH-MAIN COLOURS 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3"/>
      </a:accent1>
      <a:accent2>
        <a:srgbClr val="FBAE21"/>
      </a:accent2>
      <a:accent3>
        <a:srgbClr val="49A7A2"/>
      </a:accent3>
      <a:accent4>
        <a:srgbClr val="92278F"/>
      </a:accent4>
      <a:accent5>
        <a:srgbClr val="99CF54"/>
      </a:accent5>
      <a:accent6>
        <a:srgbClr val="C9BD97"/>
      </a:accent6>
      <a:hlink>
        <a:srgbClr val="047BC1"/>
      </a:hlink>
      <a:folHlink>
        <a:srgbClr val="047B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2023-04-11T19:41:18Z</dcterms:created>
  <dc:creator>Mulder, Tonja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0x0101007F508CA656847A4BB1F8F4DE6675827E</vt:lpwstr>
  </property>
  <property fmtid="{D5CDD505-2E9C-101B-9397-08002B2CF9AE}" pid="3" name="MediaServiceImageTags">
    <vt:lpwstr/>
  </property>
</Properties>
</file>