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4"/>
  </p:sldMasterIdLst>
  <p:notesMasterIdLst>
    <p:notesMasterId r:id="rId19"/>
  </p:notesMasterIdLst>
  <p:handoutMasterIdLst>
    <p:handoutMasterId r:id="rId20"/>
  </p:handoutMasterIdLst>
  <p:sldIdLst>
    <p:sldId id="368" r:id="rId5"/>
    <p:sldId id="377" r:id="rId6"/>
    <p:sldId id="3992" r:id="rId7"/>
    <p:sldId id="3993" r:id="rId8"/>
    <p:sldId id="432" r:id="rId9"/>
    <p:sldId id="399" r:id="rId10"/>
    <p:sldId id="3995" r:id="rId11"/>
    <p:sldId id="3994" r:id="rId12"/>
    <p:sldId id="446" r:id="rId13"/>
    <p:sldId id="445" r:id="rId14"/>
    <p:sldId id="437" r:id="rId15"/>
    <p:sldId id="447" r:id="rId16"/>
    <p:sldId id="421" r:id="rId17"/>
    <p:sldId id="39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pos="3960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329" userDrawn="1">
          <p15:clr>
            <a:srgbClr val="A4A3A4"/>
          </p15:clr>
        </p15:guide>
        <p15:guide id="10" pos="7344" userDrawn="1">
          <p15:clr>
            <a:srgbClr val="A4A3A4"/>
          </p15:clr>
        </p15:guide>
        <p15:guide id="11" pos="7488" userDrawn="1">
          <p15:clr>
            <a:srgbClr val="A4A3A4"/>
          </p15:clr>
        </p15:guide>
        <p15:guide id="12" orient="horz" pos="4080" userDrawn="1">
          <p15:clr>
            <a:srgbClr val="A4A3A4"/>
          </p15:clr>
        </p15:guide>
        <p15:guide id="13" orient="horz" pos="168" userDrawn="1">
          <p15:clr>
            <a:srgbClr val="A4A3A4"/>
          </p15:clr>
        </p15:guide>
        <p15:guide id="14" orient="horz" pos="1224" userDrawn="1">
          <p15:clr>
            <a:srgbClr val="A4A3A4"/>
          </p15:clr>
        </p15:guide>
        <p15:guide id="15" pos="768" userDrawn="1">
          <p15:clr>
            <a:srgbClr val="A4A3A4"/>
          </p15:clr>
        </p15:guide>
        <p15:guide id="16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B5850E-9E5F-ACBD-9703-FF8F4E63124F}" name="Foxcroft, Sophie" initials="FS" userId="S::sophie.foxcroft@ontariohealth.ca::a24f287d-9637-42ca-93e3-65d4aa858c9b" providerId="AD"/>
  <p188:author id="{6E54421F-8BE4-6AEC-A2F5-9DEE4CE511B8}" name="Astaraky, Davood" initials="DA" userId="S::davood.astaraky@ontariohealth.ca::dd82f701-4d0a-4a53-8584-3c03790567a9" providerId="AD"/>
  <p188:author id="{D0FFAE60-4F43-C334-F9EF-F4728FDBE600}" name="Mulder, Tonja" initials="MT" userId="S::tonja.mulder@ontariohealth.ca::820ac58e-689d-4285-beef-c00b21dc2ef3" providerId="AD"/>
  <p188:author id="{B3A3E365-1646-AAA8-A98F-CC977F353E7E}" name="Seyedi, Pardis" initials="SP" userId="S::pardis.seyedi@ontariohealth.ca::9e3dbdf3-4079-4415-9f8b-4bf03d5de481" providerId="AD"/>
  <p188:author id="{63B0FD6F-7030-D5CC-B3FD-5CEF435A054F}" name="Yousefi, Roozbeh" initials="" userId="S::roozbeh.yousefi@ontariohealth.ca::c891140c-99ea-4eb4-a3bb-cdce14abf996" providerId="AD"/>
  <p188:author id="{7433F398-6B1A-EAB7-3B28-C48307827116}" name="Yesmin, Tahera" initials="YT" userId="S::tahera.yesmin@ontariohealth.ca::638f8313-459b-4a85-a3a8-40a1015bb9ce" providerId="AD"/>
  <p188:author id="{ED48CEFB-A0E1-E8E6-A004-F4E9F1F2ADA4}" name="Shabnam Balamchi" initials="SB" userId="S::shabnam.balamchi@ontariohealth.ca::6d3db845-bac7-4252-8e38-b264f03188d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AB8B4"/>
    <a:srgbClr val="BDE9F6"/>
    <a:srgbClr val="C7D7D9"/>
    <a:srgbClr val="89C7C4"/>
    <a:srgbClr val="8DC9C6"/>
    <a:srgbClr val="F9F9F9"/>
    <a:srgbClr val="B0CAD1"/>
    <a:srgbClr val="7AA0AA"/>
    <a:srgbClr val="8D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3" autoAdjust="0"/>
  </p:normalViewPr>
  <p:slideViewPr>
    <p:cSldViewPr snapToGrid="0">
      <p:cViewPr varScale="1">
        <p:scale>
          <a:sx n="85" d="100"/>
          <a:sy n="85" d="100"/>
        </p:scale>
        <p:origin x="1554" y="300"/>
      </p:cViewPr>
      <p:guideLst>
        <p:guide orient="horz" pos="2160"/>
        <p:guide pos="600"/>
        <p:guide pos="3840"/>
        <p:guide pos="7104"/>
        <p:guide orient="horz" pos="576"/>
        <p:guide orient="horz" pos="3744"/>
        <p:guide pos="3960"/>
        <p:guide pos="3696"/>
        <p:guide pos="329"/>
        <p:guide pos="7344"/>
        <p:guide pos="7488"/>
        <p:guide orient="horz" pos="4080"/>
        <p:guide orient="horz" pos="168"/>
        <p:guide orient="horz" pos="1224"/>
        <p:guide pos="768"/>
        <p:guide orient="horz" pos="3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1AB7D-B922-4F51-AD2D-22C5898FE374}" type="doc">
      <dgm:prSet loTypeId="urn:diagrams.loki3.com/Bracket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737A898-8FEC-467F-AADB-B04EB5FEC255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EC4BD2F2-6225-47B6-B3FF-E4CFC79B7518}" type="parTrans" cxnId="{F0282CA8-7AC8-4B4B-9FC5-891197A45614}">
      <dgm:prSet/>
      <dgm:spPr/>
      <dgm:t>
        <a:bodyPr/>
        <a:lstStyle/>
        <a:p>
          <a:endParaRPr lang="en-US" sz="1600"/>
        </a:p>
      </dgm:t>
    </dgm:pt>
    <dgm:pt modelId="{D618D457-FCFA-4AB4-AA1F-9771AB31CC40}" type="sibTrans" cxnId="{F0282CA8-7AC8-4B4B-9FC5-891197A45614}">
      <dgm:prSet/>
      <dgm:spPr/>
      <dgm:t>
        <a:bodyPr/>
        <a:lstStyle/>
        <a:p>
          <a:endParaRPr lang="en-US" sz="1600"/>
        </a:p>
      </dgm:t>
    </dgm:pt>
    <dgm:pt modelId="{3F87E3EB-1CDB-4645-9EEA-94DD1AE2ECE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"Decrease" class was significantly underrepresented, leading to poor performance.</a:t>
          </a:r>
          <a:endParaRPr lang="en-US" sz="1600" dirty="0">
            <a:latin typeface="+mj-lt"/>
          </a:endParaRPr>
        </a:p>
      </dgm:t>
    </dgm:pt>
    <dgm:pt modelId="{713FA10A-FB11-4A07-9E28-AB17A5FC1BBC}" type="parTrans" cxnId="{00F0BD30-462D-412E-8C16-B1808BAC952D}">
      <dgm:prSet/>
      <dgm:spPr/>
      <dgm:t>
        <a:bodyPr/>
        <a:lstStyle/>
        <a:p>
          <a:endParaRPr lang="en-US" sz="1600"/>
        </a:p>
      </dgm:t>
    </dgm:pt>
    <dgm:pt modelId="{83FE44F6-9BA9-4851-B787-27296B358D87}" type="sibTrans" cxnId="{00F0BD30-462D-412E-8C16-B1808BAC952D}">
      <dgm:prSet/>
      <dgm:spPr/>
      <dgm:t>
        <a:bodyPr/>
        <a:lstStyle/>
        <a:p>
          <a:endParaRPr lang="en-US" sz="1600"/>
        </a:p>
      </dgm:t>
    </dgm:pt>
    <dgm:pt modelId="{7ED7BB41-0615-47F1-A6E6-393095E85FA4}">
      <dgm:prSet phldrT="[Text]"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05669A80-056C-4822-987C-5ADB5052F09B}" type="parTrans" cxnId="{38C06870-21D3-450D-884E-34EFB8D78BD6}">
      <dgm:prSet/>
      <dgm:spPr/>
      <dgm:t>
        <a:bodyPr/>
        <a:lstStyle/>
        <a:p>
          <a:endParaRPr lang="en-US" sz="1600"/>
        </a:p>
      </dgm:t>
    </dgm:pt>
    <dgm:pt modelId="{CDF1646A-39CE-425C-A89C-C806ED75E3A1}" type="sibTrans" cxnId="{38C06870-21D3-450D-884E-34EFB8D78BD6}">
      <dgm:prSet/>
      <dgm:spPr/>
      <dgm:t>
        <a:bodyPr/>
        <a:lstStyle/>
        <a:p>
          <a:endParaRPr lang="en-US" sz="1600"/>
        </a:p>
      </dgm:t>
    </dgm:pt>
    <dgm:pt modelId="{516502F6-71C4-435B-9888-C77B4355ABD7}">
      <dgm:prSet phldrT="[Text]"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gm:t>
    </dgm:pt>
    <dgm:pt modelId="{84555672-A092-4E76-9654-B47DDEB469F0}" type="parTrans" cxnId="{07DF6F82-CA2D-4375-A80A-CE2FD3BDA88F}">
      <dgm:prSet/>
      <dgm:spPr/>
      <dgm:t>
        <a:bodyPr/>
        <a:lstStyle/>
        <a:p>
          <a:endParaRPr lang="en-US" sz="1600"/>
        </a:p>
      </dgm:t>
    </dgm:pt>
    <dgm:pt modelId="{879C57E3-6D33-4047-BE25-0B9EC1696956}" type="sibTrans" cxnId="{07DF6F82-CA2D-4375-A80A-CE2FD3BDA88F}">
      <dgm:prSet/>
      <dgm:spPr/>
      <dgm:t>
        <a:bodyPr/>
        <a:lstStyle/>
        <a:p>
          <a:endParaRPr lang="en-US" sz="1600"/>
        </a:p>
      </dgm:t>
    </dgm:pt>
    <dgm:pt modelId="{F8BE16F7-3E19-40DC-B070-BB7D27A022A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cap="none" spc="0" dirty="0">
            <a:ln/>
            <a:solidFill>
              <a:schemeClr val="accent3"/>
            </a:solidFill>
            <a:effectLst/>
          </a:endParaRPr>
        </a:p>
      </dgm:t>
    </dgm:pt>
    <dgm:pt modelId="{9F6CD133-412B-4450-A292-E8C1434C5011}" type="parTrans" cxnId="{B840C49C-B31C-49D4-917C-918DEC15B2CB}">
      <dgm:prSet/>
      <dgm:spPr/>
      <dgm:t>
        <a:bodyPr/>
        <a:lstStyle/>
        <a:p>
          <a:endParaRPr lang="en-US" sz="1600"/>
        </a:p>
      </dgm:t>
    </dgm:pt>
    <dgm:pt modelId="{5B337463-AC8E-4BBF-8CB8-E496F5D171AC}" type="sibTrans" cxnId="{B840C49C-B31C-49D4-917C-918DEC15B2CB}">
      <dgm:prSet/>
      <dgm:spPr/>
      <dgm:t>
        <a:bodyPr/>
        <a:lstStyle/>
        <a:p>
          <a:endParaRPr lang="en-US" sz="1600"/>
        </a:p>
      </dgm:t>
    </dgm:pt>
    <dgm:pt modelId="{81273162-4DB3-45C6-9930-3B6C904AB3AA}">
      <dgm:prSet phldrT="[Text]" custT="1"/>
      <dgm:spPr/>
      <dgm:t>
        <a:bodyPr/>
        <a:lstStyle/>
        <a:p>
          <a:pPr algn="just"/>
          <a:endParaRPr lang="en-US" sz="1600" kern="1200" dirty="0"/>
        </a:p>
      </dgm:t>
    </dgm:pt>
    <dgm:pt modelId="{DA123FBF-5359-4124-8738-D8DDFC2D8BA3}" type="parTrans" cxnId="{DC83B774-E055-4A22-AA6C-38FCB4348EA7}">
      <dgm:prSet/>
      <dgm:spPr/>
      <dgm:t>
        <a:bodyPr/>
        <a:lstStyle/>
        <a:p>
          <a:endParaRPr lang="en-US" sz="1600"/>
        </a:p>
      </dgm:t>
    </dgm:pt>
    <dgm:pt modelId="{30967B03-E30C-4BF2-99B1-CD4D13B979BB}" type="sibTrans" cxnId="{DC83B774-E055-4A22-AA6C-38FCB4348EA7}">
      <dgm:prSet/>
      <dgm:spPr/>
      <dgm:t>
        <a:bodyPr/>
        <a:lstStyle/>
        <a:p>
          <a:endParaRPr lang="en-US" sz="1600"/>
        </a:p>
      </dgm:t>
    </dgm:pt>
    <dgm:pt modelId="{6613CC23-A6E3-4863-9F83-03A1DF7ECE3D}">
      <dgm:prSet custT="1"/>
      <dgm:spPr/>
      <dgm:t>
        <a:bodyPr/>
        <a:lstStyle/>
        <a:p>
          <a:pPr algn="just"/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gm:t>
    </dgm:pt>
    <dgm:pt modelId="{D8794E79-303C-4ECB-A214-F3729E750280}" type="parTrans" cxnId="{F847C623-8597-4253-B581-BD06E85BF9C7}">
      <dgm:prSet/>
      <dgm:spPr/>
      <dgm:t>
        <a:bodyPr/>
        <a:lstStyle/>
        <a:p>
          <a:endParaRPr lang="en-US"/>
        </a:p>
      </dgm:t>
    </dgm:pt>
    <dgm:pt modelId="{5EF250B1-CEF3-48AD-9625-95EA66295FD7}" type="sibTrans" cxnId="{F847C623-8597-4253-B581-BD06E85BF9C7}">
      <dgm:prSet/>
      <dgm:spPr/>
      <dgm:t>
        <a:bodyPr/>
        <a:lstStyle/>
        <a:p>
          <a:endParaRPr lang="en-US"/>
        </a:p>
      </dgm:t>
    </dgm:pt>
    <dgm:pt modelId="{01F0126D-AFBD-4920-96D1-463CC8164F83}" type="pres">
      <dgm:prSet presAssocID="{CD61AB7D-B922-4F51-AD2D-22C5898FE374}" presName="Name0" presStyleCnt="0">
        <dgm:presLayoutVars>
          <dgm:dir/>
          <dgm:animLvl val="lvl"/>
          <dgm:resizeHandles val="exact"/>
        </dgm:presLayoutVars>
      </dgm:prSet>
      <dgm:spPr/>
    </dgm:pt>
    <dgm:pt modelId="{04C58A31-7B80-4F2C-A0B9-480F0AAD8341}" type="pres">
      <dgm:prSet presAssocID="{E737A898-8FEC-467F-AADB-B04EB5FEC255}" presName="linNode" presStyleCnt="0"/>
      <dgm:spPr/>
    </dgm:pt>
    <dgm:pt modelId="{A535E72E-CB6B-427A-BB15-C93022EE3889}" type="pres">
      <dgm:prSet presAssocID="{E737A898-8FEC-467F-AADB-B04EB5FEC255}" presName="parTx" presStyleLbl="revTx" presStyleIdx="0" presStyleCnt="3">
        <dgm:presLayoutVars>
          <dgm:chMax val="1"/>
          <dgm:bulletEnabled val="1"/>
        </dgm:presLayoutVars>
      </dgm:prSet>
      <dgm:spPr/>
    </dgm:pt>
    <dgm:pt modelId="{632F5345-EFD1-4E2F-8634-89DFB66C0E83}" type="pres">
      <dgm:prSet presAssocID="{E737A898-8FEC-467F-AADB-B04EB5FEC255}" presName="bracket" presStyleLbl="parChTrans1D1" presStyleIdx="0" presStyleCnt="3"/>
      <dgm:spPr/>
    </dgm:pt>
    <dgm:pt modelId="{F6B5CA62-4C96-46EB-86A4-4D05D33A088F}" type="pres">
      <dgm:prSet presAssocID="{E737A898-8FEC-467F-AADB-B04EB5FEC255}" presName="spH" presStyleCnt="0"/>
      <dgm:spPr/>
    </dgm:pt>
    <dgm:pt modelId="{18672713-8F72-4468-8E0D-F728892073C5}" type="pres">
      <dgm:prSet presAssocID="{E737A898-8FEC-467F-AADB-B04EB5FEC255}" presName="desTx" presStyleLbl="node1" presStyleIdx="0" presStyleCnt="3">
        <dgm:presLayoutVars>
          <dgm:bulletEnabled val="1"/>
        </dgm:presLayoutVars>
      </dgm:prSet>
      <dgm:spPr/>
    </dgm:pt>
    <dgm:pt modelId="{6F38BB21-3562-4DD4-ACB3-10BD83FDEA46}" type="pres">
      <dgm:prSet presAssocID="{D618D457-FCFA-4AB4-AA1F-9771AB31CC40}" presName="spV" presStyleCnt="0"/>
      <dgm:spPr/>
    </dgm:pt>
    <dgm:pt modelId="{2948B6E8-4499-4117-8EFA-7E5C2F7FCE8B}" type="pres">
      <dgm:prSet presAssocID="{7ED7BB41-0615-47F1-A6E6-393095E85FA4}" presName="linNode" presStyleCnt="0"/>
      <dgm:spPr/>
    </dgm:pt>
    <dgm:pt modelId="{92406096-4F30-4DFC-ACC8-0436A64A2A38}" type="pres">
      <dgm:prSet presAssocID="{7ED7BB41-0615-47F1-A6E6-393095E85FA4}" presName="parTx" presStyleLbl="revTx" presStyleIdx="1" presStyleCnt="3">
        <dgm:presLayoutVars>
          <dgm:chMax val="1"/>
          <dgm:bulletEnabled val="1"/>
        </dgm:presLayoutVars>
      </dgm:prSet>
      <dgm:spPr/>
    </dgm:pt>
    <dgm:pt modelId="{6ACDC0E6-0261-4FD0-99E7-F424D41A602C}" type="pres">
      <dgm:prSet presAssocID="{7ED7BB41-0615-47F1-A6E6-393095E85FA4}" presName="bracket" presStyleLbl="parChTrans1D1" presStyleIdx="1" presStyleCnt="3"/>
      <dgm:spPr/>
    </dgm:pt>
    <dgm:pt modelId="{9660FBD2-0328-44CE-9C09-F8788298703F}" type="pres">
      <dgm:prSet presAssocID="{7ED7BB41-0615-47F1-A6E6-393095E85FA4}" presName="spH" presStyleCnt="0"/>
      <dgm:spPr/>
    </dgm:pt>
    <dgm:pt modelId="{8DB0A87D-27E6-4E64-9F6A-13D9081DAAFD}" type="pres">
      <dgm:prSet presAssocID="{7ED7BB41-0615-47F1-A6E6-393095E85FA4}" presName="desTx" presStyleLbl="node1" presStyleIdx="1" presStyleCnt="3">
        <dgm:presLayoutVars>
          <dgm:bulletEnabled val="1"/>
        </dgm:presLayoutVars>
      </dgm:prSet>
      <dgm:spPr/>
    </dgm:pt>
    <dgm:pt modelId="{4BDACB9A-DC6A-4E92-B8C0-C4D3709D5DFB}" type="pres">
      <dgm:prSet presAssocID="{CDF1646A-39CE-425C-A89C-C806ED75E3A1}" presName="spV" presStyleCnt="0"/>
      <dgm:spPr/>
    </dgm:pt>
    <dgm:pt modelId="{EFE93AA6-27BE-458F-95B3-C674B6BA7489}" type="pres">
      <dgm:prSet presAssocID="{F8BE16F7-3E19-40DC-B070-BB7D27A022A7}" presName="linNode" presStyleCnt="0"/>
      <dgm:spPr/>
    </dgm:pt>
    <dgm:pt modelId="{492B6FAA-D8BF-41B1-9372-1638EAB53BE7}" type="pres">
      <dgm:prSet presAssocID="{F8BE16F7-3E19-40DC-B070-BB7D27A022A7}" presName="parTx" presStyleLbl="revTx" presStyleIdx="2" presStyleCnt="3">
        <dgm:presLayoutVars>
          <dgm:chMax val="1"/>
          <dgm:bulletEnabled val="1"/>
        </dgm:presLayoutVars>
      </dgm:prSet>
      <dgm:spPr/>
    </dgm:pt>
    <dgm:pt modelId="{21E6664F-C536-4AC3-9323-943F3890DC02}" type="pres">
      <dgm:prSet presAssocID="{F8BE16F7-3E19-40DC-B070-BB7D27A022A7}" presName="bracket" presStyleLbl="parChTrans1D1" presStyleIdx="2" presStyleCnt="3"/>
      <dgm:spPr/>
    </dgm:pt>
    <dgm:pt modelId="{FAC23BD7-6339-4A75-903D-6C872A3885DE}" type="pres">
      <dgm:prSet presAssocID="{F8BE16F7-3E19-40DC-B070-BB7D27A022A7}" presName="spH" presStyleCnt="0"/>
      <dgm:spPr/>
    </dgm:pt>
    <dgm:pt modelId="{B9F2C394-F363-49FC-AA95-1C46EADA4206}" type="pres">
      <dgm:prSet presAssocID="{F8BE16F7-3E19-40DC-B070-BB7D27A022A7}" presName="desTx" presStyleLbl="node1" presStyleIdx="2" presStyleCnt="3">
        <dgm:presLayoutVars>
          <dgm:bulletEnabled val="1"/>
        </dgm:presLayoutVars>
      </dgm:prSet>
      <dgm:spPr/>
    </dgm:pt>
  </dgm:ptLst>
  <dgm:cxnLst>
    <dgm:cxn modelId="{F743291B-B631-4802-A5F4-145958C02988}" type="presOf" srcId="{81273162-4DB3-45C6-9930-3B6C904AB3AA}" destId="{B9F2C394-F363-49FC-AA95-1C46EADA4206}" srcOrd="0" destOrd="0" presId="urn:diagrams.loki3.com/BracketList"/>
    <dgm:cxn modelId="{F847C623-8597-4253-B581-BD06E85BF9C7}" srcId="{F8BE16F7-3E19-40DC-B070-BB7D27A022A7}" destId="{6613CC23-A6E3-4863-9F83-03A1DF7ECE3D}" srcOrd="1" destOrd="0" parTransId="{D8794E79-303C-4ECB-A214-F3729E750280}" sibTransId="{5EF250B1-CEF3-48AD-9625-95EA66295FD7}"/>
    <dgm:cxn modelId="{00F0BD30-462D-412E-8C16-B1808BAC952D}" srcId="{E737A898-8FEC-467F-AADB-B04EB5FEC255}" destId="{3F87E3EB-1CDB-4645-9EEA-94DD1AE2ECE7}" srcOrd="0" destOrd="0" parTransId="{713FA10A-FB11-4A07-9E28-AB17A5FC1BBC}" sibTransId="{83FE44F6-9BA9-4851-B787-27296B358D87}"/>
    <dgm:cxn modelId="{24057C3E-DFD3-439A-9FDA-B1E9C743B146}" type="presOf" srcId="{6613CC23-A6E3-4863-9F83-03A1DF7ECE3D}" destId="{B9F2C394-F363-49FC-AA95-1C46EADA4206}" srcOrd="0" destOrd="1" presId="urn:diagrams.loki3.com/BracketList"/>
    <dgm:cxn modelId="{38C06870-21D3-450D-884E-34EFB8D78BD6}" srcId="{CD61AB7D-B922-4F51-AD2D-22C5898FE374}" destId="{7ED7BB41-0615-47F1-A6E6-393095E85FA4}" srcOrd="1" destOrd="0" parTransId="{05669A80-056C-4822-987C-5ADB5052F09B}" sibTransId="{CDF1646A-39CE-425C-A89C-C806ED75E3A1}"/>
    <dgm:cxn modelId="{DC83B774-E055-4A22-AA6C-38FCB4348EA7}" srcId="{F8BE16F7-3E19-40DC-B070-BB7D27A022A7}" destId="{81273162-4DB3-45C6-9930-3B6C904AB3AA}" srcOrd="0" destOrd="0" parTransId="{DA123FBF-5359-4124-8738-D8DDFC2D8BA3}" sibTransId="{30967B03-E30C-4BF2-99B1-CD4D13B979BB}"/>
    <dgm:cxn modelId="{29998977-4631-4624-BB39-692204DCEFDA}" type="presOf" srcId="{CD61AB7D-B922-4F51-AD2D-22C5898FE374}" destId="{01F0126D-AFBD-4920-96D1-463CC8164F83}" srcOrd="0" destOrd="0" presId="urn:diagrams.loki3.com/BracketList"/>
    <dgm:cxn modelId="{07DF6F82-CA2D-4375-A80A-CE2FD3BDA88F}" srcId="{7ED7BB41-0615-47F1-A6E6-393095E85FA4}" destId="{516502F6-71C4-435B-9888-C77B4355ABD7}" srcOrd="0" destOrd="0" parTransId="{84555672-A092-4E76-9654-B47DDEB469F0}" sibTransId="{879C57E3-6D33-4047-BE25-0B9EC1696956}"/>
    <dgm:cxn modelId="{28E7668A-14AF-4E6D-A63E-10FA41055D88}" type="presOf" srcId="{F8BE16F7-3E19-40DC-B070-BB7D27A022A7}" destId="{492B6FAA-D8BF-41B1-9372-1638EAB53BE7}" srcOrd="0" destOrd="0" presId="urn:diagrams.loki3.com/BracketList"/>
    <dgm:cxn modelId="{6C312495-CBAA-4003-A5FF-F29480C933DC}" type="presOf" srcId="{3F87E3EB-1CDB-4645-9EEA-94DD1AE2ECE7}" destId="{18672713-8F72-4468-8E0D-F728892073C5}" srcOrd="0" destOrd="0" presId="urn:diagrams.loki3.com/BracketList"/>
    <dgm:cxn modelId="{B840C49C-B31C-49D4-917C-918DEC15B2CB}" srcId="{CD61AB7D-B922-4F51-AD2D-22C5898FE374}" destId="{F8BE16F7-3E19-40DC-B070-BB7D27A022A7}" srcOrd="2" destOrd="0" parTransId="{9F6CD133-412B-4450-A292-E8C1434C5011}" sibTransId="{5B337463-AC8E-4BBF-8CB8-E496F5D171AC}"/>
    <dgm:cxn modelId="{A947ACA6-3961-4149-9949-2B4BE3BCE8C6}" type="presOf" srcId="{516502F6-71C4-435B-9888-C77B4355ABD7}" destId="{8DB0A87D-27E6-4E64-9F6A-13D9081DAAFD}" srcOrd="0" destOrd="0" presId="urn:diagrams.loki3.com/BracketList"/>
    <dgm:cxn modelId="{F0282CA8-7AC8-4B4B-9FC5-891197A45614}" srcId="{CD61AB7D-B922-4F51-AD2D-22C5898FE374}" destId="{E737A898-8FEC-467F-AADB-B04EB5FEC255}" srcOrd="0" destOrd="0" parTransId="{EC4BD2F2-6225-47B6-B3FF-E4CFC79B7518}" sibTransId="{D618D457-FCFA-4AB4-AA1F-9771AB31CC40}"/>
    <dgm:cxn modelId="{2A00F2F1-3405-49D7-8B9A-FBD9975EABF3}" type="presOf" srcId="{E737A898-8FEC-467F-AADB-B04EB5FEC255}" destId="{A535E72E-CB6B-427A-BB15-C93022EE3889}" srcOrd="0" destOrd="0" presId="urn:diagrams.loki3.com/BracketList"/>
    <dgm:cxn modelId="{884389F3-0E12-441F-AF5F-61CC224214EA}" type="presOf" srcId="{7ED7BB41-0615-47F1-A6E6-393095E85FA4}" destId="{92406096-4F30-4DFC-ACC8-0436A64A2A38}" srcOrd="0" destOrd="0" presId="urn:diagrams.loki3.com/BracketList"/>
    <dgm:cxn modelId="{68824D08-4846-4476-AA06-8D698DD185D1}" type="presParOf" srcId="{01F0126D-AFBD-4920-96D1-463CC8164F83}" destId="{04C58A31-7B80-4F2C-A0B9-480F0AAD8341}" srcOrd="0" destOrd="0" presId="urn:diagrams.loki3.com/BracketList"/>
    <dgm:cxn modelId="{DB6A7415-AC23-447C-8ECC-4937E294EBB9}" type="presParOf" srcId="{04C58A31-7B80-4F2C-A0B9-480F0AAD8341}" destId="{A535E72E-CB6B-427A-BB15-C93022EE3889}" srcOrd="0" destOrd="0" presId="urn:diagrams.loki3.com/BracketList"/>
    <dgm:cxn modelId="{9470CB4F-41C6-4D94-87F0-7AE950A48E28}" type="presParOf" srcId="{04C58A31-7B80-4F2C-A0B9-480F0AAD8341}" destId="{632F5345-EFD1-4E2F-8634-89DFB66C0E83}" srcOrd="1" destOrd="0" presId="urn:diagrams.loki3.com/BracketList"/>
    <dgm:cxn modelId="{C0A96880-C56E-4531-B95A-524A026B1FF2}" type="presParOf" srcId="{04C58A31-7B80-4F2C-A0B9-480F0AAD8341}" destId="{F6B5CA62-4C96-46EB-86A4-4D05D33A088F}" srcOrd="2" destOrd="0" presId="urn:diagrams.loki3.com/BracketList"/>
    <dgm:cxn modelId="{83ED1D24-9C83-45FE-8576-B056012C4116}" type="presParOf" srcId="{04C58A31-7B80-4F2C-A0B9-480F0AAD8341}" destId="{18672713-8F72-4468-8E0D-F728892073C5}" srcOrd="3" destOrd="0" presId="urn:diagrams.loki3.com/BracketList"/>
    <dgm:cxn modelId="{60BCD427-C2B2-4C6A-9086-89482E8F85C9}" type="presParOf" srcId="{01F0126D-AFBD-4920-96D1-463CC8164F83}" destId="{6F38BB21-3562-4DD4-ACB3-10BD83FDEA46}" srcOrd="1" destOrd="0" presId="urn:diagrams.loki3.com/BracketList"/>
    <dgm:cxn modelId="{1256B826-9834-4971-B053-5BB5DF1FE60D}" type="presParOf" srcId="{01F0126D-AFBD-4920-96D1-463CC8164F83}" destId="{2948B6E8-4499-4117-8EFA-7E5C2F7FCE8B}" srcOrd="2" destOrd="0" presId="urn:diagrams.loki3.com/BracketList"/>
    <dgm:cxn modelId="{CF90A9B8-7AE9-4F7B-AFBF-D96C6320C481}" type="presParOf" srcId="{2948B6E8-4499-4117-8EFA-7E5C2F7FCE8B}" destId="{92406096-4F30-4DFC-ACC8-0436A64A2A38}" srcOrd="0" destOrd="0" presId="urn:diagrams.loki3.com/BracketList"/>
    <dgm:cxn modelId="{B7199718-AE5B-408C-9268-74ADF024A840}" type="presParOf" srcId="{2948B6E8-4499-4117-8EFA-7E5C2F7FCE8B}" destId="{6ACDC0E6-0261-4FD0-99E7-F424D41A602C}" srcOrd="1" destOrd="0" presId="urn:diagrams.loki3.com/BracketList"/>
    <dgm:cxn modelId="{A42F42FF-5D45-490B-B9D2-EC05D339A9D7}" type="presParOf" srcId="{2948B6E8-4499-4117-8EFA-7E5C2F7FCE8B}" destId="{9660FBD2-0328-44CE-9C09-F8788298703F}" srcOrd="2" destOrd="0" presId="urn:diagrams.loki3.com/BracketList"/>
    <dgm:cxn modelId="{4D15299D-96F1-4C8B-87DD-DF30A2FEE87C}" type="presParOf" srcId="{2948B6E8-4499-4117-8EFA-7E5C2F7FCE8B}" destId="{8DB0A87D-27E6-4E64-9F6A-13D9081DAAFD}" srcOrd="3" destOrd="0" presId="urn:diagrams.loki3.com/BracketList"/>
    <dgm:cxn modelId="{2809F183-96D6-4547-B199-28BF2BB25A6C}" type="presParOf" srcId="{01F0126D-AFBD-4920-96D1-463CC8164F83}" destId="{4BDACB9A-DC6A-4E92-B8C0-C4D3709D5DFB}" srcOrd="3" destOrd="0" presId="urn:diagrams.loki3.com/BracketList"/>
    <dgm:cxn modelId="{073B33A4-4F79-48B6-9893-316B3C585087}" type="presParOf" srcId="{01F0126D-AFBD-4920-96D1-463CC8164F83}" destId="{EFE93AA6-27BE-458F-95B3-C674B6BA7489}" srcOrd="4" destOrd="0" presId="urn:diagrams.loki3.com/BracketList"/>
    <dgm:cxn modelId="{28BFB667-22E4-412A-8A2C-921DDDF4C407}" type="presParOf" srcId="{EFE93AA6-27BE-458F-95B3-C674B6BA7489}" destId="{492B6FAA-D8BF-41B1-9372-1638EAB53BE7}" srcOrd="0" destOrd="0" presId="urn:diagrams.loki3.com/BracketList"/>
    <dgm:cxn modelId="{15C31A4A-E016-4006-AA39-A4C4847F89D2}" type="presParOf" srcId="{EFE93AA6-27BE-458F-95B3-C674B6BA7489}" destId="{21E6664F-C536-4AC3-9323-943F3890DC02}" srcOrd="1" destOrd="0" presId="urn:diagrams.loki3.com/BracketList"/>
    <dgm:cxn modelId="{9AE098BC-1269-454E-AB5D-98FCB6C75211}" type="presParOf" srcId="{EFE93AA6-27BE-458F-95B3-C674B6BA7489}" destId="{FAC23BD7-6339-4A75-903D-6C872A3885DE}" srcOrd="2" destOrd="0" presId="urn:diagrams.loki3.com/BracketList"/>
    <dgm:cxn modelId="{5F6E930B-D84D-4412-8720-FEAD23A5E9B0}" type="presParOf" srcId="{EFE93AA6-27BE-458F-95B3-C674B6BA7489}" destId="{B9F2C394-F363-49FC-AA95-1C46EADA420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E72E-CB6B-427A-BB15-C93022EE3889}">
      <dsp:nvSpPr>
        <dsp:cNvPr id="0" name=""/>
        <dsp:cNvSpPr/>
      </dsp:nvSpPr>
      <dsp:spPr>
        <a:xfrm>
          <a:off x="0" y="544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Class Imbalance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544833"/>
        <a:ext cx="2793383" cy="1287000"/>
      </dsp:txXfrm>
    </dsp:sp>
    <dsp:sp modelId="{632F5345-EFD1-4E2F-8634-89DFB66C0E83}">
      <dsp:nvSpPr>
        <dsp:cNvPr id="0" name=""/>
        <dsp:cNvSpPr/>
      </dsp:nvSpPr>
      <dsp:spPr>
        <a:xfrm>
          <a:off x="2793383" y="544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2713-8F72-4468-8E0D-F728892073C5}">
      <dsp:nvSpPr>
        <dsp:cNvPr id="0" name=""/>
        <dsp:cNvSpPr/>
      </dsp:nvSpPr>
      <dsp:spPr>
        <a:xfrm>
          <a:off x="3575530" y="544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The "Decrease" class was significantly underrepresented, leading to poor performance.</a:t>
          </a:r>
          <a:endParaRPr lang="en-US" sz="1600" kern="1200" dirty="0">
            <a:latin typeface="+mj-lt"/>
          </a:endParaRPr>
        </a:p>
      </dsp:txBody>
      <dsp:txXfrm>
        <a:off x="3575530" y="544833"/>
        <a:ext cx="7598002" cy="1287000"/>
      </dsp:txXfrm>
    </dsp:sp>
    <dsp:sp modelId="{92406096-4F30-4DFC-ACC8-0436A64A2A38}">
      <dsp:nvSpPr>
        <dsp:cNvPr id="0" name=""/>
        <dsp:cNvSpPr/>
      </dsp:nvSpPr>
      <dsp:spPr>
        <a:xfrm>
          <a:off x="0" y="2065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Semantic Complexity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2065833"/>
        <a:ext cx="2793383" cy="1287000"/>
      </dsp:txXfrm>
    </dsp:sp>
    <dsp:sp modelId="{6ACDC0E6-0261-4FD0-99E7-F424D41A602C}">
      <dsp:nvSpPr>
        <dsp:cNvPr id="0" name=""/>
        <dsp:cNvSpPr/>
      </dsp:nvSpPr>
      <dsp:spPr>
        <a:xfrm>
          <a:off x="2793383" y="2065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A87D-27E6-4E64-9F6A-13D9081DAAFD}">
      <dsp:nvSpPr>
        <dsp:cNvPr id="0" name=""/>
        <dsp:cNvSpPr/>
      </dsp:nvSpPr>
      <dsp:spPr>
        <a:xfrm>
          <a:off x="3575530" y="2065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Speeches often contain complex language that makes it challenging for simpler models to capture nuances.</a:t>
          </a:r>
          <a:endParaRPr lang="en-US" sz="1600" kern="1200" dirty="0"/>
        </a:p>
      </dsp:txBody>
      <dsp:txXfrm>
        <a:off x="3575530" y="2065833"/>
        <a:ext cx="7598002" cy="1287000"/>
      </dsp:txXfrm>
    </dsp:sp>
    <dsp:sp modelId="{492B6FAA-D8BF-41B1-9372-1638EAB53BE7}">
      <dsp:nvSpPr>
        <dsp:cNvPr id="0" name=""/>
        <dsp:cNvSpPr/>
      </dsp:nvSpPr>
      <dsp:spPr>
        <a:xfrm>
          <a:off x="0" y="3586833"/>
          <a:ext cx="2793383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rPr>
            <a:t>Overfitting Risks</a:t>
          </a:r>
          <a:endParaRPr lang="en-US" sz="1600" b="1" kern="1200" cap="none" spc="0" dirty="0">
            <a:ln/>
            <a:solidFill>
              <a:schemeClr val="accent3"/>
            </a:solidFill>
            <a:effectLst/>
          </a:endParaRPr>
        </a:p>
      </dsp:txBody>
      <dsp:txXfrm>
        <a:off x="0" y="3586833"/>
        <a:ext cx="2793383" cy="1287000"/>
      </dsp:txXfrm>
    </dsp:sp>
    <dsp:sp modelId="{21E6664F-C536-4AC3-9323-943F3890DC02}">
      <dsp:nvSpPr>
        <dsp:cNvPr id="0" name=""/>
        <dsp:cNvSpPr/>
      </dsp:nvSpPr>
      <dsp:spPr>
        <a:xfrm>
          <a:off x="2793383" y="3586833"/>
          <a:ext cx="558676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C394-F363-49FC-AA95-1C46EADA4206}">
      <dsp:nvSpPr>
        <dsp:cNvPr id="0" name=""/>
        <dsp:cNvSpPr/>
      </dsp:nvSpPr>
      <dsp:spPr>
        <a:xfrm>
          <a:off x="3575530" y="3586833"/>
          <a:ext cx="7598002" cy="1287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/>
              <a:ea typeface="+mn-ea"/>
              <a:cs typeface="+mn-cs"/>
            </a:rPr>
            <a:t>Deep learning models like BERT and LSTM have a high capacity, increasing the risk of overfitting on a small dataset.</a:t>
          </a:r>
        </a:p>
      </dsp:txBody>
      <dsp:txXfrm>
        <a:off x="3575530" y="3586833"/>
        <a:ext cx="7598002" cy="128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FAAEFC-A304-0122-CEA5-AD0C91EA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A6689-32F2-8A95-3813-20BDD168DA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C85EE-1CE4-C44D-9C64-128E97A402C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47AC-3420-FD29-E6A0-A4ED789CFE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666FF-2F81-67D6-FFF1-5BE33EB4D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9512-CD65-8B4C-8DA7-B92FBD93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5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F089-8C70-F441-BAD2-FF5C22086FB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3FE4-7F3D-1C48-8731-559E789B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8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DFD2C-5C38-F3DB-8423-52B29DC6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EC050-950F-C8A7-FFBD-BB030C30F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3923C-86D5-7467-9BFC-06C67CA5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0092-2396-A8D4-5537-86CE304E3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1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44D29-4884-670E-8292-FE6B1307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006F-6F9F-0FDB-3753-FA7EFE6A9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23789-13FC-D566-8681-6C5E0F878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4B507-D455-1AE3-51D0-F53F8204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5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CB12-F842-8982-5878-8F573DC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1B16-AB9E-5DE1-1293-0582DA20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363E7-A523-4C8C-0339-27C21A74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5DE52-2F5C-C77B-A1EC-D75AF08AD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2E60-2495-4681-9507-7B86AB2BD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53FE4-7F3D-1C48-8731-559E789B0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3F68-524D-81D0-8F33-74109D2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2EA06-A060-C904-40A4-796B91BE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385C2-E385-C278-D6F1-6938E4AE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2222-0D56-124E-1051-1AA1E161B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1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2D2B-13DE-64F1-5573-7EC816F4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1065-7004-C90A-ECC1-EACFB9DC8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C4AFE-C7DC-935D-3C53-25BFBE8D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18F7-7FE9-644E-612A-6C299161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49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55E2-EBF4-C25B-26EA-1E84E58C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AE982-F83C-4661-AB59-66D98F411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8AD9F-5B31-BA2A-1482-46303783C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5C800-81F4-25EC-230E-2600668ED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97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5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5965-513C-AC7D-AFD7-C39148CA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8E78A-8AE7-50E5-0B41-3A6C1109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76274-2C99-D815-50A5-F1FE678DB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B04B-1946-394A-B7A9-41A8AB631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3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6411-70B9-BDB1-BFDA-11AA99AB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47BDB-9AB1-2F4F-1C35-9E7A32371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9CEE5-1B27-8E8E-AE88-1C7AC3B9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8D9E-3CBF-3631-5395-42EC83902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6B148-F37A-4E8C-8203-1B24A67C2F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82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29C-5C31-4CFD-FF2A-8A75FFE7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1822E-AE33-0282-0FB0-E64580DEC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0A5-F72C-C3AD-594F-EA584D1BA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257ED-6BCA-A3D4-936D-D6E073A06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953FE4-7F3D-1C48-8731-559E789B0C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Phot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77F1D97-7ECC-F386-F547-E8F7EDFFBB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573492"/>
            <a:ext cx="7715250" cy="304250"/>
          </a:xfrm>
        </p:spPr>
        <p:txBody>
          <a:bodyPr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6A2A235-8022-9742-FB03-FC6458F847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10813"/>
            <a:ext cx="10363200" cy="406265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 baseline="0">
                <a:solidFill>
                  <a:schemeClr val="tx1"/>
                </a:solidFill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232657D-B9B6-404B-C7A0-647448D8D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377706"/>
            <a:ext cx="10363200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Can be 1-2 lines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in length. Calibri Bold 42 pt.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279E30-5D2B-7665-C675-6FAC49BE8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6910C-61A3-42F4-0A10-12531FC6B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78439C-818C-6693-CF16-414574544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594" y="156387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C075D96F-C8BE-7900-65B2-F3316EAAC1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3" y="1943100"/>
            <a:ext cx="4495797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doloret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98719803-0068-75FE-CD11-8F3931C33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9440" y="1945433"/>
            <a:ext cx="4677499" cy="3998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ullamcorper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suscipit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lobortis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nisl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aliquip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sit. Ut </a:t>
            </a:r>
            <a:r>
              <a:rPr lang="en-US" sz="2200" err="1">
                <a:ea typeface="MS PGothic"/>
                <a:cs typeface="Calibri"/>
              </a:rPr>
              <a:t>wisi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enim</a:t>
            </a:r>
            <a:r>
              <a:rPr lang="en-US" sz="2200">
                <a:ea typeface="MS PGothic"/>
                <a:cs typeface="Calibri"/>
              </a:rPr>
              <a:t> ad minim </a:t>
            </a:r>
            <a:r>
              <a:rPr lang="en-US" sz="2200" err="1">
                <a:ea typeface="MS PGothic"/>
                <a:cs typeface="Calibri"/>
              </a:rPr>
              <a:t>veniam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quis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nostrud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exerci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tation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2EF0708B-FA7F-303A-7641-E43E8FADD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3400" y="198493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C5C1218-B950-698F-50CD-F876B162576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3983695"/>
            <a:ext cx="914400" cy="914400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Place Icon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AA97C-2850-3A69-318E-7A140585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DB81-818A-3600-3FC2-3CBE6B45DA5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9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665797-5EC9-10BB-2F78-6DCAA4A63B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88" y="3429000"/>
            <a:ext cx="5307012" cy="3048000"/>
          </a:xfrm>
        </p:spPr>
        <p:txBody>
          <a:bodyPr/>
          <a:lstStyle/>
          <a:p>
            <a:r>
              <a:rPr lang="en-US"/>
              <a:t>Click icon to insert picture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FCD1F90-B25A-04B2-72E6-3B0D7A8E7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13525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</a:t>
            </a:r>
            <a:r>
              <a:rPr lang="en-US" sz="2200"/>
              <a:t>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 sz="220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D5A3B2D7-20BA-F0CB-7296-7D74B14C9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45315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/>
              <a:t>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Ed do </a:t>
            </a:r>
            <a:r>
              <a:rPr lang="en-US" sz="2200" err="1">
                <a:ea typeface="MS PGothic"/>
                <a:cs typeface="Calibri"/>
              </a:rPr>
              <a:t>eiusmod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E880B5-CB27-80B4-9562-3B5159B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EDC9-45AE-DBE1-2A63-D8758AB3E6F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99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FFD87A-BF51-A2BE-6D07-89C74FD034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4603" y="1447800"/>
            <a:ext cx="5302336" cy="5029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insert picture</a:t>
            </a:r>
          </a:p>
          <a:p>
            <a:endParaRPr lang="en-US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D026AF1-C87D-897B-0E86-07A0672F66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533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9BB45-3B91-9721-FCC8-319C4C9F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194D-F9BF-DC51-7A47-26DF7EEF81E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7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0D9-4723-49B7-1675-C787377E973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33400" y="1943099"/>
            <a:ext cx="5334000" cy="4233863"/>
          </a:xfrm>
        </p:spPr>
        <p:txBody>
          <a:bodyPr/>
          <a:lstStyle/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13092-BE32-FB28-4CC9-AF21F58DC2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4602" y="1943099"/>
            <a:ext cx="5295898" cy="4233864"/>
          </a:xfrm>
        </p:spPr>
        <p:txBody>
          <a:bodyPr/>
          <a:lstStyle/>
          <a:p>
            <a:pPr lvl="0"/>
            <a:r>
              <a:rPr lang="en-US"/>
              <a:t>Click to insert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9871F-BF82-DAE0-CA9E-2731FEDF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C44D8132-E900-C9B1-6396-FDB4CED3E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39CCAFA-5EDF-82F7-9BC7-4F008F5EF9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7FE86-450E-F73F-8BF7-B640885D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4E33-6DCE-3CFC-8A77-A731B4295EB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60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5117-7F73-4893-1D8E-704E5AC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681163"/>
            <a:ext cx="533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793-5AF9-040A-5DC7-809D43FF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1" y="2505075"/>
            <a:ext cx="5334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D161-D881-3150-611D-32F5104D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681163"/>
            <a:ext cx="5030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8C643-A1B8-02CB-D3B6-BA369CFA2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505075"/>
            <a:ext cx="5030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17610-6E21-89A8-3E69-2D4BC46F4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5E00A-7CE7-6393-F27A-D462545B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73DF537-6BED-4F95-DEF6-109F038762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FA477-BDC9-FED2-7185-665AC6BB7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1EB4-E608-8BEE-3444-60180651328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1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F05CE-DF63-9D4E-10B0-E3A1EB61C2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CE54E-8701-1D99-ADF7-B7806D49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D01EC43-5CD5-448B-1ED7-B6E18C5523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F00CA-B85B-F5C9-9554-3845AE1BB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8C8D-DF33-368A-56BE-5D1A63C67074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4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9243B0-32C0-026E-F42F-5A33A0392B5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338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Message here (or delete)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125362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43328"/>
            <a:ext cx="5844209" cy="568810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Ontario Health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2759919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70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_section divider">
    <p:bg>
      <p:bgPr>
        <a:solidFill>
          <a:srgbClr val="00B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8109247" cy="1969761"/>
          </a:xfrm>
        </p:spPr>
        <p:txBody>
          <a:bodyPr anchor="t"/>
          <a:lstStyle>
            <a:lvl1pPr algn="l">
              <a:defRPr sz="5333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2E14C-C515-44CF-A19F-E393ABBBD456}"/>
              </a:ext>
            </a:extLst>
          </p:cNvPr>
          <p:cNvSpPr/>
          <p:nvPr/>
        </p:nvSpPr>
        <p:spPr bwMode="auto">
          <a:xfrm rot="5400000">
            <a:off x="3807768" y="-1537227"/>
            <a:ext cx="423949" cy="585867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00B2E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0958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67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25822-9F98-5744-998D-767DF82FEB20}"/>
              </a:ext>
            </a:extLst>
          </p:cNvPr>
          <p:cNvSpPr txBox="1"/>
          <p:nvPr/>
        </p:nvSpPr>
        <p:spPr>
          <a:xfrm>
            <a:off x="10299012" y="6332834"/>
            <a:ext cx="1422400" cy="318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50CB991-94F8-4AE6-BDC9-2D81A3868D43}" type="slidenum">
              <a:rPr lang="en-US" altLang="en-US" sz="1467" b="0" u="none">
                <a:solidFill>
                  <a:schemeClr val="bg1"/>
                </a:solidFill>
                <a:latin typeface="Arial"/>
                <a:cs typeface="Arial"/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467" b="0" u="none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5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4192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522296" y="5547694"/>
            <a:ext cx="2669704" cy="13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8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6 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12DB815-4B5A-9A07-BDB5-612F254E72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683769" y="1497913"/>
            <a:ext cx="3309938" cy="3309937"/>
          </a:xfrm>
        </p:spPr>
        <p:txBody>
          <a:bodyPr anchor="t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insert an icon from The Pulse library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547B7989-2CEB-9236-CAED-9641BF151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2100" y="6102529"/>
            <a:ext cx="5410200" cy="304250"/>
          </a:xfrm>
        </p:spPr>
        <p:txBody>
          <a:bodyPr wrap="square" anchor="t">
            <a:spAutoFit/>
          </a:bodyPr>
          <a:lstStyle>
            <a:lvl1pPr marL="0" indent="0">
              <a:buNone/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>
              <a:lnSpc>
                <a:spcPts val="2639"/>
              </a:lnSpc>
              <a:spcAft>
                <a:spcPts val="800"/>
              </a:spcAft>
            </a:pPr>
            <a:r>
              <a:rPr lang="en-US" altLang="en-US" sz="1600" u="none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600" u="none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600" u="none">
                <a:latin typeface="Calibri"/>
                <a:ea typeface="MS PGothic"/>
                <a:cs typeface="Calibri"/>
              </a:rPr>
              <a:t>  Date</a:t>
            </a:r>
            <a:endParaRPr lang="en-CA" altLang="en-US" sz="1600" u="non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93C1E13F-42B7-3304-1993-9D1F0242FC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100" y="3675328"/>
            <a:ext cx="5410200" cy="812530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3000">
                <a:latin typeface="+mj-lt"/>
              </a:defRPr>
            </a:lvl1pPr>
            <a:lvl2pPr>
              <a:defRPr sz="3000"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3000" u="none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3000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9" name="Text Placeholder 37">
            <a:extLst>
              <a:ext uri="{FF2B5EF4-FFF2-40B4-BE49-F238E27FC236}">
                <a16:creationId xmlns:a16="http://schemas.microsoft.com/office/drawing/2014/main" id="{081E4A46-B7C6-BB4B-D9DC-7395944C1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100" y="2124548"/>
            <a:ext cx="5844209" cy="1137556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4200" b="1"/>
            </a:lvl1pPr>
            <a:lvl2pPr marL="457200" indent="0">
              <a:lnSpc>
                <a:spcPct val="88000"/>
              </a:lnSpc>
              <a:buNone/>
              <a:defRPr sz="4200" b="1"/>
            </a:lvl2pPr>
            <a:lvl3pPr marL="914400" indent="0">
              <a:lnSpc>
                <a:spcPct val="88000"/>
              </a:lnSpc>
              <a:buNone/>
              <a:defRPr sz="4200" b="1"/>
            </a:lvl3pPr>
            <a:lvl4pPr marL="1371600" indent="0">
              <a:lnSpc>
                <a:spcPct val="88000"/>
              </a:lnSpc>
              <a:buNone/>
              <a:defRPr sz="4200" b="1"/>
            </a:lvl4pPr>
            <a:lvl5pPr marL="1828800" indent="0">
              <a:lnSpc>
                <a:spcPct val="88000"/>
              </a:lnSpc>
              <a:buNone/>
              <a:defRPr sz="4200" b="1"/>
            </a:lvl5pPr>
          </a:lstStyle>
          <a:p>
            <a:pPr>
              <a:lnSpc>
                <a:spcPct val="88000"/>
              </a:lnSpc>
              <a:spcAft>
                <a:spcPts val="800"/>
              </a:spcAft>
            </a:pPr>
            <a:r>
              <a:rPr lang="en-US" sz="4200" b="1" u="none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4200" b="1" u="none">
                <a:latin typeface="Calibri"/>
                <a:ea typeface="MS PGothic"/>
                <a:cs typeface="Calibri"/>
              </a:rPr>
            </a:br>
            <a:r>
              <a:rPr lang="en-US" sz="4200" b="1" u="none">
                <a:latin typeface="Calibri"/>
                <a:ea typeface="MS PGothic"/>
                <a:cs typeface="Calibri"/>
              </a:rPr>
              <a:t>Can be 2-3 lines in length</a:t>
            </a:r>
            <a:endParaRPr lang="en-US" sz="4200" b="1" u="none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2A316-E7AA-4A16-BEA1-5E9E5827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986E9-5F00-2F78-EE72-89C6997A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2296" y="5545905"/>
            <a:ext cx="2669704" cy="13078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DB9973-2CE6-92D4-BEE0-3461CAB5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0294" y="3309885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 -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9AE328-FDE0-A33C-40DC-2979B1EC13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636" y="1867394"/>
            <a:ext cx="7724442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MS PGothic"/>
                <a:cs typeface="Calibri"/>
              </a:rPr>
              <a:t>PORTFOLIO NAME OR TOPIC (UPPERCASE)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494DF-A0B4-37D5-19A2-1F599651E2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998907"/>
            <a:ext cx="10706100" cy="2944693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87000"/>
              </a:lnSpc>
              <a:defRPr sz="8000">
                <a:latin typeface="+mn-lt"/>
              </a:defRPr>
            </a:lvl2pPr>
            <a:lvl3pPr>
              <a:lnSpc>
                <a:spcPct val="87000"/>
              </a:lnSpc>
              <a:defRPr sz="8000">
                <a:latin typeface="+mn-lt"/>
              </a:defRPr>
            </a:lvl3pPr>
            <a:lvl4pPr>
              <a:lnSpc>
                <a:spcPct val="87000"/>
              </a:lnSpc>
              <a:defRPr sz="8000">
                <a:latin typeface="+mn-lt"/>
              </a:defRPr>
            </a:lvl4pPr>
            <a:lvl5pPr>
              <a:lnSpc>
                <a:spcPct val="87000"/>
              </a:lnSpc>
              <a:defRPr sz="8000">
                <a:latin typeface="+mn-lt"/>
              </a:defRPr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94D55-0429-2FBD-5043-3AEB4F53C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A15D8-285F-3752-BAA5-FC7F61AF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 -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FAF9DF0-6279-44DA-B6B6-457FDA585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3636" y="1863836"/>
            <a:ext cx="6421438" cy="430887"/>
          </a:xfrm>
        </p:spPr>
        <p:txBody>
          <a:bodyPr anchor="b" anchorCtr="0">
            <a:spAutoFit/>
          </a:bodyPr>
          <a:lstStyle>
            <a:lvl1pPr marL="0" indent="0">
              <a:buNone/>
              <a:defRPr sz="3100" b="1">
                <a:latin typeface="+mj-lt"/>
              </a:defRPr>
            </a:lvl1pPr>
            <a:lvl2pPr>
              <a:defRPr sz="2800" b="1">
                <a:latin typeface="+mj-lt"/>
              </a:defRPr>
            </a:lvl2pPr>
            <a:lvl3pPr>
              <a:defRPr sz="2800" b="1">
                <a:latin typeface="+mj-lt"/>
              </a:defRPr>
            </a:lvl3pPr>
            <a:lvl4pPr>
              <a:defRPr sz="2800" b="1">
                <a:latin typeface="+mj-lt"/>
              </a:defRPr>
            </a:lvl4pPr>
            <a:lvl5pPr>
              <a:defRPr sz="2800" b="1">
                <a:latin typeface="+mj-lt"/>
              </a:defRPr>
            </a:lvl5pPr>
          </a:lstStyle>
          <a:p>
            <a:r>
              <a:rPr lang="en-US" sz="2800" b="1">
                <a:latin typeface="Calibri"/>
                <a:ea typeface="MS PGothic"/>
                <a:cs typeface="Calibri"/>
              </a:rPr>
              <a:t>PORTFOLIO NAME OR TOPIC (UPPERCASE) </a:t>
            </a:r>
            <a:endParaRPr lang="en-US" sz="28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AB721-67C7-929E-2787-C292EA59E8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97038"/>
            <a:ext cx="10706100" cy="2933700"/>
          </a:xfrm>
        </p:spPr>
        <p:txBody>
          <a:bodyPr>
            <a:noAutofit/>
          </a:bodyPr>
          <a:lstStyle>
            <a:lvl1pPr>
              <a:lnSpc>
                <a:spcPct val="87000"/>
              </a:lnSpc>
              <a:spcAft>
                <a:spcPts val="0"/>
              </a:spcAft>
              <a:defRPr sz="8000"/>
            </a:lvl1pPr>
            <a:lvl2pPr>
              <a:lnSpc>
                <a:spcPct val="87000"/>
              </a:lnSpc>
              <a:defRPr sz="8000"/>
            </a:lvl2pPr>
            <a:lvl3pPr>
              <a:lnSpc>
                <a:spcPct val="87000"/>
              </a:lnSpc>
              <a:defRPr sz="8000"/>
            </a:lvl3pPr>
            <a:lvl4pPr>
              <a:lnSpc>
                <a:spcPct val="87000"/>
              </a:lnSpc>
              <a:defRPr sz="8000"/>
            </a:lvl4pPr>
            <a:lvl5pPr>
              <a:lnSpc>
                <a:spcPct val="87000"/>
              </a:lnSpc>
              <a:defRPr sz="8000"/>
            </a:lvl5pPr>
          </a:lstStyle>
          <a:p>
            <a:pPr lvl="0"/>
            <a:r>
              <a:rPr lang="en-US"/>
              <a:t>Section Title Here</a:t>
            </a:r>
            <a:br>
              <a:rPr lang="en-US"/>
            </a:br>
            <a:r>
              <a:rPr lang="en-US"/>
              <a:t>Can be 2 lines</a:t>
            </a:r>
          </a:p>
        </p:txBody>
      </p:sp>
    </p:spTree>
    <p:extLst>
      <p:ext uri="{BB962C8B-B14F-4D97-AF65-F5344CB8AC3E}">
        <p14:creationId xmlns:p14="http://schemas.microsoft.com/office/powerpoint/2010/main" val="941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27CB8F1-624E-D52E-48C2-CA0AB1531B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1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ut.</a:t>
            </a:r>
            <a:r>
              <a:rPr lang="en-US" sz="2200">
                <a:ea typeface="MS PGothic"/>
                <a:cs typeface="Calibri"/>
              </a:rPr>
              <a:t>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  <a:r>
              <a:rPr lang="en-US"/>
              <a:t> 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0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774A6-2584-077E-5582-7B203D5D8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2CF7-F208-F42F-0536-F9B1A683800C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1250-7B58-FEDD-3CE6-4F6D7FC732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39" y="1943100"/>
            <a:ext cx="11087100" cy="4533900"/>
          </a:xfrm>
        </p:spPr>
        <p:txBody>
          <a:bodyPr numCol="2" spcCol="45720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571500" indent="-342900">
              <a:buFont typeface="Arial" panose="020B0604020202020204" pitchFamily="34" charset="0"/>
              <a:buChar char="•"/>
              <a:defRPr/>
            </a:lvl2pPr>
          </a:lstStyle>
          <a:p>
            <a:pPr fontAlgn="t"/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 </a:t>
            </a: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</a:t>
            </a:r>
            <a:r>
              <a:rPr lang="en-US" sz="2200">
                <a:ea typeface="MS PGothic"/>
                <a:cs typeface="Calibri"/>
              </a:rPr>
              <a:t>.</a:t>
            </a:r>
            <a:br>
              <a:rPr lang="en-US" sz="2200">
                <a:ea typeface="MS PGothic"/>
                <a:cs typeface="Calibri"/>
              </a:rPr>
            </a:br>
            <a:endParaRPr lang="en-US" sz="2200">
              <a:ea typeface="MS PGothic"/>
              <a:cs typeface="Calibri"/>
            </a:endParaRPr>
          </a:p>
          <a:p>
            <a:pPr fontAlgn="t"/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fontAlgn="t"/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524E8-7F7D-234A-DCB2-0314995F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D45BA-6DF0-EAEA-BBED-770295F14ADB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7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FFF155-02CB-5101-0EB5-2D8B7D32A7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1277" y="1593582"/>
            <a:ext cx="3395662" cy="3844925"/>
          </a:xfrm>
          <a:prstGeom prst="round2DiagRect">
            <a:avLst/>
          </a:prstGeom>
          <a:solidFill>
            <a:schemeClr val="accent2"/>
          </a:solidFill>
        </p:spPr>
        <p:txBody>
          <a:bodyPr lIns="182880" tIns="182880" rIns="182880" bIns="18288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6A3C848-CB26-FC1C-D368-350907F6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7110413" cy="4000500"/>
          </a:xfrm>
        </p:spPr>
        <p:txBody>
          <a:bodyPr/>
          <a:lstStyle>
            <a:lvl1pPr marL="0" indent="0"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sz="2000"/>
            </a:lvl2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</a:t>
            </a:r>
            <a:r>
              <a:rPr lang="en-US" sz="2200">
                <a:ea typeface="MS PGothic"/>
                <a:cs typeface="Calibri"/>
              </a:rPr>
              <a:t>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</a:t>
            </a:r>
            <a:r>
              <a:rPr lang="en-US" sz="2200">
                <a:ea typeface="MS PGothic"/>
                <a:cs typeface="Calibri"/>
              </a:rPr>
              <a:t> my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r>
              <a:rPr lang="en-US" sz="2200">
                <a:ea typeface="MS PGothic"/>
                <a:cs typeface="Calibri"/>
              </a:rPr>
              <a:t>.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C7BFD-B686-7C45-79BF-7538AB9A6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CB5CA-A9A4-1A4E-B0CE-3D212C57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E8BE-5F0D-375A-3831-B5618B36749D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, Text +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CD7201-C13C-62AF-0BC8-490EB761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24A17D-8B44-A781-48AB-10CB28A57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472558"/>
            <a:ext cx="11087100" cy="697541"/>
          </a:xfrm>
        </p:spPr>
        <p:txBody>
          <a:bodyPr/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 sz="4800" b="1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DA7B-2FE4-56D8-EEF9-944BEDD8F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839" y="231914"/>
            <a:ext cx="11087100" cy="184666"/>
          </a:xfrm>
        </p:spPr>
        <p:txBody>
          <a:bodyPr>
            <a:spAutoFit/>
          </a:bodyPr>
          <a:lstStyle>
            <a:lvl1pPr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0"/>
              <a:t>PRESENTATION TITLE (optional – remove if not required)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0A7326-D7B1-C86A-70CB-C10E219E46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786804"/>
            <a:ext cx="5562600" cy="2514601"/>
          </a:xfrm>
          <a:prstGeom prst="round2DiagRect">
            <a:avLst/>
          </a:prstGeom>
          <a:solidFill>
            <a:schemeClr val="accent1"/>
          </a:solidFill>
        </p:spPr>
        <p:txBody>
          <a:bodyPr lIns="182880" tIns="182880" rIns="182880" bIns="182880"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insert sidebar text. Lorem ipsum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euismod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tincidunt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ut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laoreet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dolore magna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aliquam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erat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 </a:t>
            </a:r>
            <a:r>
              <a:rPr lang="en-US" sz="1800" err="1">
                <a:solidFill>
                  <a:schemeClr val="tx1"/>
                </a:solidFill>
                <a:ea typeface="MS PGothic"/>
                <a:cs typeface="Calibri"/>
              </a:rPr>
              <a:t>volutpat</a:t>
            </a:r>
            <a:r>
              <a:rPr lang="en-US" sz="1800">
                <a:solidFill>
                  <a:schemeClr val="tx1"/>
                </a:solidFill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1234BE21-F0C6-BF48-3E4A-5988AEF944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943100"/>
            <a:ext cx="5333999" cy="4000500"/>
          </a:xfrm>
        </p:spPr>
        <p:txBody>
          <a:bodyPr/>
          <a:lstStyle>
            <a:lvl1pPr marL="0" indent="0">
              <a:buNone/>
              <a:defRPr/>
            </a:lvl1pPr>
            <a:lvl5pPr marL="914400" indent="0">
              <a:buNone/>
              <a:defRPr/>
            </a:lvl5pPr>
          </a:lstStyle>
          <a:p>
            <a:pPr>
              <a:buClr>
                <a:srgbClr val="049FDC"/>
              </a:buClr>
              <a:buSzPct val="105000"/>
            </a:pPr>
            <a:r>
              <a:rPr lang="en-US"/>
              <a:t>Click to add your content….. Column One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mod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tincidunt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ut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laoreet</a:t>
            </a:r>
            <a:r>
              <a:rPr lang="en-US" sz="2200">
                <a:ea typeface="MS PGothic"/>
                <a:cs typeface="Calibri"/>
              </a:rPr>
              <a:t> dolore magna </a:t>
            </a:r>
            <a:r>
              <a:rPr lang="en-US" sz="2200" err="1">
                <a:ea typeface="MS PGothic"/>
                <a:cs typeface="Calibri"/>
              </a:rPr>
              <a:t>aliquam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erat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volutpatt</a:t>
            </a:r>
            <a:endParaRPr lang="en-US" sz="2200">
              <a:ea typeface="MS PGothic"/>
              <a:cs typeface="Calibri"/>
            </a:endParaRP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>
              <a:buClr>
                <a:srgbClr val="049FDC"/>
              </a:buClr>
              <a:buSzPct val="105000"/>
            </a:pPr>
            <a:endParaRPr lang="en-US" sz="2200">
              <a:ea typeface="MS PGothic"/>
              <a:cs typeface="Calibri"/>
            </a:endParaRP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C66A306F-A642-8D87-F1C3-54FB274A9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4603" y="1945433"/>
            <a:ext cx="5333999" cy="17121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fontAlgn="t"/>
            <a:r>
              <a:rPr lang="en-US"/>
              <a:t>Click to add your content….. Column Two</a:t>
            </a:r>
            <a:r>
              <a:rPr lang="en-US" sz="2200">
                <a:ea typeface="MS PGothic"/>
                <a:cs typeface="Calibri"/>
              </a:rPr>
              <a:t>… Lorem ipsum dolor sit </a:t>
            </a:r>
            <a:r>
              <a:rPr lang="en-US" sz="2200" err="1">
                <a:ea typeface="MS PGothic"/>
                <a:cs typeface="Calibri"/>
              </a:rPr>
              <a:t>amet</a:t>
            </a:r>
            <a:r>
              <a:rPr lang="en-US" sz="2200">
                <a:ea typeface="MS PGothic"/>
                <a:cs typeface="Calibri"/>
              </a:rPr>
              <a:t>, </a:t>
            </a:r>
            <a:r>
              <a:rPr lang="en-US" sz="2200" err="1">
                <a:ea typeface="MS PGothic"/>
                <a:cs typeface="Calibri"/>
              </a:rPr>
              <a:t>consectetuer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adipiscing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elit</a:t>
            </a:r>
            <a:r>
              <a:rPr lang="en-US" sz="2200">
                <a:ea typeface="MS PGothic"/>
                <a:cs typeface="Calibri"/>
              </a:rPr>
              <a:t>, sed diam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nonummy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nibh</a:t>
            </a:r>
            <a:r>
              <a:rPr lang="en-US" sz="2200">
                <a:ea typeface="MS PGothic"/>
                <a:cs typeface="Calibri"/>
              </a:rPr>
              <a:t> </a:t>
            </a:r>
            <a:r>
              <a:rPr lang="en-US" sz="2200" err="1">
                <a:ea typeface="MS PGothic"/>
                <a:cs typeface="Calibri"/>
              </a:rPr>
              <a:t>euismod</a:t>
            </a:r>
            <a:r>
              <a:rPr lang="en-US" sz="2200">
                <a:ea typeface="MS PGothic"/>
                <a:cs typeface="Calibri"/>
              </a:rPr>
              <a:t>.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64E371-28A9-1C8E-8F6E-D12D141D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59697" y="1181100"/>
            <a:ext cx="914400" cy="118872"/>
          </a:xfrm>
          <a:prstGeom prst="rect">
            <a:avLst/>
          </a:prstGeom>
          <a:solidFill>
            <a:srgbClr val="FCAF1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88" tIns="60944" rIns="121888" bIns="6094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09448">
              <a:spcBef>
                <a:spcPct val="50000"/>
              </a:spcBef>
            </a:pPr>
            <a:endParaRPr lang="en-US">
              <a:latin typeface="Arial" charset="0"/>
              <a:ea typeface="ＭＳ Ｐゴシック" pitchFamily="6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7E17-BB57-8108-C897-D314665D910F}"/>
              </a:ext>
            </a:extLst>
          </p:cNvPr>
          <p:cNvSpPr txBox="1"/>
          <p:nvPr userDrawn="1"/>
        </p:nvSpPr>
        <p:spPr>
          <a:xfrm>
            <a:off x="9144000" y="6601538"/>
            <a:ext cx="2890486" cy="18466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 fontAlgn="t"/>
            <a:fld id="{99B3E3F8-ED30-B841-A7A3-D17844397E5C}" type="slidenum">
              <a:rPr lang="en-US" sz="1000" smtClean="0">
                <a:ea typeface="MS PGothic"/>
                <a:cs typeface="Calibri"/>
              </a:rPr>
              <a:pPr algn="r" fontAlgn="t"/>
              <a:t>‹#›</a:t>
            </a:fld>
            <a:endParaRPr lang="en-US" sz="1000">
              <a:ea typeface="MS P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7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224C1-9DEC-D683-3E5C-1FD6D5A5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0667999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z="4800" b="1">
                <a:ea typeface="MS PGothic"/>
                <a:cs typeface="Calibri"/>
              </a:rPr>
              <a:t>Slide Heading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78F3-704B-D4AF-1244-49C91555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943100"/>
            <a:ext cx="11087100" cy="4065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List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Seventh level</a:t>
            </a:r>
          </a:p>
          <a:p>
            <a:pPr lvl="7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365F-DF38-B254-6D13-5098BA8F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fld id="{B5E6C4C4-F8D2-3E45-812B-28EE593B481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2" r:id="rId18"/>
    <p:sldLayoutId id="2147483733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8575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SzPct val="80000"/>
        <a:buFont typeface="System Font Regular"/>
        <a:buChar char="⁃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576" userDrawn="1">
          <p15:clr>
            <a:srgbClr val="F26B43"/>
          </p15:clr>
        </p15:guide>
        <p15:guide id="21" pos="336" userDrawn="1">
          <p15:clr>
            <a:srgbClr val="F26B43"/>
          </p15:clr>
        </p15:guide>
        <p15:guide id="22" pos="3840" userDrawn="1">
          <p15:clr>
            <a:srgbClr val="F26B43"/>
          </p15:clr>
        </p15:guide>
        <p15:guide id="23" orient="horz" pos="1224" userDrawn="1">
          <p15:clr>
            <a:srgbClr val="F26B43"/>
          </p15:clr>
        </p15:guide>
        <p15:guide id="24" orient="horz" pos="624" userDrawn="1">
          <p15:clr>
            <a:srgbClr val="F26B43"/>
          </p15:clr>
        </p15:guide>
        <p15:guide id="25" pos="7488" userDrawn="1">
          <p15:clr>
            <a:srgbClr val="F26B43"/>
          </p15:clr>
        </p15:guide>
        <p15:guide id="26" orient="horz" pos="168" userDrawn="1">
          <p15:clr>
            <a:srgbClr val="F26B43"/>
          </p15:clr>
        </p15:guide>
        <p15:guide id="27" pos="768" userDrawn="1">
          <p15:clr>
            <a:srgbClr val="F26B43"/>
          </p15:clr>
        </p15:guide>
        <p15:guide id="28" pos="7320" userDrawn="1">
          <p15:clr>
            <a:srgbClr val="F26B43"/>
          </p15:clr>
        </p15:guide>
        <p15:guide id="29" pos="7104" userDrawn="1">
          <p15:clr>
            <a:srgbClr val="F26B43"/>
          </p15:clr>
        </p15:guide>
        <p15:guide id="30" orient="horz" pos="744" userDrawn="1">
          <p15:clr>
            <a:srgbClr val="F26B43"/>
          </p15:clr>
        </p15:guide>
        <p15:guide id="31" orient="horz" pos="3744" userDrawn="1">
          <p15:clr>
            <a:srgbClr val="F26B43"/>
          </p15:clr>
        </p15:guide>
        <p15:guide id="32" pos="3696" userDrawn="1">
          <p15:clr>
            <a:srgbClr val="F26B43"/>
          </p15:clr>
        </p15:guide>
        <p15:guide id="33" pos="3984" userDrawn="1">
          <p15:clr>
            <a:srgbClr val="F26B43"/>
          </p15:clr>
        </p15:guide>
        <p15:guide id="34" orient="horz" pos="4080" userDrawn="1">
          <p15:clr>
            <a:srgbClr val="F26B43"/>
          </p15:clr>
        </p15:guide>
        <p15:guide id="35" orient="horz" pos="9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950" y="1665544"/>
            <a:ext cx="10706100" cy="1958622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3666 ANLP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 (Body)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 (Body)"/>
                <a:cs typeface="Arial" panose="020B0604020202020204" pitchFamily="34" charset="0"/>
              </a:rPr>
              <a:t>Predicting ECB Monetary Policy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9E775-3691-6DA8-8323-619B0B0C3A1E}"/>
              </a:ext>
            </a:extLst>
          </p:cNvPr>
          <p:cNvSpPr/>
          <p:nvPr/>
        </p:nvSpPr>
        <p:spPr>
          <a:xfrm>
            <a:off x="0" y="4899378"/>
            <a:ext cx="12192000" cy="1958622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EFB8C-C53A-CE4E-1439-3B837080FD11}"/>
              </a:ext>
            </a:extLst>
          </p:cNvPr>
          <p:cNvSpPr txBox="1"/>
          <p:nvPr/>
        </p:nvSpPr>
        <p:spPr>
          <a:xfrm>
            <a:off x="158044" y="5023556"/>
            <a:ext cx="3386667" cy="163124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Jonathan Fu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Fernando Espinosa</a:t>
            </a: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Shabnam Balamchi</a:t>
            </a:r>
          </a:p>
          <a:p>
            <a:pPr algn="l" fontAlgn="t"/>
            <a:endParaRPr lang="en-US" sz="2200" b="1" dirty="0">
              <a:solidFill>
                <a:schemeClr val="bg1"/>
              </a:solidFill>
              <a:ea typeface="MS PGothic"/>
              <a:cs typeface="Calibri"/>
            </a:endParaRPr>
          </a:p>
          <a:p>
            <a:pPr algn="l" fontAlgn="t"/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Dec 16</a:t>
            </a:r>
            <a:r>
              <a:rPr lang="en-US" sz="2200" b="1" baseline="30000" dirty="0">
                <a:solidFill>
                  <a:schemeClr val="bg1"/>
                </a:solidFill>
                <a:ea typeface="MS PGothic"/>
                <a:cs typeface="Calibri"/>
              </a:rPr>
              <a:t>th</a:t>
            </a:r>
            <a:r>
              <a:rPr lang="en-US" sz="2200" b="1" dirty="0">
                <a:solidFill>
                  <a:schemeClr val="bg1"/>
                </a:solidFill>
                <a:ea typeface="MS PGothic"/>
                <a:cs typeface="Calibri"/>
              </a:rPr>
              <a:t>/2023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C6AC39-410B-CB53-7BEF-4C2A76A5F1FE}"/>
              </a:ext>
            </a:extLst>
          </p:cNvPr>
          <p:cNvCxnSpPr/>
          <p:nvPr/>
        </p:nvCxnSpPr>
        <p:spPr>
          <a:xfrm>
            <a:off x="158044" y="6118578"/>
            <a:ext cx="21336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40C21-0898-15CE-E6E2-C1E457DF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06343" y="4899378"/>
            <a:ext cx="2385658" cy="19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3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FA0FB-62DE-EE9F-8AF1-A1E77E86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89F5B79-096E-5502-1931-416F7428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Approaches Employed:</a:t>
            </a:r>
            <a:endParaRPr lang="en-US" sz="2000" b="0" dirty="0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3A0D3BF-9A22-695E-90EA-C5F768F25572}"/>
              </a:ext>
            </a:extLst>
          </p:cNvPr>
          <p:cNvSpPr txBox="1"/>
          <p:nvPr/>
        </p:nvSpPr>
        <p:spPr>
          <a:xfrm>
            <a:off x="834853" y="148095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Handling Class Imbalance: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37297F-E6AD-DEFC-58B5-8D48DB6FF1BB}"/>
              </a:ext>
            </a:extLst>
          </p:cNvPr>
          <p:cNvSpPr/>
          <p:nvPr/>
        </p:nvSpPr>
        <p:spPr>
          <a:xfrm>
            <a:off x="360027" y="201962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SMOTE</a:t>
            </a:r>
            <a:r>
              <a:rPr lang="en-US" dirty="0">
                <a:solidFill>
                  <a:schemeClr val="tx1"/>
                </a:solidFill>
              </a:rPr>
              <a:t>: Oversampling for minority classes to balance the dataset during training.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CB993-07BF-633B-CA5C-5617292A9803}"/>
              </a:ext>
            </a:extLst>
          </p:cNvPr>
          <p:cNvSpPr/>
          <p:nvPr/>
        </p:nvSpPr>
        <p:spPr>
          <a:xfrm flipV="1">
            <a:off x="834854" y="185414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CE8A1C-ED3F-34B9-CB7D-BC98027B5397}"/>
              </a:ext>
            </a:extLst>
          </p:cNvPr>
          <p:cNvSpPr/>
          <p:nvPr/>
        </p:nvSpPr>
        <p:spPr>
          <a:xfrm>
            <a:off x="6237397" y="1956275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</a:rPr>
              <a:t>Class Weights</a:t>
            </a:r>
            <a:r>
              <a:rPr lang="en-US">
                <a:solidFill>
                  <a:schemeClr val="tx1"/>
                </a:solidFill>
              </a:rPr>
              <a:t>: Adjusted loss function to give higher weight to underrepresented classes.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E8305FF5-4583-9FAC-B42A-767985000E82}"/>
              </a:ext>
            </a:extLst>
          </p:cNvPr>
          <p:cNvSpPr txBox="1"/>
          <p:nvPr/>
        </p:nvSpPr>
        <p:spPr>
          <a:xfrm>
            <a:off x="838894" y="4549448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Mitigating Overfitting: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9DD83A-4DB9-A672-9D69-8B3DE64BA802}"/>
              </a:ext>
            </a:extLst>
          </p:cNvPr>
          <p:cNvSpPr/>
          <p:nvPr/>
        </p:nvSpPr>
        <p:spPr>
          <a:xfrm>
            <a:off x="364068" y="5088116"/>
            <a:ext cx="5590608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</a:rPr>
              <a:t>Early Stopping</a:t>
            </a:r>
            <a:r>
              <a:rPr lang="en-US">
                <a:solidFill>
                  <a:schemeClr val="tx1"/>
                </a:solidFill>
              </a:rPr>
              <a:t>: Stopped training when validation loss did not improve after a set number of epochs.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90642-0ECC-30C6-FE8C-CB848B25720B}"/>
              </a:ext>
            </a:extLst>
          </p:cNvPr>
          <p:cNvSpPr/>
          <p:nvPr/>
        </p:nvSpPr>
        <p:spPr>
          <a:xfrm flipV="1">
            <a:off x="838895" y="4922634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73835A-D076-1680-928A-7D793E5CF06E}"/>
              </a:ext>
            </a:extLst>
          </p:cNvPr>
          <p:cNvSpPr/>
          <p:nvPr/>
        </p:nvSpPr>
        <p:spPr>
          <a:xfrm>
            <a:off x="6237326" y="4979046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</a:rPr>
              <a:t>Data Augmentation</a:t>
            </a:r>
            <a:r>
              <a:rPr lang="en-US">
                <a:solidFill>
                  <a:schemeClr val="tx1"/>
                </a:solidFill>
              </a:rPr>
              <a:t>: Simulated additional training examples by paraphrasing existing data.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9956AE-7FD2-AD5D-3D91-7A36382034CD}"/>
              </a:ext>
            </a:extLst>
          </p:cNvPr>
          <p:cNvSpPr txBox="1"/>
          <p:nvPr/>
        </p:nvSpPr>
        <p:spPr>
          <a:xfrm>
            <a:off x="834853" y="2995275"/>
            <a:ext cx="10522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normalizeH="0" baseline="0" noProof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Improving Feature Extraction: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706BA1-C129-E297-1E3A-6517C6284DC3}"/>
              </a:ext>
            </a:extLst>
          </p:cNvPr>
          <p:cNvSpPr/>
          <p:nvPr/>
        </p:nvSpPr>
        <p:spPr>
          <a:xfrm>
            <a:off x="360026" y="3533943"/>
            <a:ext cx="5590607" cy="96272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BERT Fine-Tuning</a:t>
            </a:r>
            <a:r>
              <a:rPr lang="en-US" dirty="0">
                <a:solidFill>
                  <a:schemeClr val="tx1"/>
                </a:solidFill>
              </a:rPr>
              <a:t>: Leveraged a pre-trained transformer model to extract semantic-rich features from text.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7A355-75EF-0B06-374B-19E41BCBCBF9}"/>
              </a:ext>
            </a:extLst>
          </p:cNvPr>
          <p:cNvSpPr/>
          <p:nvPr/>
        </p:nvSpPr>
        <p:spPr>
          <a:xfrm flipV="1">
            <a:off x="834854" y="3368461"/>
            <a:ext cx="10522293" cy="457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DA9DD6-5A32-ABC4-3C39-E7F8FF577613}"/>
              </a:ext>
            </a:extLst>
          </p:cNvPr>
          <p:cNvSpPr/>
          <p:nvPr/>
        </p:nvSpPr>
        <p:spPr>
          <a:xfrm>
            <a:off x="6237397" y="3470592"/>
            <a:ext cx="5590608" cy="9967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schemeClr val="tx1"/>
                </a:solidFill>
              </a:rPr>
              <a:t>Keyphrase Extraction for LSTM</a:t>
            </a:r>
            <a:r>
              <a:rPr lang="en-US">
                <a:solidFill>
                  <a:schemeClr val="tx1"/>
                </a:solidFill>
              </a:rPr>
              <a:t>: Focused on domain-specific keywords to simplify input features.</a:t>
            </a:r>
            <a:endParaRPr kumimoji="0" lang="en-US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4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5907-3E9F-A38F-2F4C-1F149A89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DCC16BF-CBB6-606F-7EAA-2BCE52FAEFB3}"/>
              </a:ext>
            </a:extLst>
          </p:cNvPr>
          <p:cNvSpPr txBox="1">
            <a:spLocks/>
          </p:cNvSpPr>
          <p:nvPr/>
        </p:nvSpPr>
        <p:spPr>
          <a:xfrm>
            <a:off x="539839" y="1441420"/>
            <a:ext cx="11087100" cy="4533900"/>
          </a:xfrm>
          <a:prstGeom prst="rect">
            <a:avLst/>
          </a:prstGeom>
        </p:spPr>
        <p:txBody>
          <a:bodyPr vert="horz" lIns="0" tIns="0" rIns="0" bIns="0" numCol="1" spcCol="4572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Metrics: Accuracy, AUPRC, </a:t>
            </a:r>
            <a:r>
              <a:rPr lang="en-US" dirty="0"/>
              <a:t>F1-Score (Macro and Weighted), Confusion Matrix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Train/Eval split: 80/20 Test split: </a:t>
            </a:r>
            <a:r>
              <a:rPr lang="en-US" dirty="0"/>
              <a:t>20% held-out data to evaluate the final model.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BERT, LSTM, and Logistic Regression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 Task: multiclass </a:t>
            </a: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lvl="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Labels: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Change/Increase/Decrease </a:t>
            </a:r>
          </a:p>
          <a:p>
            <a:pPr marL="800100" lvl="1">
              <a:buClr>
                <a:srgbClr val="000000"/>
              </a:buClr>
              <a:buFont typeface="Courier New" panose="020B0604020202020204" pitchFamily="34" charset="0"/>
              <a:buChar char="o"/>
            </a:pPr>
            <a:endParaRPr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itle 26">
            <a:extLst>
              <a:ext uri="{FF2B5EF4-FFF2-40B4-BE49-F238E27FC236}">
                <a16:creationId xmlns:a16="http://schemas.microsoft.com/office/drawing/2014/main" id="{40C92456-06D1-E617-498B-32A46ECE918C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000000"/>
                </a:solidFill>
              </a:rPr>
              <a:t>Methods and Models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509EE1-569A-555C-49AD-D0105926D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68054"/>
              </p:ext>
            </p:extLst>
          </p:nvPr>
        </p:nvGraphicFramePr>
        <p:xfrm>
          <a:off x="266700" y="4292279"/>
          <a:ext cx="11658599" cy="168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811">
                  <a:extLst>
                    <a:ext uri="{9D8B030D-6E8A-4147-A177-3AD203B41FA5}">
                      <a16:colId xmlns:a16="http://schemas.microsoft.com/office/drawing/2014/main" val="3304563332"/>
                    </a:ext>
                  </a:extLst>
                </a:gridCol>
                <a:gridCol w="2967789">
                  <a:extLst>
                    <a:ext uri="{9D8B030D-6E8A-4147-A177-3AD203B41FA5}">
                      <a16:colId xmlns:a16="http://schemas.microsoft.com/office/drawing/2014/main" val="663737240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3474115653"/>
                    </a:ext>
                  </a:extLst>
                </a:gridCol>
                <a:gridCol w="4186988">
                  <a:extLst>
                    <a:ext uri="{9D8B030D-6E8A-4147-A177-3AD203B41FA5}">
                      <a16:colId xmlns:a16="http://schemas.microsoft.com/office/drawing/2014/main" val="3759111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 Addressed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788274"/>
                  </a:ext>
                </a:extLst>
              </a:tr>
              <a:tr h="45220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Semantic Complexity, Class Imbalance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701939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i="0" u="none" strike="noStrike" kern="120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Class Imbalance, Small Data Handling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912215"/>
                  </a:ext>
                </a:extLst>
              </a:tr>
              <a:tr h="4325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8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779A-5399-434A-F1B8-76608B76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A6ADC9D-5703-C278-1D3B-4BAEEA7D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Next Steps </a:t>
            </a:r>
            <a:endParaRPr lang="en-US" sz="2000" b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5D31-EAFC-FCEA-18E5-E274639A2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441420"/>
            <a:ext cx="11087100" cy="4801336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Explore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multi-modal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speech text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numerical/temporal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(e.g., historical rate changes, inflation rates) for more robust predictions.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Evaluate newer transformer models like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RoBERTa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DeBERTa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better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Sampling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ADASYN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a combination of SMOTE + Cluster-Based Sampling for better oversampling.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 Ensemble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BERT with Random Forest or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XGBoost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stacking for improved performance on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90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9" y="1813206"/>
            <a:ext cx="4523311" cy="1165125"/>
          </a:xfrm>
        </p:spPr>
        <p:txBody>
          <a:bodyPr/>
          <a:lstStyle/>
          <a:p>
            <a:r>
              <a:rPr lang="en-US" sz="5400" dirty="0"/>
              <a:t>Q&amp;A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63089" y="2994860"/>
            <a:ext cx="4970725" cy="1914843"/>
          </a:xfrm>
          <a:prstGeom prst="rect">
            <a:avLst/>
          </a:prstGeom>
        </p:spPr>
        <p:txBody>
          <a:bodyPr/>
          <a:lstStyle>
            <a:lvl1pPr marL="457189" indent="-457189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•"/>
              <a:defRPr sz="3200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990575" indent="-380990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–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523962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Font typeface="Arial" panose="020B0604020202020204" pitchFamily="34" charset="0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2133547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–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743131" indent="-304792" algn="l" rtl="0" eaLnBrk="1" fontAlgn="base" hangingPunct="1">
              <a:spcBef>
                <a:spcPts val="1568"/>
              </a:spcBef>
              <a:spcAft>
                <a:spcPct val="0"/>
              </a:spcAft>
              <a:buClr>
                <a:srgbClr val="00B2E3"/>
              </a:buClr>
              <a:buChar char="»"/>
              <a:defRPr b="0" i="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1800" b="1" kern="0" dirty="0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sz="1800" b="1" kern="0" dirty="0">
                <a:solidFill>
                  <a:schemeClr val="bg1"/>
                </a:solidFill>
              </a:rPr>
              <a:t> </a:t>
            </a:r>
            <a:endParaRPr lang="en-US" sz="1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1D99-E3EB-5224-A424-A21837F3B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51458-3DC3-5A62-9450-2064D24C53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C54D8-08D1-F178-5F40-281C2CD5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344" y="2576442"/>
            <a:ext cx="914400" cy="11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2351A5C-7021-CD9A-C743-576BF908D6A3}"/>
              </a:ext>
            </a:extLst>
          </p:cNvPr>
          <p:cNvSpPr txBox="1">
            <a:spLocks/>
          </p:cNvSpPr>
          <p:nvPr/>
        </p:nvSpPr>
        <p:spPr>
          <a:xfrm>
            <a:off x="923636" y="3065503"/>
            <a:ext cx="10706100" cy="1401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Char char="⁃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altLang="en-US" sz="3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D2335D-D37E-3083-7A08-8EBB52F72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D7733A8-17FB-66BD-9A1B-C0C33D2F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Outline</a:t>
            </a:r>
            <a:endParaRPr lang="en-US" sz="20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29EA-085D-03CC-8ABC-3FFBF3231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39" y="1441420"/>
            <a:ext cx="11087100" cy="4533900"/>
          </a:xfrm>
        </p:spPr>
        <p:txBody>
          <a:bodyPr vert="horz" lIns="0" tIns="0" rIns="0" bIns="0" numCol="1" spcCol="45720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+mj-cs"/>
              </a:rPr>
              <a:t>Process Flow</a:t>
            </a:r>
            <a:endParaRPr lang="en-CA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Challenges encountered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Feedback and questions from the team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Next steps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019-4461-8372-FD16-C34CE3BAB5AC}"/>
              </a:ext>
            </a:extLst>
          </p:cNvPr>
          <p:cNvSpPr txBox="1"/>
          <p:nvPr/>
        </p:nvSpPr>
        <p:spPr>
          <a:xfrm>
            <a:off x="8375904" y="6550223"/>
            <a:ext cx="3675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 draft, for discussion purposes only</a:t>
            </a:r>
          </a:p>
        </p:txBody>
      </p:sp>
    </p:spTree>
    <p:extLst>
      <p:ext uri="{BB962C8B-B14F-4D97-AF65-F5344CB8AC3E}">
        <p14:creationId xmlns:p14="http://schemas.microsoft.com/office/powerpoint/2010/main" val="6791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0E9E-EF26-C5B1-A7C3-CA51BCB7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3041E-F6C4-3E85-634D-58B17113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Overview: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ECB Speech Analysis for Rate Change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9B3B6-B531-CE52-0B99-7A66E1DBDA1F}"/>
              </a:ext>
            </a:extLst>
          </p:cNvPr>
          <p:cNvSpPr/>
          <p:nvPr/>
        </p:nvSpPr>
        <p:spPr>
          <a:xfrm>
            <a:off x="4157367" y="3003489"/>
            <a:ext cx="3432305" cy="7260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DA7FE0C-A73F-C342-46DE-CD6BC7B0BB1E}"/>
              </a:ext>
            </a:extLst>
          </p:cNvPr>
          <p:cNvSpPr txBox="1"/>
          <p:nvPr/>
        </p:nvSpPr>
        <p:spPr>
          <a:xfrm>
            <a:off x="566184" y="1357027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F3DF2-8B7A-9F7B-C47F-B4E3A21BC6C9}"/>
              </a:ext>
            </a:extLst>
          </p:cNvPr>
          <p:cNvSpPr/>
          <p:nvPr/>
        </p:nvSpPr>
        <p:spPr>
          <a:xfrm>
            <a:off x="661268" y="1699953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04A22C79-D458-B334-D4B8-CCC473FAC4D3}"/>
              </a:ext>
            </a:extLst>
          </p:cNvPr>
          <p:cNvSpPr txBox="1"/>
          <p:nvPr/>
        </p:nvSpPr>
        <p:spPr>
          <a:xfrm>
            <a:off x="588471" y="2882293"/>
            <a:ext cx="530961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E74C1-B6B2-C0B1-51E9-559511F20923}"/>
              </a:ext>
            </a:extLst>
          </p:cNvPr>
          <p:cNvSpPr/>
          <p:nvPr/>
        </p:nvSpPr>
        <p:spPr>
          <a:xfrm>
            <a:off x="683555" y="3225219"/>
            <a:ext cx="7397262" cy="948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b="1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1E7EB-8B39-438A-F0AB-838FC9DEB055}"/>
              </a:ext>
            </a:extLst>
          </p:cNvPr>
          <p:cNvSpPr/>
          <p:nvPr/>
        </p:nvSpPr>
        <p:spPr>
          <a:xfrm>
            <a:off x="566184" y="1796049"/>
            <a:ext cx="11586274" cy="10546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267BB6"/>
              </a:solidFill>
              <a:effectLst/>
              <a:uLnTx/>
              <a:uFillTx/>
              <a:latin typeface="Calibri" panose="020F0502020204030204"/>
              <a:ea typeface="MS PGothic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19145-2FAE-27C5-778B-206EC9208917}"/>
              </a:ext>
            </a:extLst>
          </p:cNvPr>
          <p:cNvCxnSpPr>
            <a:cxnSpLocks/>
          </p:cNvCxnSpPr>
          <p:nvPr/>
        </p:nvCxnSpPr>
        <p:spPr>
          <a:xfrm>
            <a:off x="799462" y="1982606"/>
            <a:ext cx="0" cy="457200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</p:cxnSp>
      <p:sp>
        <p:nvSpPr>
          <p:cNvPr id="15" name="TextBox 94">
            <a:extLst>
              <a:ext uri="{FF2B5EF4-FFF2-40B4-BE49-F238E27FC236}">
                <a16:creationId xmlns:a16="http://schemas.microsoft.com/office/drawing/2014/main" id="{C55F802E-23B0-EE9E-B4ED-F1833F51607D}"/>
              </a:ext>
            </a:extLst>
          </p:cNvPr>
          <p:cNvSpPr txBox="1"/>
          <p:nvPr/>
        </p:nvSpPr>
        <p:spPr>
          <a:xfrm>
            <a:off x="927053" y="1971072"/>
            <a:ext cx="10598903" cy="91032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/>
                <a:cs typeface="Calibri"/>
              </a:rPr>
              <a:t>Predict ECB rate changes ("No Change," "Increase," or "Decrease") using speech text analysis.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4035B5F7-AAAE-1343-16F4-28128E5EFC19}"/>
              </a:ext>
            </a:extLst>
          </p:cNvPr>
          <p:cNvSpPr/>
          <p:nvPr/>
        </p:nvSpPr>
        <p:spPr bwMode="auto">
          <a:xfrm>
            <a:off x="4451617" y="3345059"/>
            <a:ext cx="4064928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Model Development:</a:t>
            </a:r>
            <a:r>
              <a:rPr lang="en-US" dirty="0"/>
              <a:t> Building and fine-tuning a BERT-based classification model for forecasting ECB rate changes.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0F35D4A5-7B14-468D-1200-35CEFB1BFABB}"/>
              </a:ext>
            </a:extLst>
          </p:cNvPr>
          <p:cNvSpPr/>
          <p:nvPr/>
        </p:nvSpPr>
        <p:spPr bwMode="auto">
          <a:xfrm>
            <a:off x="566184" y="3354110"/>
            <a:ext cx="3723594" cy="1021556"/>
          </a:xfrm>
          <a:prstGeom prst="roundRect">
            <a:avLst/>
          </a:prstGeom>
          <a:solidFill>
            <a:srgbClr val="B8D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b="1" dirty="0"/>
              <a:t>Data Analysis:</a:t>
            </a:r>
            <a:r>
              <a:rPr lang="en-US" dirty="0"/>
              <a:t> Extraction and analysis of ECB speeches and press releases for predictive modeling.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DE29-74A9-CC19-959B-5A17F87D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795" y="3121948"/>
            <a:ext cx="3122325" cy="177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AE968-9658-6B3C-D25A-4A6B6FF2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8328" y="4661664"/>
            <a:ext cx="6626578" cy="1918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24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6EC-C50B-B724-96EE-120F777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101265-FCA3-222B-F1FE-870AE3E9E71B}"/>
              </a:ext>
            </a:extLst>
          </p:cNvPr>
          <p:cNvSpPr/>
          <p:nvPr/>
        </p:nvSpPr>
        <p:spPr>
          <a:xfrm>
            <a:off x="9189870" y="3564694"/>
            <a:ext cx="1141872" cy="9963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7D3BB6-47F4-57B2-E7E7-68F74904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+mj-lt"/>
                <a:cs typeface="+mj-cs"/>
              </a:rPr>
              <a:t>Process Flow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F2FD-D1ED-BF4A-0951-581C54E602EF}"/>
              </a:ext>
            </a:extLst>
          </p:cNvPr>
          <p:cNvSpPr txBox="1"/>
          <p:nvPr/>
        </p:nvSpPr>
        <p:spPr>
          <a:xfrm>
            <a:off x="566184" y="140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Methodology Overview for ECB Rate Change Prediction</a:t>
            </a:r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CDCFDBE-1BCD-099B-A923-BEBDA8FBE774}"/>
              </a:ext>
            </a:extLst>
          </p:cNvPr>
          <p:cNvSpPr/>
          <p:nvPr/>
        </p:nvSpPr>
        <p:spPr>
          <a:xfrm>
            <a:off x="705854" y="2427111"/>
            <a:ext cx="9950857" cy="3115733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52907-4557-0CFB-C794-CF338CB3168D}"/>
              </a:ext>
            </a:extLst>
          </p:cNvPr>
          <p:cNvGrpSpPr/>
          <p:nvPr/>
        </p:nvGrpSpPr>
        <p:grpSpPr>
          <a:xfrm>
            <a:off x="843176" y="3620911"/>
            <a:ext cx="2464469" cy="816218"/>
            <a:chOff x="854465" y="3429000"/>
            <a:chExt cx="2464469" cy="816218"/>
          </a:xfrm>
          <a:solidFill>
            <a:schemeClr val="bg1">
              <a:lumMod val="85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58C5D7-BF2D-C91E-92FF-D4FFFD1E4730}"/>
                </a:ext>
              </a:extLst>
            </p:cNvPr>
            <p:cNvSpPr/>
            <p:nvPr/>
          </p:nvSpPr>
          <p:spPr>
            <a:xfrm>
              <a:off x="854466" y="3429000"/>
              <a:ext cx="2464468" cy="816218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4EB852-E83D-8D95-FA14-C4BA7FFED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2439" y="3468122"/>
              <a:ext cx="738878" cy="777096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A5FAD-151A-9BED-3018-E93A2FBE0610}"/>
                </a:ext>
              </a:extLst>
            </p:cNvPr>
            <p:cNvSpPr txBox="1"/>
            <p:nvPr/>
          </p:nvSpPr>
          <p:spPr>
            <a:xfrm>
              <a:off x="854465" y="3533505"/>
              <a:ext cx="1828801" cy="646331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Speech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Rate Change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Weblink Data 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F9F305-5F01-8457-99CD-1967568B10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07645" y="4029020"/>
            <a:ext cx="812799" cy="1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FF3CA-FBEB-7F6A-E2FE-14C54B5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44" y="2910343"/>
            <a:ext cx="1428750" cy="22764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AE561EC-6655-0B7B-4A33-E3664B238CE9}"/>
              </a:ext>
            </a:extLst>
          </p:cNvPr>
          <p:cNvGrpSpPr/>
          <p:nvPr/>
        </p:nvGrpSpPr>
        <p:grpSpPr>
          <a:xfrm>
            <a:off x="6387713" y="3215147"/>
            <a:ext cx="2071484" cy="1627745"/>
            <a:chOff x="6101672" y="3282922"/>
            <a:chExt cx="2092656" cy="162774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D2861E-7111-541C-196C-593CB1A20A92}"/>
                </a:ext>
              </a:extLst>
            </p:cNvPr>
            <p:cNvSpPr/>
            <p:nvPr/>
          </p:nvSpPr>
          <p:spPr>
            <a:xfrm>
              <a:off x="6101672" y="3282922"/>
              <a:ext cx="1826942" cy="162774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82880" tIns="182880" rIns="182880" bIns="182880" rtlCol="0" anchor="t" anchorCtr="1"/>
            <a:lstStyle/>
            <a:p>
              <a:pPr algn="l"/>
              <a:endPara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MS PGothic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42DE5D-A62A-002D-02F8-A1D3736F890D}"/>
                </a:ext>
              </a:extLst>
            </p:cNvPr>
            <p:cNvSpPr txBox="1"/>
            <p:nvPr/>
          </p:nvSpPr>
          <p:spPr>
            <a:xfrm>
              <a:off x="6186602" y="3559071"/>
              <a:ext cx="20077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ECB Rate Changes Model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5F0C35-B30C-3F2D-52EB-FC963E2D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083" y="3887904"/>
              <a:ext cx="868118" cy="79716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6AE60-4E61-F69D-125B-A6D544E4A68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5549194" y="4048581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7E51367A-8512-5D30-AA14-B29AA4D3C22C}"/>
              </a:ext>
            </a:extLst>
          </p:cNvPr>
          <p:cNvSpPr/>
          <p:nvPr/>
        </p:nvSpPr>
        <p:spPr>
          <a:xfrm>
            <a:off x="6154302" y="2865187"/>
            <a:ext cx="2411843" cy="2372638"/>
          </a:xfrm>
          <a:prstGeom prst="flowChartProcess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0DAB0A-32C4-8252-F5A7-2B2FD3FAA502}"/>
              </a:ext>
            </a:extLst>
          </p:cNvPr>
          <p:cNvSpPr txBox="1"/>
          <p:nvPr/>
        </p:nvSpPr>
        <p:spPr>
          <a:xfrm>
            <a:off x="9363166" y="3787158"/>
            <a:ext cx="869245" cy="6184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Decrease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8A2F01-4FAB-5B90-9CB9-416E16A59F9F}"/>
              </a:ext>
            </a:extLst>
          </p:cNvPr>
          <p:cNvCxnSpPr>
            <a:cxnSpLocks/>
          </p:cNvCxnSpPr>
          <p:nvPr/>
        </p:nvCxnSpPr>
        <p:spPr>
          <a:xfrm>
            <a:off x="8566145" y="4055120"/>
            <a:ext cx="605108" cy="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9914E3-F66B-3C43-4E58-7AA7E9515B18}"/>
              </a:ext>
            </a:extLst>
          </p:cNvPr>
          <p:cNvSpPr txBox="1"/>
          <p:nvPr/>
        </p:nvSpPr>
        <p:spPr>
          <a:xfrm>
            <a:off x="6479610" y="4935889"/>
            <a:ext cx="180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Fine-tuned BERT Model</a:t>
            </a:r>
          </a:p>
        </p:txBody>
      </p:sp>
    </p:spTree>
    <p:extLst>
      <p:ext uri="{BB962C8B-B14F-4D97-AF65-F5344CB8AC3E}">
        <p14:creationId xmlns:p14="http://schemas.microsoft.com/office/powerpoint/2010/main" val="330934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E7473-34E8-F60D-79B6-5C34BF2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6">
            <a:extLst>
              <a:ext uri="{FF2B5EF4-FFF2-40B4-BE49-F238E27FC236}">
                <a16:creationId xmlns:a16="http://schemas.microsoft.com/office/drawing/2014/main" id="{328E2709-0C51-9D41-1DF6-D5D5D328D3E1}"/>
              </a:ext>
            </a:extLst>
          </p:cNvPr>
          <p:cNvSpPr txBox="1">
            <a:spLocks/>
          </p:cNvSpPr>
          <p:nvPr/>
        </p:nvSpPr>
        <p:spPr>
          <a:xfrm>
            <a:off x="533400" y="472558"/>
            <a:ext cx="11087100" cy="6975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000000"/>
                </a:solidFill>
              </a:rPr>
              <a:t>Pre-Processing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4651184-F445-0D18-A87C-19DA9C447C3E}"/>
              </a:ext>
            </a:extLst>
          </p:cNvPr>
          <p:cNvSpPr txBox="1">
            <a:spLocks/>
          </p:cNvSpPr>
          <p:nvPr/>
        </p:nvSpPr>
        <p:spPr>
          <a:xfrm>
            <a:off x="533400" y="1949420"/>
            <a:ext cx="7907475" cy="2463068"/>
          </a:xfrm>
          <a:prstGeom prst="rect">
            <a:avLst/>
          </a:prstGeom>
        </p:spPr>
        <p:txBody>
          <a:bodyPr vert="horz" lIns="0" tIns="0" rIns="0" bIns="0" numCol="1" spcCol="4572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⁃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System Font Regular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System Font Regular"/>
              <a:buChar char="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Preprocessing Steps:</a:t>
            </a:r>
            <a:endParaRPr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  <a:p>
            <a:pPr marL="800100" lvl="1" indent="-3429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Text normalization &amp; cleaning</a:t>
            </a:r>
          </a:p>
          <a:p>
            <a:pPr marL="800100" lvl="1" indent="-3429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Label Processing</a:t>
            </a:r>
          </a:p>
          <a:p>
            <a:pPr marL="800100" lvl="1" indent="-3429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Train/Eval/Test Split</a:t>
            </a:r>
          </a:p>
          <a:p>
            <a:pPr marL="800100" lvl="1" indent="-3429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Tokenization</a:t>
            </a:r>
          </a:p>
          <a:p>
            <a:pPr marL="800100" lvl="1" indent="-342900">
              <a:buClr>
                <a:srgbClr val="000000"/>
              </a:buClr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Next step: ?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502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2CB3-6A93-B571-8D31-3F7A6BAA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6B6D9-EC06-799C-CEEB-775DCA1E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1B2A0-AB59-8E2A-DA5E-936399E4B4C0}"/>
              </a:ext>
            </a:extLst>
          </p:cNvPr>
          <p:cNvSpPr txBox="1"/>
          <p:nvPr/>
        </p:nvSpPr>
        <p:spPr>
          <a:xfrm>
            <a:off x="4765650" y="-11797"/>
            <a:ext cx="9358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Volume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Distribution of ECB speeches by year or event.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Themes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Word clouds or bar charts of most frequent terms.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Trends in sentiment scores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Preliminary patterns between speech themes and policy changes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44C8E-F77D-0860-0269-6F29C5998036}"/>
              </a:ext>
            </a:extLst>
          </p:cNvPr>
          <p:cNvSpPr txBox="1"/>
          <p:nvPr/>
        </p:nvSpPr>
        <p:spPr>
          <a:xfrm>
            <a:off x="566184" y="1361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ECB Speech Dataset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D26F46-61E7-1B0C-A181-7599047478C8}"/>
              </a:ext>
            </a:extLst>
          </p:cNvPr>
          <p:cNvGrpSpPr/>
          <p:nvPr/>
        </p:nvGrpSpPr>
        <p:grpSpPr>
          <a:xfrm>
            <a:off x="566184" y="1634389"/>
            <a:ext cx="7460217" cy="3869789"/>
            <a:chOff x="916140" y="1728152"/>
            <a:chExt cx="7460217" cy="38697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3F2313-2FFE-5E7D-5CF4-2D495E3BF7EB}"/>
                </a:ext>
              </a:extLst>
            </p:cNvPr>
            <p:cNvSpPr txBox="1"/>
            <p:nvPr/>
          </p:nvSpPr>
          <p:spPr>
            <a:xfrm>
              <a:off x="916140" y="1904622"/>
              <a:ext cx="7290883" cy="3693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5">
                  <a:lumMod val="50000"/>
                </a:schemeClr>
              </a:solidFill>
              <a:prstDash val="lgDashDotDot"/>
            </a:ln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Total speeches: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3,434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Date range: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1999–2023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Language: Majority in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English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Columns: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Speaker details (e.g., who, date, speech title).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Extracted text and term frequencies.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Monetary policy rate changes (% changes, direction).</a:t>
              </a: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Key Question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:</a:t>
              </a: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"How does speech content correlate with monetary policy decisions?“</a:t>
              </a:r>
            </a:p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663225-AFDB-5F51-36E5-368758D5C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0011" y="1728152"/>
              <a:ext cx="916346" cy="947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40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7C622-C0D7-21C0-32DB-BD631CD0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AD28C-6B1C-C7A6-B838-50B10C50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Trends in Topics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C34D4-55D9-4B91-8FEF-740F569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38" y="1460816"/>
            <a:ext cx="6857295" cy="3665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4A6711-BB93-25EA-672C-A050BEA9F83E}"/>
              </a:ext>
            </a:extLst>
          </p:cNvPr>
          <p:cNvSpPr txBox="1"/>
          <p:nvPr/>
        </p:nvSpPr>
        <p:spPr>
          <a:xfrm>
            <a:off x="406400" y="1397675"/>
            <a:ext cx="36914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euro and fiscal policy discussions have risen sharply since 2015.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 and monetary policy remain consistently discussed across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demonstrates how the ECB adapts its messaging to evolving economic conditions.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91FB5-6B38-D21B-4C82-B9DC2A4FCE82}"/>
              </a:ext>
            </a:extLst>
          </p:cNvPr>
          <p:cNvSpPr txBox="1"/>
          <p:nvPr/>
        </p:nvSpPr>
        <p:spPr>
          <a:xfrm>
            <a:off x="406400" y="6010089"/>
            <a:ext cx="11546794" cy="640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0 (financial growth and markets) saw a rise around 2010 but declined in prominence after 2015.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3 (economic and fiscal policy) peaked during the late 2000s, possibly reflecting responses to the 2008 financial crisis.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+mj-lt"/>
              </a:rPr>
              <a:t>Topic 4 (central banking and risk management) had a steady focus, indicating its importance across different timeframes.</a:t>
            </a:r>
          </a:p>
        </p:txBody>
      </p:sp>
    </p:spTree>
    <p:extLst>
      <p:ext uri="{BB962C8B-B14F-4D97-AF65-F5344CB8AC3E}">
        <p14:creationId xmlns:p14="http://schemas.microsoft.com/office/powerpoint/2010/main" val="3484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9D1C-50B9-0E55-E656-BAF711A2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CA2E36-97B0-BF45-7BDA-C82A211F87D0}"/>
              </a:ext>
            </a:extLst>
          </p:cNvPr>
          <p:cNvSpPr/>
          <p:nvPr/>
        </p:nvSpPr>
        <p:spPr>
          <a:xfrm>
            <a:off x="225778" y="1770693"/>
            <a:ext cx="11864621" cy="2722285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182880" rIns="182880" bIns="182880" rtlCol="0" anchor="t" anchorCtr="1"/>
          <a:lstStyle/>
          <a:p>
            <a:pPr algn="l"/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0B989-20CA-A93A-1BC0-44FF6DB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84" y="527823"/>
            <a:ext cx="10509504" cy="660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Topics in Speeches (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Gensim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LDA Visualization)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9529-BC3B-3A27-6D26-91CAF69D3429}"/>
              </a:ext>
            </a:extLst>
          </p:cNvPr>
          <p:cNvGrpSpPr/>
          <p:nvPr/>
        </p:nvGrpSpPr>
        <p:grpSpPr>
          <a:xfrm>
            <a:off x="589640" y="1987278"/>
            <a:ext cx="11114769" cy="2169570"/>
            <a:chOff x="457892" y="1869766"/>
            <a:chExt cx="11114769" cy="21695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4C058-EB43-F543-D7EA-9093AC06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892" y="1869766"/>
              <a:ext cx="3377081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BCBD71-CC1E-F7AF-5C96-25039C00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4572" y="1869766"/>
              <a:ext cx="342266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9EBDF0-55B8-80B2-55A7-D1DDAB97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831" y="1869766"/>
              <a:ext cx="3375830" cy="2169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DDDF85-E03E-D45D-1E97-F534344932FC}"/>
              </a:ext>
            </a:extLst>
          </p:cNvPr>
          <p:cNvSpPr txBox="1"/>
          <p:nvPr/>
        </p:nvSpPr>
        <p:spPr>
          <a:xfrm>
            <a:off x="452007" y="4373433"/>
            <a:ext cx="11390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Speeches cluster around 3–4 major themes: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1: Monetary policy, inflation, and price stability dominate discussions.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2: Digital euro and fiscal policy have emerged in recent years.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3: Broader economic growth and crisis-related topics.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AB9DD4-BF70-E827-4AF5-5D3807D3334D}"/>
              </a:ext>
            </a:extLst>
          </p:cNvPr>
          <p:cNvSpPr txBox="1"/>
          <p:nvPr/>
        </p:nvSpPr>
        <p:spPr>
          <a:xfrm>
            <a:off x="566184" y="1344483"/>
            <a:ext cx="7836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ECB prioritizes its messaging in response to economic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9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B44F-914B-2B11-D7E6-DDC6B08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8525F5F-7A27-30D3-096E-E0B5028C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72558"/>
            <a:ext cx="11087100" cy="697541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4000"/>
              <a:t>Challenges and Complexities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C25EDD-1BD8-748D-21C2-108A72727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862976"/>
              </p:ext>
            </p:extLst>
          </p:nvPr>
        </p:nvGraphicFramePr>
        <p:xfrm>
          <a:off x="234169" y="1271659"/>
          <a:ext cx="111735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8489366"/>
      </p:ext>
    </p:extLst>
  </p:cSld>
  <p:clrMapOvr>
    <a:masterClrMapping/>
  </p:clrMapOvr>
</p:sld>
</file>

<file path=ppt/theme/theme1.xml><?xml version="1.0" encoding="utf-8"?>
<a:theme xmlns:a="http://schemas.openxmlformats.org/drawingml/2006/main" name="OH Template-Mar30">
  <a:themeElements>
    <a:clrScheme name="OH-MAIN COLOURS 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3"/>
      </a:accent1>
      <a:accent2>
        <a:srgbClr val="FBAE21"/>
      </a:accent2>
      <a:accent3>
        <a:srgbClr val="49A7A2"/>
      </a:accent3>
      <a:accent4>
        <a:srgbClr val="92278F"/>
      </a:accent4>
      <a:accent5>
        <a:srgbClr val="99CF54"/>
      </a:accent5>
      <a:accent6>
        <a:srgbClr val="C9BD97"/>
      </a:accent6>
      <a:hlink>
        <a:srgbClr val="047BC1"/>
      </a:hlink>
      <a:folHlink>
        <a:srgbClr val="047BC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182880" tIns="182880" rIns="182880" bIns="182880" rtlCol="0" anchor="t" anchorCtr="1"/>
      <a:lstStyle>
        <a:defPPr algn="l">
          <a:defRPr sz="2200" b="1" dirty="0">
            <a:solidFill>
              <a:schemeClr val="tx1"/>
            </a:solidFill>
            <a:latin typeface="Calibri" panose="020F0502020204030204" pitchFamily="34" charset="0"/>
            <a:ea typeface="MS PGothic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 fontAlgn="t">
          <a:defRPr sz="2200" dirty="0">
            <a:ea typeface="MS PGothic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H_PPT_Round3_Mar30-5" id="{F88523E5-742A-4C4C-A5AD-4E1CD7B6E510}" vid="{21193A15-1BD9-3E45-AEAD-C59D88422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0bf7e1-eba7-4210-9ce0-be1c0c3f267a">
      <Terms xmlns="http://schemas.microsoft.com/office/infopath/2007/PartnerControls"/>
    </lcf76f155ced4ddcb4097134ff3c332f>
    <TaxCatchAll xmlns="7dd3a303-ae9e-4cf2-b029-f8ba94c0a20f" xsi:nil="true"/>
    <SharedWithUsers xmlns="7dd3a303-ae9e-4cf2-b029-f8ba94c0a20f">
      <UserInfo>
        <DisplayName>Wang, Jonathan</DisplayName>
        <AccountId>43</AccountId>
        <AccountType/>
      </UserInfo>
      <UserInfo>
        <DisplayName>Sivanandan, Thushara</DisplayName>
        <AccountId>189</AccountId>
        <AccountType/>
      </UserInfo>
      <UserInfo>
        <DisplayName>Ahmed, Tamer</DisplayName>
        <AccountId>172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08CA656847A4BB1F8F4DE6675827E" ma:contentTypeVersion="14" ma:contentTypeDescription="Create a new document." ma:contentTypeScope="" ma:versionID="804938525ea4ca5568b529bfee1be82a">
  <xsd:schema xmlns:xsd="http://www.w3.org/2001/XMLSchema" xmlns:xs="http://www.w3.org/2001/XMLSchema" xmlns:p="http://schemas.microsoft.com/office/2006/metadata/properties" xmlns:ns2="fa0bf7e1-eba7-4210-9ce0-be1c0c3f267a" xmlns:ns3="7dd3a303-ae9e-4cf2-b029-f8ba94c0a20f" targetNamespace="http://schemas.microsoft.com/office/2006/metadata/properties" ma:root="true" ma:fieldsID="da095fa0f4cfaaf3fb5eb1d397055802" ns2:_="" ns3:_="">
    <xsd:import namespace="fa0bf7e1-eba7-4210-9ce0-be1c0c3f267a"/>
    <xsd:import namespace="7dd3a303-ae9e-4cf2-b029-f8ba94c0a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bf7e1-eba7-4210-9ce0-be1c0c3f26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c0932-e3b5-4cef-bb0d-953d3280f5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3a303-ae9e-4cf2-b029-f8ba94c0a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52e7126-09b2-4381-a0a3-44c58ed8df22}" ma:internalName="TaxCatchAll" ma:showField="CatchAllData" ma:web="7dd3a303-ae9e-4cf2-b029-f8ba94c0a2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59940-E9C9-4B58-8C4F-72D8A72982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48290-E7D2-439B-8EE8-1EB8E7022D73}">
  <ds:schemaRefs>
    <ds:schemaRef ds:uri="http://purl.org/dc/terms/"/>
    <ds:schemaRef ds:uri="fa0bf7e1-eba7-4210-9ce0-be1c0c3f267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dd3a303-ae9e-4cf2-b029-f8ba94c0a20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486622-F8C3-4ED6-BF19-0C4FAB9C6997}">
  <ds:schemaRefs>
    <ds:schemaRef ds:uri="7dd3a303-ae9e-4cf2-b029-f8ba94c0a20f"/>
    <ds:schemaRef ds:uri="fa0bf7e1-eba7-4210-9ce0-be1c0c3f2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ef96c5c-d83f-466b-a478-816a5bb4af62}" enabled="0" method="" siteId="{4ef96c5c-d83f-466b-a478-816a5bb4a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4590</TotalTime>
  <Words>774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Arial</vt:lpstr>
      <vt:lpstr>Calibri</vt:lpstr>
      <vt:lpstr>Calibri (Body)</vt:lpstr>
      <vt:lpstr>Calibri Light</vt:lpstr>
      <vt:lpstr>Courier New</vt:lpstr>
      <vt:lpstr>System Font Regular</vt:lpstr>
      <vt:lpstr>Wingdings</vt:lpstr>
      <vt:lpstr>OH Template-Mar30</vt:lpstr>
      <vt:lpstr>PowerPoint Presentation</vt:lpstr>
      <vt:lpstr>Outline</vt:lpstr>
      <vt:lpstr>Project Overview: ECB Speech Analysis for Rate Change Prediction</vt:lpstr>
      <vt:lpstr>Process Flow</vt:lpstr>
      <vt:lpstr>PowerPoint Presentation</vt:lpstr>
      <vt:lpstr>Dataset Overview</vt:lpstr>
      <vt:lpstr>Temporal Trends in Topics</vt:lpstr>
      <vt:lpstr>Key Topics in Speeches (Gensim LDA Visualization)</vt:lpstr>
      <vt:lpstr>Challenges and Complexities </vt:lpstr>
      <vt:lpstr>Approaches Employed:</vt:lpstr>
      <vt:lpstr>PowerPoint Presentation</vt:lpstr>
      <vt:lpstr>Next Steps </vt:lpstr>
      <vt:lpstr>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subject/>
  <dc:creator>Mulder, Tonja</dc:creator>
  <cp:keywords/>
  <dc:description/>
  <cp:lastModifiedBy>Balamchi, Shabnam</cp:lastModifiedBy>
  <cp:revision>57</cp:revision>
  <cp:lastPrinted>2023-03-01T15:21:33Z</cp:lastPrinted>
  <dcterms:created xsi:type="dcterms:W3CDTF">2023-04-11T19:41:18Z</dcterms:created>
  <dcterms:modified xsi:type="dcterms:W3CDTF">2024-12-15T00:15:25Z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0x0101007F508CA656847A4BB1F8F4DE6675827E</vt:lpwstr>
  </property>
  <property fmtid="{D5CDD505-2E9C-101B-9397-08002B2CF9AE}" pid="3" name="MediaServiceImageTags">
    <vt:lpwstr/>
  </property>
</Properties>
</file>