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2.xml" ContentType="application/vnd.openxmlformats-officedocument.theme+xml"/>
  <Override PartName="/ppt/slideLayouts/slideLayout4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5056" r:id="rId1"/>
    <p:sldMasterId id="2147485083" r:id="rId2"/>
    <p:sldMasterId id="2147485106" r:id="rId3"/>
  </p:sldMasterIdLst>
  <p:notesMasterIdLst>
    <p:notesMasterId r:id="rId27"/>
  </p:notesMasterIdLst>
  <p:handoutMasterIdLst>
    <p:handoutMasterId r:id="rId28"/>
  </p:handoutMasterIdLst>
  <p:sldIdLst>
    <p:sldId id="270" r:id="rId4"/>
    <p:sldId id="2147375490" r:id="rId5"/>
    <p:sldId id="2147375491" r:id="rId6"/>
    <p:sldId id="2147375492" r:id="rId7"/>
    <p:sldId id="2147375493" r:id="rId8"/>
    <p:sldId id="2147375489" r:id="rId9"/>
    <p:sldId id="2147375458" r:id="rId10"/>
    <p:sldId id="2147375478" r:id="rId11"/>
    <p:sldId id="2147375399" r:id="rId12"/>
    <p:sldId id="2147375473" r:id="rId13"/>
    <p:sldId id="2147375462" r:id="rId14"/>
    <p:sldId id="2147375472" r:id="rId15"/>
    <p:sldId id="2147375479" r:id="rId16"/>
    <p:sldId id="2147375483" r:id="rId17"/>
    <p:sldId id="2147375484" r:id="rId18"/>
    <p:sldId id="2147375485" r:id="rId19"/>
    <p:sldId id="2147375486" r:id="rId20"/>
    <p:sldId id="2147375487" r:id="rId21"/>
    <p:sldId id="2147375482" r:id="rId22"/>
    <p:sldId id="2147375488" r:id="rId23"/>
    <p:sldId id="2147375480" r:id="rId24"/>
    <p:sldId id="2147375481" r:id="rId25"/>
    <p:sldId id="2147375457" r:id="rId26"/>
  </p:sldIdLst>
  <p:sldSz cx="9144000" cy="5143500" type="screen16x9"/>
  <p:notesSz cx="6858000" cy="9144000"/>
  <p:defaultTextStyle>
    <a:defPPr marL="0" marR="0" indent="0" algn="l" defTabSz="914153"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1pPr>
    <a:lvl2pPr marL="0" marR="0" indent="457070"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2pPr>
    <a:lvl3pPr marL="0" marR="0" indent="91415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3pPr>
    <a:lvl4pPr marL="0" marR="0" indent="1371226"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4pPr>
    <a:lvl5pPr marL="0" marR="0" indent="1828304"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5pPr>
    <a:lvl6pPr marL="0" marR="0" indent="228537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6pPr>
    <a:lvl7pPr marL="0" marR="0" indent="274244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7pPr>
    <a:lvl8pPr marL="0" marR="0" indent="3199520"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8pPr>
    <a:lvl9pPr marL="0" marR="0" indent="3656594"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9pPr>
  </p:defaultTextStyle>
  <p:extLst>
    <p:ext uri="{521415D9-36F7-43E2-AB2F-B90AF26B5E84}">
      <p14:sectionLst xmlns:p14="http://schemas.microsoft.com/office/powerpoint/2010/main">
        <p14:section name="Intro" id="{2EF3A796-99A2-4C47-8DF0-A4CF4725C136}">
          <p14:sldIdLst>
            <p14:sldId id="270"/>
            <p14:sldId id="2147375490"/>
            <p14:sldId id="2147375491"/>
            <p14:sldId id="2147375492"/>
            <p14:sldId id="2147375493"/>
            <p14:sldId id="2147375489"/>
            <p14:sldId id="2147375458"/>
          </p14:sldIdLst>
        </p14:section>
        <p14:section name="Backup" id="{99648E80-50F3-DF45-9594-76D595FAE962}">
          <p14:sldIdLst>
            <p14:sldId id="2147375478"/>
          </p14:sldIdLst>
        </p14:section>
        <p14:section name="Partner Demonstrations" id="{F5A660A3-DC46-466D-AC77-4ACB78AB8765}">
          <p14:sldIdLst/>
        </p14:section>
        <p14:section name="MCAD" id="{B9FB67DB-8A65-4DB9-8119-5430AD9E69E8}">
          <p14:sldIdLst>
            <p14:sldId id="2147375399"/>
          </p14:sldIdLst>
        </p14:section>
        <p14:section name="Software Defined Agriculture" id="{989C06D1-D077-4579-8B32-89A364339312}">
          <p14:sldIdLst>
            <p14:sldId id="2147375473"/>
          </p14:sldIdLst>
        </p14:section>
        <p14:section name="Cost-Efficient AI Training" id="{475C2F42-09C3-4198-B594-EAF87C658CEF}">
          <p14:sldIdLst>
            <p14:sldId id="2147375462"/>
          </p14:sldIdLst>
        </p14:section>
        <p14:section name="Geo-Distributed Data Flows" id="{0A9D2EFD-16C8-4A30-BA7B-97A8164A02E0}">
          <p14:sldIdLst>
            <p14:sldId id="2147375472"/>
          </p14:sldIdLst>
        </p14:section>
        <p14:section name="Interplanetary Workload Distribution" id="{547204A9-503B-42FC-B134-762D8FF47C5E}">
          <p14:sldIdLst>
            <p14:sldId id="2147375479"/>
            <p14:sldId id="2147375483"/>
            <p14:sldId id="2147375484"/>
            <p14:sldId id="2147375485"/>
            <p14:sldId id="2147375486"/>
            <p14:sldId id="2147375487"/>
            <p14:sldId id="2147375482"/>
            <p14:sldId id="2147375488"/>
          </p14:sldIdLst>
        </p14:section>
        <p14:section name="Scalable Reference Architectuer" id="{B66F6A8B-CFA7-4F57-A8D2-BB31FDC92750}">
          <p14:sldIdLst>
            <p14:sldId id="2147375480"/>
          </p14:sldIdLst>
        </p14:section>
        <p14:section name="Get Involved" id="{00138DDC-DFF3-423F-B5AD-E07D09F468F3}">
          <p14:sldIdLst>
            <p14:sldId id="2147375481"/>
          </p14:sldIdLst>
        </p14:section>
        <p14:section name="What's Next" id="{638C69C1-F971-4A4C-8037-5E6F5D81F66C}">
          <p14:sldIdLst>
            <p14:sldId id="2147375457"/>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50"/>
    <a:srgbClr val="003BC9"/>
    <a:srgbClr val="000099"/>
    <a:srgbClr val="E1EEFE"/>
    <a:srgbClr val="ED7D31"/>
    <a:srgbClr val="70AD47"/>
    <a:srgbClr val="D8E1FF"/>
    <a:srgbClr val="E5FEE9"/>
    <a:srgbClr val="AEAEAE"/>
    <a:srgbClr val="0F0F0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Arial"/>
          <a:ea typeface="Arial"/>
          <a:cs typeface="Arial"/>
        </a:font>
        <a:srgbClr val="AEAEAE"/>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D0DCF5"/>
          </a:solidFill>
        </a:fill>
      </a:tcStyle>
    </a:wholeTbl>
    <a:band2H>
      <a:tcTxStyle/>
      <a:tcStyle>
        <a:tcBdr/>
        <a:fill>
          <a:solidFill>
            <a:srgbClr val="E9EEFA"/>
          </a:solidFill>
        </a:fill>
      </a:tcStyle>
    </a:band2H>
    <a:firstCol>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1"/>
          </a:solidFill>
        </a:fill>
      </a:tcStyle>
    </a:firstCol>
    <a:la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381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1"/>
          </a:solidFill>
        </a:fill>
      </a:tcStyle>
    </a:lastRow>
    <a:fir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381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1"/>
          </a:solidFill>
        </a:fill>
      </a:tcStyle>
    </a:firstRow>
  </a:tblStyle>
  <a:tblStyle styleId="{C7B018BB-80A7-4F77-B60F-C8B233D01FF8}" styleName="">
    <a:tblBg/>
    <a:wholeTbl>
      <a:tcTxStyle b="off" i="off">
        <a:font>
          <a:latin typeface="Arial"/>
          <a:ea typeface="Arial"/>
          <a:cs typeface="Arial"/>
        </a:font>
        <a:srgbClr val="AEAEAE"/>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D6EBFF"/>
          </a:solidFill>
        </a:fill>
      </a:tcStyle>
    </a:wholeTbl>
    <a:band2H>
      <a:tcTxStyle/>
      <a:tcStyle>
        <a:tcBdr/>
        <a:fill>
          <a:solidFill>
            <a:srgbClr val="ECF5FF"/>
          </a:solidFill>
        </a:fill>
      </a:tcStyle>
    </a:band2H>
    <a:firstCol>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3"/>
          </a:solidFill>
        </a:fill>
      </a:tcStyle>
    </a:firstCol>
    <a:la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381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3"/>
          </a:solidFill>
        </a:fill>
      </a:tcStyle>
    </a:lastRow>
    <a:fir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381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3"/>
          </a:solidFill>
        </a:fill>
      </a:tcStyle>
    </a:firstRow>
  </a:tblStyle>
  <a:tblStyle styleId="{EEE7283C-3CF3-47DC-8721-378D4A62B228}" styleName="">
    <a:tblBg/>
    <a:wholeTbl>
      <a:tcTxStyle b="off" i="off">
        <a:font>
          <a:latin typeface="Arial"/>
          <a:ea typeface="Arial"/>
          <a:cs typeface="Arial"/>
        </a:font>
        <a:srgbClr val="AEAEAE"/>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D4F8F0"/>
          </a:solidFill>
        </a:fill>
      </a:tcStyle>
    </a:wholeTbl>
    <a:band2H>
      <a:tcTxStyle/>
      <a:tcStyle>
        <a:tcBdr/>
        <a:fill>
          <a:solidFill>
            <a:srgbClr val="EAFCF8"/>
          </a:solidFill>
        </a:fill>
      </a:tcStyle>
    </a:band2H>
    <a:firstCol>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6"/>
          </a:solidFill>
        </a:fill>
      </a:tcStyle>
    </a:firstCol>
    <a:la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381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6"/>
          </a:solidFill>
        </a:fill>
      </a:tcStyle>
    </a:lastRow>
    <a:fir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381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chemeClr val="accent6"/>
          </a:solidFill>
        </a:fill>
      </a:tcStyle>
    </a:firstRow>
  </a:tblStyle>
  <a:tblStyle styleId="{CF821DB8-F4EB-4A41-A1BA-3FCAFE7338EE}" styleName="">
    <a:tblBg/>
    <a:wholeTbl>
      <a:tcTxStyle b="off" i="off">
        <a:font>
          <a:latin typeface="Arial"/>
          <a:ea typeface="Arial"/>
          <a:cs typeface="Arial"/>
        </a:font>
        <a:srgbClr val="AEAEAE"/>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1F1F1"/>
          </a:solidFill>
        </a:fill>
      </a:tcStyle>
    </a:wholeTbl>
    <a:band2H>
      <a:tcTxStyle/>
      <a:tcStyle>
        <a:tcBdr/>
        <a:fill>
          <a:solidFill>
            <a:srgbClr val="E0E0E0"/>
          </a:solidFill>
        </a:fill>
      </a:tcStyle>
    </a:band2H>
    <a:firstCol>
      <a:tcTxStyle b="on" i="off">
        <a:font>
          <a:latin typeface="Arial"/>
          <a:ea typeface="Arial"/>
          <a:cs typeface="Arial"/>
        </a:font>
        <a:srgbClr val="E0E0E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rial"/>
          <a:ea typeface="Arial"/>
          <a:cs typeface="Arial"/>
        </a:font>
        <a:srgbClr val="AEAEAE"/>
      </a:tcTxStyle>
      <a:tcStyle>
        <a:tcBdr>
          <a:left>
            <a:ln w="12700" cap="flat">
              <a:noFill/>
              <a:miter lim="400000"/>
            </a:ln>
          </a:left>
          <a:right>
            <a:ln w="12700" cap="flat">
              <a:noFill/>
              <a:miter lim="400000"/>
            </a:ln>
          </a:right>
          <a:top>
            <a:ln w="50800" cap="flat">
              <a:solidFill>
                <a:srgbClr val="AEAEAE"/>
              </a:solidFill>
              <a:prstDash val="solid"/>
              <a:round/>
            </a:ln>
          </a:top>
          <a:bottom>
            <a:ln w="25400" cap="flat">
              <a:solidFill>
                <a:srgbClr val="AEAEAE"/>
              </a:solidFill>
              <a:prstDash val="solid"/>
              <a:round/>
            </a:ln>
          </a:bottom>
          <a:insideH>
            <a:ln w="12700" cap="flat">
              <a:noFill/>
              <a:miter lim="400000"/>
            </a:ln>
          </a:insideH>
          <a:insideV>
            <a:ln w="12700" cap="flat">
              <a:noFill/>
              <a:miter lim="400000"/>
            </a:ln>
          </a:insideV>
        </a:tcBdr>
        <a:fill>
          <a:solidFill>
            <a:srgbClr val="E0E0E0"/>
          </a:solidFill>
        </a:fill>
      </a:tcStyle>
    </a:lastRow>
    <a:firstRow>
      <a:tcTxStyle b="on" i="off">
        <a:font>
          <a:latin typeface="Arial"/>
          <a:ea typeface="Arial"/>
          <a:cs typeface="Arial"/>
        </a:font>
        <a:srgbClr val="E0E0E0"/>
      </a:tcTxStyle>
      <a:tcStyle>
        <a:tcBdr>
          <a:left>
            <a:ln w="12700" cap="flat">
              <a:noFill/>
              <a:miter lim="400000"/>
            </a:ln>
          </a:left>
          <a:right>
            <a:ln w="12700" cap="flat">
              <a:noFill/>
              <a:miter lim="400000"/>
            </a:ln>
          </a:right>
          <a:top>
            <a:ln w="25400" cap="flat">
              <a:solidFill>
                <a:srgbClr val="AEAEAE"/>
              </a:solidFill>
              <a:prstDash val="solid"/>
              <a:round/>
            </a:ln>
          </a:top>
          <a:bottom>
            <a:ln w="25400" cap="flat">
              <a:solidFill>
                <a:srgbClr val="AEAEAE"/>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Arial"/>
          <a:ea typeface="Arial"/>
          <a:cs typeface="Arial"/>
        </a:font>
        <a:srgbClr val="AEAEAE"/>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E3E3E3"/>
          </a:solidFill>
        </a:fill>
      </a:tcStyle>
    </a:wholeTbl>
    <a:band2H>
      <a:tcTxStyle/>
      <a:tcStyle>
        <a:tcBdr/>
        <a:fill>
          <a:solidFill>
            <a:srgbClr val="F1F1F1"/>
          </a:solidFill>
        </a:fill>
      </a:tcStyle>
    </a:band2H>
    <a:firstCol>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AEAEAE"/>
          </a:solidFill>
        </a:fill>
      </a:tcStyle>
    </a:firstCol>
    <a:la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38100" cap="flat">
              <a:solidFill>
                <a:srgbClr val="E0E0E0"/>
              </a:solidFill>
              <a:prstDash val="solid"/>
              <a:round/>
            </a:ln>
          </a:top>
          <a:bottom>
            <a:ln w="127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AEAEAE"/>
          </a:solidFill>
        </a:fill>
      </a:tcStyle>
    </a:lastRow>
    <a:firstRow>
      <a:tcTxStyle b="on" i="off">
        <a:font>
          <a:latin typeface="Arial"/>
          <a:ea typeface="Arial"/>
          <a:cs typeface="Arial"/>
        </a:font>
        <a:srgbClr val="E0E0E0"/>
      </a:tcTxStyle>
      <a:tcStyle>
        <a:tcBdr>
          <a:left>
            <a:ln w="12700" cap="flat">
              <a:solidFill>
                <a:srgbClr val="E0E0E0"/>
              </a:solidFill>
              <a:prstDash val="solid"/>
              <a:round/>
            </a:ln>
          </a:left>
          <a:right>
            <a:ln w="12700" cap="flat">
              <a:solidFill>
                <a:srgbClr val="E0E0E0"/>
              </a:solidFill>
              <a:prstDash val="solid"/>
              <a:round/>
            </a:ln>
          </a:right>
          <a:top>
            <a:ln w="12700" cap="flat">
              <a:solidFill>
                <a:srgbClr val="E0E0E0"/>
              </a:solidFill>
              <a:prstDash val="solid"/>
              <a:round/>
            </a:ln>
          </a:top>
          <a:bottom>
            <a:ln w="38100" cap="flat">
              <a:solidFill>
                <a:srgbClr val="E0E0E0"/>
              </a:solidFill>
              <a:prstDash val="solid"/>
              <a:round/>
            </a:ln>
          </a:bottom>
          <a:insideH>
            <a:ln w="12700" cap="flat">
              <a:solidFill>
                <a:srgbClr val="E0E0E0"/>
              </a:solidFill>
              <a:prstDash val="solid"/>
              <a:round/>
            </a:ln>
          </a:insideH>
          <a:insideV>
            <a:ln w="12700" cap="flat">
              <a:solidFill>
                <a:srgbClr val="E0E0E0"/>
              </a:solidFill>
              <a:prstDash val="solid"/>
              <a:round/>
            </a:ln>
          </a:insideV>
        </a:tcBdr>
        <a:fill>
          <a:solidFill>
            <a:srgbClr val="AEAEAE"/>
          </a:solidFill>
        </a:fill>
      </a:tcStyle>
    </a:firstRow>
  </a:tblStyle>
  <a:tblStyle styleId="{2708684C-4D16-4618-839F-0558EEFCDFE6}" styleName="">
    <a:tblBg/>
    <a:wholeTbl>
      <a:tcTxStyle b="off" i="off">
        <a:font>
          <a:latin typeface="Arial"/>
          <a:ea typeface="Arial"/>
          <a:cs typeface="Arial"/>
        </a:font>
        <a:srgbClr val="AEAEAE"/>
      </a:tcTxStyle>
      <a:tcStyle>
        <a:tcBdr>
          <a:left>
            <a:ln w="12700" cap="flat">
              <a:solidFill>
                <a:srgbClr val="AEAEAE"/>
              </a:solidFill>
              <a:prstDash val="solid"/>
              <a:round/>
            </a:ln>
          </a:left>
          <a:right>
            <a:ln w="12700" cap="flat">
              <a:solidFill>
                <a:srgbClr val="AEAEAE"/>
              </a:solidFill>
              <a:prstDash val="solid"/>
              <a:round/>
            </a:ln>
          </a:right>
          <a:top>
            <a:ln w="12700" cap="flat">
              <a:solidFill>
                <a:srgbClr val="AEAEAE"/>
              </a:solidFill>
              <a:prstDash val="solid"/>
              <a:round/>
            </a:ln>
          </a:top>
          <a:bottom>
            <a:ln w="12700" cap="flat">
              <a:solidFill>
                <a:srgbClr val="AEAEAE"/>
              </a:solidFill>
              <a:prstDash val="solid"/>
              <a:round/>
            </a:ln>
          </a:bottom>
          <a:insideH>
            <a:ln w="12700" cap="flat">
              <a:solidFill>
                <a:srgbClr val="AEAEAE"/>
              </a:solidFill>
              <a:prstDash val="solid"/>
              <a:round/>
            </a:ln>
          </a:insideH>
          <a:insideV>
            <a:ln w="12700" cap="flat">
              <a:solidFill>
                <a:srgbClr val="AEAEAE"/>
              </a:solidFill>
              <a:prstDash val="solid"/>
              <a:round/>
            </a:ln>
          </a:insideV>
        </a:tcBdr>
        <a:fill>
          <a:solidFill>
            <a:srgbClr val="AEAEAE">
              <a:alpha val="20000"/>
            </a:srgbClr>
          </a:solidFill>
        </a:fill>
      </a:tcStyle>
    </a:wholeTbl>
    <a:band2H>
      <a:tcTxStyle/>
      <a:tcStyle>
        <a:tcBdr/>
        <a:fill>
          <a:solidFill>
            <a:srgbClr val="FFFFFF"/>
          </a:solidFill>
        </a:fill>
      </a:tcStyle>
    </a:band2H>
    <a:firstCol>
      <a:tcTxStyle b="on" i="off">
        <a:font>
          <a:latin typeface="Arial"/>
          <a:ea typeface="Arial"/>
          <a:cs typeface="Arial"/>
        </a:font>
        <a:srgbClr val="AEAEAE"/>
      </a:tcTxStyle>
      <a:tcStyle>
        <a:tcBdr>
          <a:left>
            <a:ln w="12700" cap="flat">
              <a:solidFill>
                <a:srgbClr val="AEAEAE"/>
              </a:solidFill>
              <a:prstDash val="solid"/>
              <a:round/>
            </a:ln>
          </a:left>
          <a:right>
            <a:ln w="12700" cap="flat">
              <a:solidFill>
                <a:srgbClr val="AEAEAE"/>
              </a:solidFill>
              <a:prstDash val="solid"/>
              <a:round/>
            </a:ln>
          </a:right>
          <a:top>
            <a:ln w="12700" cap="flat">
              <a:solidFill>
                <a:srgbClr val="AEAEAE"/>
              </a:solidFill>
              <a:prstDash val="solid"/>
              <a:round/>
            </a:ln>
          </a:top>
          <a:bottom>
            <a:ln w="12700" cap="flat">
              <a:solidFill>
                <a:srgbClr val="AEAEAE"/>
              </a:solidFill>
              <a:prstDash val="solid"/>
              <a:round/>
            </a:ln>
          </a:bottom>
          <a:insideH>
            <a:ln w="12700" cap="flat">
              <a:solidFill>
                <a:srgbClr val="AEAEAE"/>
              </a:solidFill>
              <a:prstDash val="solid"/>
              <a:round/>
            </a:ln>
          </a:insideH>
          <a:insideV>
            <a:ln w="12700" cap="flat">
              <a:solidFill>
                <a:srgbClr val="AEAEAE"/>
              </a:solidFill>
              <a:prstDash val="solid"/>
              <a:round/>
            </a:ln>
          </a:insideV>
        </a:tcBdr>
        <a:fill>
          <a:solidFill>
            <a:srgbClr val="AEAEAE">
              <a:alpha val="20000"/>
            </a:srgbClr>
          </a:solidFill>
        </a:fill>
      </a:tcStyle>
    </a:firstCol>
    <a:lastRow>
      <a:tcTxStyle b="on" i="off">
        <a:font>
          <a:latin typeface="Arial"/>
          <a:ea typeface="Arial"/>
          <a:cs typeface="Arial"/>
        </a:font>
        <a:srgbClr val="AEAEAE"/>
      </a:tcTxStyle>
      <a:tcStyle>
        <a:tcBdr>
          <a:left>
            <a:ln w="12700" cap="flat">
              <a:solidFill>
                <a:srgbClr val="AEAEAE"/>
              </a:solidFill>
              <a:prstDash val="solid"/>
              <a:round/>
            </a:ln>
          </a:left>
          <a:right>
            <a:ln w="12700" cap="flat">
              <a:solidFill>
                <a:srgbClr val="AEAEAE"/>
              </a:solidFill>
              <a:prstDash val="solid"/>
              <a:round/>
            </a:ln>
          </a:right>
          <a:top>
            <a:ln w="50800" cap="flat">
              <a:solidFill>
                <a:srgbClr val="AEAEAE"/>
              </a:solidFill>
              <a:prstDash val="solid"/>
              <a:round/>
            </a:ln>
          </a:top>
          <a:bottom>
            <a:ln w="12700" cap="flat">
              <a:solidFill>
                <a:srgbClr val="AEAEAE"/>
              </a:solidFill>
              <a:prstDash val="solid"/>
              <a:round/>
            </a:ln>
          </a:bottom>
          <a:insideH>
            <a:ln w="12700" cap="flat">
              <a:solidFill>
                <a:srgbClr val="AEAEAE"/>
              </a:solidFill>
              <a:prstDash val="solid"/>
              <a:round/>
            </a:ln>
          </a:insideH>
          <a:insideV>
            <a:ln w="12700" cap="flat">
              <a:solidFill>
                <a:srgbClr val="AEAEAE"/>
              </a:solidFill>
              <a:prstDash val="solid"/>
              <a:round/>
            </a:ln>
          </a:insideV>
        </a:tcBdr>
        <a:fill>
          <a:noFill/>
        </a:fill>
      </a:tcStyle>
    </a:lastRow>
    <a:firstRow>
      <a:tcTxStyle b="on" i="off">
        <a:font>
          <a:latin typeface="Arial"/>
          <a:ea typeface="Arial"/>
          <a:cs typeface="Arial"/>
        </a:font>
        <a:srgbClr val="AEAEAE"/>
      </a:tcTxStyle>
      <a:tcStyle>
        <a:tcBdr>
          <a:left>
            <a:ln w="12700" cap="flat">
              <a:solidFill>
                <a:srgbClr val="AEAEAE"/>
              </a:solidFill>
              <a:prstDash val="solid"/>
              <a:round/>
            </a:ln>
          </a:left>
          <a:right>
            <a:ln w="12700" cap="flat">
              <a:solidFill>
                <a:srgbClr val="AEAEAE"/>
              </a:solidFill>
              <a:prstDash val="solid"/>
              <a:round/>
            </a:ln>
          </a:right>
          <a:top>
            <a:ln w="12700" cap="flat">
              <a:solidFill>
                <a:srgbClr val="AEAEAE"/>
              </a:solidFill>
              <a:prstDash val="solid"/>
              <a:round/>
            </a:ln>
          </a:top>
          <a:bottom>
            <a:ln w="25400" cap="flat">
              <a:solidFill>
                <a:srgbClr val="AEAEAE"/>
              </a:solidFill>
              <a:prstDash val="solid"/>
              <a:round/>
            </a:ln>
          </a:bottom>
          <a:insideH>
            <a:ln w="12700" cap="flat">
              <a:solidFill>
                <a:srgbClr val="AEAEAE"/>
              </a:solidFill>
              <a:prstDash val="solid"/>
              <a:round/>
            </a:ln>
          </a:insideH>
          <a:insideV>
            <a:ln w="12700" cap="flat">
              <a:solidFill>
                <a:srgbClr val="AEAEAE"/>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00" autoAdjust="0"/>
    <p:restoredTop sz="96327" autoAdjust="0"/>
  </p:normalViewPr>
  <p:slideViewPr>
    <p:cSldViewPr snapToGrid="0" snapToObjects="1">
      <p:cViewPr varScale="1">
        <p:scale>
          <a:sx n="137" d="100"/>
          <a:sy n="137" d="100"/>
        </p:scale>
        <p:origin x="208" y="640"/>
      </p:cViewPr>
      <p:guideLst>
        <p:guide orient="horz" pos="1620"/>
        <p:guide pos="2880"/>
      </p:guideLst>
    </p:cSldViewPr>
  </p:slideViewPr>
  <p:outlineViewPr>
    <p:cViewPr>
      <p:scale>
        <a:sx n="33" d="100"/>
        <a:sy n="33" d="100"/>
      </p:scale>
      <p:origin x="0" y="-1784"/>
    </p:cViewPr>
  </p:outlineViewPr>
  <p:notesTextViewPr>
    <p:cViewPr>
      <p:scale>
        <a:sx n="100" d="100"/>
        <a:sy n="100" d="100"/>
      </p:scale>
      <p:origin x="0" y="0"/>
    </p:cViewPr>
  </p:notesTextViewPr>
  <p:sorterViewPr>
    <p:cViewPr>
      <p:scale>
        <a:sx n="106" d="100"/>
        <a:sy n="106" d="100"/>
      </p:scale>
      <p:origin x="0" y="0"/>
    </p:cViewPr>
  </p:sorterViewPr>
  <p:notesViewPr>
    <p:cSldViewPr snapToGrid="0" snapToObjects="1">
      <p:cViewPr varScale="1">
        <p:scale>
          <a:sx n="87" d="100"/>
          <a:sy n="87" d="100"/>
        </p:scale>
        <p:origin x="384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9B87F78-0D68-4246-A437-2D9318EC10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31395F7-2D33-4563-B913-935029DFB91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BADDCC2-40CB-4E06-BFD8-D5E5FA76590D}" type="datetimeFigureOut">
              <a:rPr lang="en-US" smtClean="0"/>
              <a:t>3/12/24</a:t>
            </a:fld>
            <a:endParaRPr lang="en-US"/>
          </a:p>
        </p:txBody>
      </p:sp>
      <p:sp>
        <p:nvSpPr>
          <p:cNvPr id="4" name="Footer Placeholder 3">
            <a:extLst>
              <a:ext uri="{FF2B5EF4-FFF2-40B4-BE49-F238E27FC236}">
                <a16:creationId xmlns:a16="http://schemas.microsoft.com/office/drawing/2014/main" id="{9FC51874-B8D5-41E8-A911-ABDA27A13BB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CEE1845-088D-4D9C-9335-5F4FDA67227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52F56B-D2CE-4FA7-A6E4-78636F157ED9}" type="slidenum">
              <a:rPr lang="en-US" smtClean="0"/>
              <a:t>‹#›</a:t>
            </a:fld>
            <a:endParaRPr lang="en-US"/>
          </a:p>
        </p:txBody>
      </p:sp>
    </p:spTree>
    <p:extLst>
      <p:ext uri="{BB962C8B-B14F-4D97-AF65-F5344CB8AC3E}">
        <p14:creationId xmlns:p14="http://schemas.microsoft.com/office/powerpoint/2010/main" val="1827440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26" name="Shape 1126"/>
          <p:cNvSpPr>
            <a:spLocks noGrp="1" noRot="1" noChangeAspect="1"/>
          </p:cNvSpPr>
          <p:nvPr>
            <p:ph type="sldImg"/>
          </p:nvPr>
        </p:nvSpPr>
        <p:spPr>
          <a:xfrm>
            <a:off x="381000" y="685800"/>
            <a:ext cx="6096000" cy="3429000"/>
          </a:xfrm>
          <a:prstGeom prst="rect">
            <a:avLst/>
          </a:prstGeom>
        </p:spPr>
        <p:txBody>
          <a:bodyPr/>
          <a:lstStyle/>
          <a:p>
            <a:endParaRPr/>
          </a:p>
        </p:txBody>
      </p:sp>
      <p:sp>
        <p:nvSpPr>
          <p:cNvPr id="1127" name="Shape 1127"/>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557175361"/>
      </p:ext>
    </p:extLst>
  </p:cSld>
  <p:clrMap bg1="lt1" tx1="dk1" bg2="lt2" tx2="dk2" accent1="accent1" accent2="accent2" accent3="accent3" accent4="accent4" accent5="accent5" accent6="accent6" hlink="hlink" folHlink="folHlink"/>
  <p:notesStyle>
    <a:lvl1pPr defTabSz="457070" latinLnBrk="0">
      <a:defRPr sz="1200">
        <a:latin typeface="+mj-lt"/>
        <a:ea typeface="+mj-ea"/>
        <a:cs typeface="+mj-cs"/>
        <a:sym typeface="Helvetica Neue"/>
      </a:defRPr>
    </a:lvl1pPr>
    <a:lvl2pPr indent="228534" defTabSz="457070" latinLnBrk="0">
      <a:defRPr sz="1200">
        <a:latin typeface="+mj-lt"/>
        <a:ea typeface="+mj-ea"/>
        <a:cs typeface="+mj-cs"/>
        <a:sym typeface="Helvetica Neue"/>
      </a:defRPr>
    </a:lvl2pPr>
    <a:lvl3pPr indent="457070" defTabSz="457070" latinLnBrk="0">
      <a:defRPr sz="1200">
        <a:latin typeface="+mj-lt"/>
        <a:ea typeface="+mj-ea"/>
        <a:cs typeface="+mj-cs"/>
        <a:sym typeface="Helvetica Neue"/>
      </a:defRPr>
    </a:lvl3pPr>
    <a:lvl4pPr indent="685613" defTabSz="457070" latinLnBrk="0">
      <a:defRPr sz="1200">
        <a:latin typeface="+mj-lt"/>
        <a:ea typeface="+mj-ea"/>
        <a:cs typeface="+mj-cs"/>
        <a:sym typeface="Helvetica Neue"/>
      </a:defRPr>
    </a:lvl4pPr>
    <a:lvl5pPr indent="914153" defTabSz="457070" latinLnBrk="0">
      <a:defRPr sz="1200">
        <a:latin typeface="+mj-lt"/>
        <a:ea typeface="+mj-ea"/>
        <a:cs typeface="+mj-cs"/>
        <a:sym typeface="Helvetica Neue"/>
      </a:defRPr>
    </a:lvl5pPr>
    <a:lvl6pPr indent="1142687" defTabSz="457070" latinLnBrk="0">
      <a:defRPr sz="1200">
        <a:latin typeface="+mj-lt"/>
        <a:ea typeface="+mj-ea"/>
        <a:cs typeface="+mj-cs"/>
        <a:sym typeface="Helvetica Neue"/>
      </a:defRPr>
    </a:lvl6pPr>
    <a:lvl7pPr indent="1371226" defTabSz="457070" latinLnBrk="0">
      <a:defRPr sz="1200">
        <a:latin typeface="+mj-lt"/>
        <a:ea typeface="+mj-ea"/>
        <a:cs typeface="+mj-cs"/>
        <a:sym typeface="Helvetica Neue"/>
      </a:defRPr>
    </a:lvl7pPr>
    <a:lvl8pPr indent="1599760" defTabSz="457070" latinLnBrk="0">
      <a:defRPr sz="1200">
        <a:latin typeface="+mj-lt"/>
        <a:ea typeface="+mj-ea"/>
        <a:cs typeface="+mj-cs"/>
        <a:sym typeface="Helvetica Neue"/>
      </a:defRPr>
    </a:lvl8pPr>
    <a:lvl9pPr indent="1828304" defTabSz="457070" latinLnBrk="0">
      <a:defRPr sz="1200">
        <a:latin typeface="+mj-lt"/>
        <a:ea typeface="+mj-ea"/>
        <a:cs typeface="+mj-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642177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42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57971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38556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46530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1530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24271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72681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192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366971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07939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4002820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alphaModFix amt="99771"/>
            <a:lum/>
          </a:blip>
          <a:srcRect/>
          <a:stretch>
            <a:fillRect l="1000" r="-4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3727" y="4034118"/>
            <a:ext cx="8918954" cy="856964"/>
          </a:xfrm>
          <a:prstGeom prst="rect">
            <a:avLst/>
          </a:prstGeom>
        </p:spPr>
        <p:txBody>
          <a:bodyPr/>
          <a:lstStyle>
            <a:lvl1pPr marL="0" indent="0">
              <a:buNone/>
              <a:defRPr b="0" i="0">
                <a:solidFill>
                  <a:schemeClr val="tx1"/>
                </a:solidFill>
                <a:latin typeface="IBM Plex Sans Medium" panose="020B0503050000000000" pitchFamily="34" charset="77"/>
                <a:ea typeface="IBM Plex Sans Medium" panose="020B0503050000000000" pitchFamily="34" charset="77"/>
                <a:cs typeface="IBM Plex Sans Medium" panose="020B0503050000000000" pitchFamily="34" charset="77"/>
              </a:defRPr>
            </a:lvl1pPr>
            <a:lvl2pPr marL="346075" indent="0">
              <a:buNone/>
              <a:defRPr b="0">
                <a:solidFill>
                  <a:schemeClr val="tx1">
                    <a:lumMod val="50000"/>
                    <a:lumOff val="50000"/>
                  </a:schemeClr>
                </a:solidFill>
                <a:latin typeface="Helvetica Neue" charset="0"/>
                <a:ea typeface="Helvetica Neue" charset="0"/>
                <a:cs typeface="Helvetica Neue" charset="0"/>
              </a:defRPr>
            </a:lvl2pPr>
            <a:lvl3pPr marL="682625" indent="0">
              <a:buNone/>
              <a:defRPr b="0">
                <a:solidFill>
                  <a:schemeClr val="tx1">
                    <a:lumMod val="50000"/>
                    <a:lumOff val="50000"/>
                  </a:schemeClr>
                </a:solidFill>
                <a:latin typeface="Helvetica Neue" charset="0"/>
                <a:ea typeface="Helvetica Neue" charset="0"/>
                <a:cs typeface="Helvetica Neue" charset="0"/>
              </a:defRPr>
            </a:lvl3pPr>
            <a:lvl4pPr marL="1030287" indent="0">
              <a:buFont typeface="Arial" charset="0"/>
              <a:buNone/>
              <a:defRPr b="0">
                <a:solidFill>
                  <a:schemeClr val="tx1">
                    <a:lumMod val="50000"/>
                    <a:lumOff val="50000"/>
                  </a:schemeClr>
                </a:solidFill>
                <a:latin typeface="Helvetica Neue" charset="0"/>
                <a:ea typeface="Helvetica Neue" charset="0"/>
                <a:cs typeface="Helvetica Neue" charset="0"/>
              </a:defRPr>
            </a:lvl4pPr>
            <a:lvl5pPr marL="1376362" indent="0">
              <a:buNone/>
              <a:defRPr b="0">
                <a:solidFill>
                  <a:schemeClr val="tx1">
                    <a:lumMod val="50000"/>
                    <a:lumOff val="50000"/>
                  </a:schemeClr>
                </a:solidFill>
                <a:latin typeface="Helvetica Neue" charset="0"/>
                <a:ea typeface="Helvetica Neue" charset="0"/>
                <a:cs typeface="Helvetica Neue" charset="0"/>
              </a:defRPr>
            </a:lvl5pPr>
          </a:lstStyle>
          <a:p>
            <a:pPr lvl="0"/>
            <a:r>
              <a:rPr lang="en-US" dirty="0"/>
              <a:t>Click to edit Master text styles</a:t>
            </a:r>
          </a:p>
        </p:txBody>
      </p:sp>
      <p:sp>
        <p:nvSpPr>
          <p:cNvPr id="5" name="Title 4"/>
          <p:cNvSpPr>
            <a:spLocks noGrp="1"/>
          </p:cNvSpPr>
          <p:nvPr>
            <p:ph type="title"/>
          </p:nvPr>
        </p:nvSpPr>
        <p:spPr>
          <a:xfrm>
            <a:off x="112522" y="2032473"/>
            <a:ext cx="8918955" cy="1078553"/>
          </a:xfrm>
          <a:effectLst>
            <a:outerShdw blurRad="88017" dist="38100" dir="2700000" algn="tl" rotWithShape="0">
              <a:schemeClr val="bg1">
                <a:alpha val="90000"/>
              </a:schemeClr>
            </a:outerShdw>
          </a:effectLst>
        </p:spPr>
        <p:txBody>
          <a:bodyPr/>
          <a:lstStyle>
            <a:lvl1pPr algn="ctr">
              <a:defRPr sz="2800" b="1" i="0">
                <a:solidFill>
                  <a:schemeClr val="tx1"/>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stStyle>
          <a:p>
            <a:r>
              <a:rPr lang="en-US" dirty="0"/>
              <a:t>Click to edit Master title style</a:t>
            </a:r>
          </a:p>
        </p:txBody>
      </p:sp>
      <p:pic>
        <p:nvPicPr>
          <p:cNvPr id="8" name="Picture 7">
            <a:extLst>
              <a:ext uri="{FF2B5EF4-FFF2-40B4-BE49-F238E27FC236}">
                <a16:creationId xmlns:a16="http://schemas.microsoft.com/office/drawing/2014/main" id="{35450635-DADD-3CDF-C4BD-0C95A32229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9553CA32-5849-1CAC-AF5D-8E27F22664E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57308108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wo Content - With Hea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731" y="618829"/>
            <a:ext cx="4251901"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3731" y="1098651"/>
            <a:ext cx="4251901" cy="3743693"/>
          </a:xfrm>
          <a:prstGeom prst="rect">
            <a:avLst/>
          </a:prstGeom>
        </p:spPr>
        <p:txBody>
          <a:bodyPr/>
          <a:lstStyle>
            <a:lvl1pPr>
              <a:defRPr sz="1800"/>
            </a:lvl1pPr>
            <a:lvl2pPr>
              <a:defRPr sz="1600"/>
            </a:lvl2pPr>
            <a:lvl3pPr>
              <a:defRPr sz="1400"/>
            </a:lvl3pPr>
            <a:lvl4pPr>
              <a:defRPr sz="1200"/>
            </a:lvl4pPr>
            <a:lvl5pPr>
              <a:defRPr sz="1200" b="0" i="0">
                <a:latin typeface="IBM Plex Sans Regular" panose="020B0503050000000000" pitchFamily="34" charset="77"/>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1" y="618829"/>
            <a:ext cx="4371031"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098651"/>
            <a:ext cx="4371031" cy="3743693"/>
          </a:xfrm>
          <a:prstGeom prst="rect">
            <a:avLst/>
          </a:prstGeom>
        </p:spPr>
        <p:txBody>
          <a:bodyPr/>
          <a:lstStyle>
            <a:lvl1pPr>
              <a:defRPr sz="1800"/>
            </a:lvl1pPr>
            <a:lvl2pPr>
              <a:defRPr sz="1600"/>
            </a:lvl2pPr>
            <a:lvl3pPr>
              <a:defRPr sz="1400"/>
            </a:lvl3pPr>
            <a:lvl4pPr>
              <a:defRPr sz="1200"/>
            </a:lvl4pPr>
            <a:lvl5pPr>
              <a:defRPr sz="1200" b="0" i="0">
                <a:latin typeface="IBM Plex Sans Regular" panose="020B0503050000000000" pitchFamily="34" charset="77"/>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860BA73D-38C3-0838-34DF-6162BEC5A17B}"/>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B73FB111-E118-53CE-19A5-537C43BC074F}"/>
              </a:ext>
            </a:extLst>
          </p:cNvPr>
          <p:cNvSpPr>
            <a:spLocks noGrp="1" noChangeArrowheads="1"/>
          </p:cNvSpPr>
          <p:nvPr>
            <p:ph type="sldNum" sz="quarter" idx="10"/>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F870DD85-17DB-0ADC-CCE8-F226BBF9731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9" name="Picture 8" descr="A close up of a hexagon&#10;&#10;Description automatically generated">
            <a:extLst>
              <a:ext uri="{FF2B5EF4-FFF2-40B4-BE49-F238E27FC236}">
                <a16:creationId xmlns:a16="http://schemas.microsoft.com/office/drawing/2014/main" id="{59C518FE-07AB-432A-1329-6CF1BAC3752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0876728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 With Header and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29" y="1314493"/>
            <a:ext cx="4282061" cy="3535804"/>
          </a:xfrm>
          <a:prstGeom prst="rect">
            <a:avLst/>
          </a:prstGeom>
        </p:spPr>
        <p:txBody>
          <a:bodyPr/>
          <a:lstStyle>
            <a:lvl5pPr>
              <a:defRPr b="0" i="0">
                <a:latin typeface="IBM Plex Sans Regular" panose="020B0503050000000000"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3"/>
          </p:nvPr>
        </p:nvSpPr>
        <p:spPr>
          <a:xfrm>
            <a:off x="113728" y="633271"/>
            <a:ext cx="4282062" cy="38933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8" name="Content Placeholder 2"/>
          <p:cNvSpPr>
            <a:spLocks noGrp="1"/>
          </p:cNvSpPr>
          <p:nvPr>
            <p:ph idx="14"/>
          </p:nvPr>
        </p:nvSpPr>
        <p:spPr>
          <a:xfrm>
            <a:off x="4745091" y="1314493"/>
            <a:ext cx="4277284" cy="3535804"/>
          </a:xfrm>
          <a:prstGeom prst="rect">
            <a:avLst/>
          </a:prstGeom>
        </p:spPr>
        <p:txBody>
          <a:bodyPr/>
          <a:lstStyle>
            <a:lvl5pPr>
              <a:defRPr b="0" i="0">
                <a:latin typeface="IBM Plex Sans Regular" panose="020B0503050000000000"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5"/>
          </p:nvPr>
        </p:nvSpPr>
        <p:spPr>
          <a:xfrm>
            <a:off x="4745091" y="633271"/>
            <a:ext cx="4277284" cy="38933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4" name="Title 1">
            <a:extLst>
              <a:ext uri="{FF2B5EF4-FFF2-40B4-BE49-F238E27FC236}">
                <a16:creationId xmlns:a16="http://schemas.microsoft.com/office/drawing/2014/main" id="{9BCAB2E6-3124-42CE-5239-28720655DBC4}"/>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5" name="Rectangle 7">
            <a:extLst>
              <a:ext uri="{FF2B5EF4-FFF2-40B4-BE49-F238E27FC236}">
                <a16:creationId xmlns:a16="http://schemas.microsoft.com/office/drawing/2014/main" id="{069F4A79-063E-CCE3-EA90-2C811E4B9D71}"/>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464BF385-0858-BAB4-DE9D-9B78E64B07B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6" name="Picture 5" descr="A close up of a hexagon&#10;&#10;Description automatically generated">
            <a:extLst>
              <a:ext uri="{FF2B5EF4-FFF2-40B4-BE49-F238E27FC236}">
                <a16:creationId xmlns:a16="http://schemas.microsoft.com/office/drawing/2014/main" id="{53B90F35-3390-3C1B-4E2D-7141C102759E}"/>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454503976"/>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Blank with Foot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52B3A0C-8C16-0ED1-55B4-A7B20A795DCE}"/>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53872456-132A-8EF7-4C17-D035060C094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DF8B5117-6F53-CC4A-B9E1-648CE9AAC49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1929757486"/>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Content - Dark">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0"/>
          </p:nvPr>
        </p:nvSpPr>
        <p:spPr>
          <a:xfrm>
            <a:off x="458779" y="1048749"/>
            <a:ext cx="8244899" cy="3249418"/>
          </a:xfrm>
          <a:prstGeom prst="rect">
            <a:avLst/>
          </a:prstGeom>
        </p:spPr>
        <p:txBody>
          <a:bodyPr>
            <a:normAutofit/>
          </a:bodyPr>
          <a:lstStyle>
            <a:lvl1pPr marL="0" marR="0" indent="0" algn="l" defTabSz="914378" rtl="0" eaLnBrk="0" fontAlgn="base" latinLnBrk="0" hangingPunct="0">
              <a:lnSpc>
                <a:spcPct val="100000"/>
              </a:lnSpc>
              <a:spcBef>
                <a:spcPts val="0"/>
              </a:spcBef>
              <a:spcAft>
                <a:spcPts val="600"/>
              </a:spcAft>
              <a:buClrTx/>
              <a:buSzTx/>
              <a:buFont typeface="Arial" charset="0"/>
              <a:buNone/>
              <a:tabLst/>
              <a:defRPr sz="2400" b="0" i="0">
                <a:solidFill>
                  <a:schemeClr val="tx1"/>
                </a:solidFill>
                <a:latin typeface="IBM Plex Sans" panose="020B0503050203000203" pitchFamily="34" charset="0"/>
              </a:defRPr>
            </a:lvl1pPr>
            <a:lvl2pPr marL="228594" marR="0" indent="-228594" algn="l" defTabSz="914378" rtl="0" eaLnBrk="0" fontAlgn="base" latinLnBrk="0" hangingPunct="0">
              <a:lnSpc>
                <a:spcPct val="100000"/>
              </a:lnSpc>
              <a:spcBef>
                <a:spcPts val="0"/>
              </a:spcBef>
              <a:spcAft>
                <a:spcPts val="600"/>
              </a:spcAft>
              <a:buClrTx/>
              <a:buSzPct val="80000"/>
              <a:buFont typeface="Arial" charset="0"/>
              <a:buChar char="•"/>
              <a:tabLst/>
              <a:defRPr sz="2400" b="0" i="0">
                <a:solidFill>
                  <a:schemeClr val="tx1"/>
                </a:solidFill>
                <a:latin typeface="IBM Plex Sans" panose="020B0503050203000203" pitchFamily="34" charset="0"/>
              </a:defRPr>
            </a:lvl2pPr>
            <a:lvl3pPr marL="228594" marR="0" indent="-228594" algn="l" defTabSz="914378" rtl="0" eaLnBrk="0" fontAlgn="base" latinLnBrk="0" hangingPunct="0">
              <a:lnSpc>
                <a:spcPct val="100000"/>
              </a:lnSpc>
              <a:spcBef>
                <a:spcPts val="0"/>
              </a:spcBef>
              <a:spcAft>
                <a:spcPts val="600"/>
              </a:spcAft>
              <a:buClrTx/>
              <a:buSzTx/>
              <a:buFont typeface="Lucida Grande" charset="0"/>
              <a:buChar char="–"/>
              <a:tabLst/>
              <a:defRPr sz="2400" b="0" i="0">
                <a:solidFill>
                  <a:schemeClr val="tx1"/>
                </a:solidFill>
                <a:latin typeface="IBM Plex Sans" panose="020B0503050203000203" pitchFamily="34" charset="0"/>
              </a:defRPr>
            </a:lvl3pPr>
            <a:lvl4pPr marL="228594" marR="0" indent="-136522" algn="l" defTabSz="914378" rtl="0" eaLnBrk="0" fontAlgn="base" latinLnBrk="0" hangingPunct="0">
              <a:lnSpc>
                <a:spcPct val="100000"/>
              </a:lnSpc>
              <a:spcBef>
                <a:spcPts val="0"/>
              </a:spcBef>
              <a:spcAft>
                <a:spcPts val="400"/>
              </a:spcAft>
              <a:buClrTx/>
              <a:buSzPct val="80000"/>
              <a:buFont typeface="Arial"/>
              <a:buChar char="•"/>
              <a:tabLst/>
              <a:defRPr sz="2400" b="0" i="0">
                <a:solidFill>
                  <a:schemeClr val="tx1"/>
                </a:solidFill>
                <a:latin typeface="IBM Plex Sans" panose="020B0503050203000203" pitchFamily="34" charset="0"/>
              </a:defRPr>
            </a:lvl4pPr>
            <a:lvl5pPr marL="228594" marR="0" indent="-182876" algn="l" defTabSz="914378" rtl="0" eaLnBrk="0" fontAlgn="base" latinLnBrk="0" hangingPunct="0">
              <a:lnSpc>
                <a:spcPct val="100000"/>
              </a:lnSpc>
              <a:spcBef>
                <a:spcPts val="0"/>
              </a:spcBef>
              <a:spcAft>
                <a:spcPts val="400"/>
              </a:spcAft>
              <a:buClrTx/>
              <a:buSzPct val="80000"/>
              <a:buFont typeface="Lucida Grande"/>
              <a:buChar char="-"/>
              <a:tabLst/>
              <a:defRPr sz="2000" b="0" i="0">
                <a:solidFill>
                  <a:schemeClr val="tx1"/>
                </a:solidFill>
                <a:latin typeface="IBM Plex Sans" panose="020B0503050203000203" pitchFamily="34" charset="0"/>
              </a:defRPr>
            </a:lvl5pPr>
          </a:lstStyle>
          <a:p>
            <a:pPr marL="0" marR="0" lvl="0"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Click to edit Master text styles</a:t>
            </a:r>
          </a:p>
          <a:p>
            <a:pPr marL="0" marR="0" lvl="1"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Second level</a:t>
            </a:r>
          </a:p>
          <a:p>
            <a:pPr marL="0" marR="0" lvl="2"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Third level</a:t>
            </a:r>
          </a:p>
          <a:p>
            <a:pPr marL="0" marR="0" lvl="3"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Fourth level</a:t>
            </a:r>
          </a:p>
          <a:p>
            <a:pPr marL="0" marR="0" lvl="4"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Fifth level</a:t>
            </a:r>
            <a:endParaRPr kumimoji="0" lang="en-US" sz="1800" b="0" i="0" u="none" strike="noStrike" kern="1200" cap="none" spc="0" normalizeH="0" baseline="0" noProof="0" dirty="0">
              <a:ln>
                <a:noFill/>
              </a:ln>
              <a:solidFill>
                <a:prstClr val="white"/>
              </a:solidFill>
              <a:effectLst/>
              <a:uLnTx/>
              <a:uFillTx/>
              <a:latin typeface="+mn-lt"/>
              <a:ea typeface="ＭＳ Ｐゴシック" charset="0"/>
              <a:cs typeface="+mn-cs"/>
            </a:endParaRPr>
          </a:p>
        </p:txBody>
      </p:sp>
      <p:sp>
        <p:nvSpPr>
          <p:cNvPr id="3" name="Title 1">
            <a:extLst>
              <a:ext uri="{FF2B5EF4-FFF2-40B4-BE49-F238E27FC236}">
                <a16:creationId xmlns:a16="http://schemas.microsoft.com/office/drawing/2014/main" id="{57CF76D5-694B-6152-DECA-C651D59DD7B5}"/>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6B3F7FBF-403C-AE23-1FDD-CA71973DC65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3EF81014-DF5A-F98C-BE6F-4D80D6982F4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F52F3BFC-786E-319F-6DB8-213EDCF2BB4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1974730762"/>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cSld name="8_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1FFB25B4-7C17-DC0C-3B2A-15EF5D4A95AA}"/>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53281444-C520-5CC0-603D-0B0056C9976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06A61C49-F816-F2F0-F1BE-C67E69CAE8E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509890306"/>
      </p:ext>
    </p:extLst>
  </p:cSld>
  <p:clrMapOvr>
    <a:masterClrMapping/>
  </p:clrMapOvr>
  <p:transition spd="slow">
    <p:wipe/>
  </p:transition>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section, title, text (three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7" name="Text Placeholder 3">
            <a:extLst>
              <a:ext uri="{FF2B5EF4-FFF2-40B4-BE49-F238E27FC236}">
                <a16:creationId xmlns:a16="http://schemas.microsoft.com/office/drawing/2014/main" id="{D9DE6B26-5E3F-9A44-A39A-AF5A49C5070E}"/>
              </a:ext>
            </a:extLst>
          </p:cNvPr>
          <p:cNvSpPr>
            <a:spLocks noGrp="1"/>
          </p:cNvSpPr>
          <p:nvPr>
            <p:ph type="body" sz="quarter" idx="18"/>
          </p:nvPr>
        </p:nvSpPr>
        <p:spPr>
          <a:xfrm>
            <a:off x="6195061" y="665161"/>
            <a:ext cx="2834640" cy="566928"/>
          </a:xfrm>
          <a:prstGeom prst="rect">
            <a:avLst/>
          </a:prstGeom>
          <a:solidFill>
            <a:srgbClr val="0432FF"/>
          </a:solidFill>
        </p:spPr>
        <p:txBody>
          <a:bodyPr anchor="ctr"/>
          <a:lstStyle>
            <a:lvl1pPr marL="0" indent="0" algn="ctr">
              <a:buNone/>
              <a:defRPr sz="1600">
                <a:solidFill>
                  <a:schemeClr val="bg1"/>
                </a:solidFill>
              </a:defRPr>
            </a:lvl1pPr>
          </a:lstStyle>
          <a:p>
            <a:pPr lvl="0"/>
            <a:r>
              <a:rPr lang="en-US" dirty="0"/>
              <a:t>Click to edit Master text styles</a:t>
            </a:r>
          </a:p>
        </p:txBody>
      </p:sp>
      <p:sp>
        <p:nvSpPr>
          <p:cNvPr id="18" name="Text Placeholder 3">
            <a:extLst>
              <a:ext uri="{FF2B5EF4-FFF2-40B4-BE49-F238E27FC236}">
                <a16:creationId xmlns:a16="http://schemas.microsoft.com/office/drawing/2014/main" id="{CE453B0A-C654-4948-AB8C-37DFD942D348}"/>
              </a:ext>
            </a:extLst>
          </p:cNvPr>
          <p:cNvSpPr>
            <a:spLocks noGrp="1"/>
          </p:cNvSpPr>
          <p:nvPr>
            <p:ph type="body" sz="quarter" idx="19"/>
          </p:nvPr>
        </p:nvSpPr>
        <p:spPr>
          <a:xfrm>
            <a:off x="3154680" y="665161"/>
            <a:ext cx="2834640" cy="566928"/>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9" name="Text Placeholder 3">
            <a:extLst>
              <a:ext uri="{FF2B5EF4-FFF2-40B4-BE49-F238E27FC236}">
                <a16:creationId xmlns:a16="http://schemas.microsoft.com/office/drawing/2014/main" id="{B605A13B-4612-E54B-BCE1-A5F11EDEE82B}"/>
              </a:ext>
            </a:extLst>
          </p:cNvPr>
          <p:cNvSpPr>
            <a:spLocks noGrp="1"/>
          </p:cNvSpPr>
          <p:nvPr>
            <p:ph type="body" sz="quarter" idx="20"/>
          </p:nvPr>
        </p:nvSpPr>
        <p:spPr>
          <a:xfrm>
            <a:off x="114299" y="665162"/>
            <a:ext cx="2834640"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cxnSp>
        <p:nvCxnSpPr>
          <p:cNvPr id="9" name="Straight Connector 8">
            <a:extLst>
              <a:ext uri="{FF2B5EF4-FFF2-40B4-BE49-F238E27FC236}">
                <a16:creationId xmlns:a16="http://schemas.microsoft.com/office/drawing/2014/main" id="{2C4DCAED-CAC8-E84E-93DC-F1452D46F2A1}"/>
              </a:ext>
            </a:extLst>
          </p:cNvPr>
          <p:cNvCxnSpPr/>
          <p:nvPr/>
        </p:nvCxnSpPr>
        <p:spPr bwMode="auto">
          <a:xfrm>
            <a:off x="6089301"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9790F5-5BD5-0A41-B754-328E81F56743}"/>
              </a:ext>
            </a:extLst>
          </p:cNvPr>
          <p:cNvCxnSpPr/>
          <p:nvPr/>
        </p:nvCxnSpPr>
        <p:spPr bwMode="auto">
          <a:xfrm>
            <a:off x="3032482" y="1273602"/>
            <a:ext cx="0" cy="3618705"/>
          </a:xfrm>
          <a:prstGeom prst="line">
            <a:avLst/>
          </a:prstGeom>
          <a:noFill/>
          <a:ln w="9525" cap="flat" cmpd="sng" algn="ctr">
            <a:solidFill>
              <a:schemeClr val="accent1"/>
            </a:solidFill>
            <a:prstDash val="solid"/>
            <a:round/>
            <a:headEnd type="none" w="med" len="med"/>
            <a:tailEnd type="none" w="med" len="med"/>
          </a:ln>
          <a:effectLst/>
        </p:spPr>
      </p:cxnSp>
      <p:sp>
        <p:nvSpPr>
          <p:cNvPr id="26" name="Content Placeholder 2">
            <a:extLst>
              <a:ext uri="{FF2B5EF4-FFF2-40B4-BE49-F238E27FC236}">
                <a16:creationId xmlns:a16="http://schemas.microsoft.com/office/drawing/2014/main" id="{E6803A98-BAB2-D344-923E-323F11A47415}"/>
              </a:ext>
            </a:extLst>
          </p:cNvPr>
          <p:cNvSpPr>
            <a:spLocks noGrp="1"/>
          </p:cNvSpPr>
          <p:nvPr>
            <p:ph idx="21"/>
          </p:nvPr>
        </p:nvSpPr>
        <p:spPr>
          <a:xfrm>
            <a:off x="3153597" y="1231588"/>
            <a:ext cx="2820037"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7FAA648B-4498-6744-BCBB-BCB6D5ED122A}"/>
              </a:ext>
            </a:extLst>
          </p:cNvPr>
          <p:cNvSpPr>
            <a:spLocks noGrp="1"/>
          </p:cNvSpPr>
          <p:nvPr>
            <p:ph idx="22"/>
          </p:nvPr>
        </p:nvSpPr>
        <p:spPr>
          <a:xfrm>
            <a:off x="6195061" y="1231588"/>
            <a:ext cx="2820037"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56CD5E99-3D9D-124B-B1C0-33BD7F0293CD}"/>
              </a:ext>
            </a:extLst>
          </p:cNvPr>
          <p:cNvSpPr>
            <a:spLocks noGrp="1"/>
          </p:cNvSpPr>
          <p:nvPr>
            <p:ph idx="1"/>
          </p:nvPr>
        </p:nvSpPr>
        <p:spPr>
          <a:xfrm>
            <a:off x="113727" y="1231586"/>
            <a:ext cx="2834126" cy="3618708"/>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798B84E-7AF5-82FE-2EE7-6AF06457E45B}"/>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E74882BD-5560-BDA2-D42C-6EAE68DBB77B}"/>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9E0AAEAD-6E64-8038-BE91-7BDB28813CD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60B98B12-61F1-1A0F-1740-F506AC02EFE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33887522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4_section, title, text (four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1BB15BF-693E-4C45-A56A-7E6CC866829D}"/>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F7EEE30A-ED3C-C34B-B8DD-F84E4D247A8D}"/>
              </a:ext>
            </a:extLst>
          </p:cNvPr>
          <p:cNvSpPr>
            <a:spLocks noGrp="1"/>
          </p:cNvSpPr>
          <p:nvPr>
            <p:ph type="body" sz="quarter" idx="17"/>
          </p:nvPr>
        </p:nvSpPr>
        <p:spPr>
          <a:xfrm>
            <a:off x="6972912"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dirty="0"/>
              <a:t>Click to edit Master text styles</a:t>
            </a:r>
          </a:p>
        </p:txBody>
      </p:sp>
      <p:sp>
        <p:nvSpPr>
          <p:cNvPr id="17" name="Text Placeholder 3">
            <a:extLst>
              <a:ext uri="{FF2B5EF4-FFF2-40B4-BE49-F238E27FC236}">
                <a16:creationId xmlns:a16="http://schemas.microsoft.com/office/drawing/2014/main" id="{D9DE6B26-5E3F-9A44-A39A-AF5A49C5070E}"/>
              </a:ext>
            </a:extLst>
          </p:cNvPr>
          <p:cNvSpPr>
            <a:spLocks noGrp="1"/>
          </p:cNvSpPr>
          <p:nvPr>
            <p:ph type="body" sz="quarter" idx="18"/>
          </p:nvPr>
        </p:nvSpPr>
        <p:spPr>
          <a:xfrm>
            <a:off x="4686300"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8" name="Text Placeholder 3">
            <a:extLst>
              <a:ext uri="{FF2B5EF4-FFF2-40B4-BE49-F238E27FC236}">
                <a16:creationId xmlns:a16="http://schemas.microsoft.com/office/drawing/2014/main" id="{CE453B0A-C654-4948-AB8C-37DFD942D348}"/>
              </a:ext>
            </a:extLst>
          </p:cNvPr>
          <p:cNvSpPr>
            <a:spLocks noGrp="1"/>
          </p:cNvSpPr>
          <p:nvPr>
            <p:ph type="body" sz="quarter" idx="19"/>
          </p:nvPr>
        </p:nvSpPr>
        <p:spPr>
          <a:xfrm>
            <a:off x="2400912"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9" name="Text Placeholder 3">
            <a:extLst>
              <a:ext uri="{FF2B5EF4-FFF2-40B4-BE49-F238E27FC236}">
                <a16:creationId xmlns:a16="http://schemas.microsoft.com/office/drawing/2014/main" id="{B605A13B-4612-E54B-BCE1-A5F11EDEE82B}"/>
              </a:ext>
            </a:extLst>
          </p:cNvPr>
          <p:cNvSpPr>
            <a:spLocks noGrp="1"/>
          </p:cNvSpPr>
          <p:nvPr>
            <p:ph type="body" sz="quarter" idx="20"/>
          </p:nvPr>
        </p:nvSpPr>
        <p:spPr>
          <a:xfrm>
            <a:off x="114300"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cxnSp>
        <p:nvCxnSpPr>
          <p:cNvPr id="9" name="Straight Connector 8">
            <a:extLst>
              <a:ext uri="{FF2B5EF4-FFF2-40B4-BE49-F238E27FC236}">
                <a16:creationId xmlns:a16="http://schemas.microsoft.com/office/drawing/2014/main" id="{2C4DCAED-CAC8-E84E-93DC-F1452D46F2A1}"/>
              </a:ext>
            </a:extLst>
          </p:cNvPr>
          <p:cNvCxnSpPr/>
          <p:nvPr/>
        </p:nvCxnSpPr>
        <p:spPr bwMode="auto">
          <a:xfrm>
            <a:off x="4572000"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E622E84F-599B-3D49-A46F-B8C623E35292}"/>
              </a:ext>
            </a:extLst>
          </p:cNvPr>
          <p:cNvCxnSpPr/>
          <p:nvPr/>
        </p:nvCxnSpPr>
        <p:spPr bwMode="auto">
          <a:xfrm>
            <a:off x="6857999"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9790F5-5BD5-0A41-B754-328E81F56743}"/>
              </a:ext>
            </a:extLst>
          </p:cNvPr>
          <p:cNvCxnSpPr/>
          <p:nvPr/>
        </p:nvCxnSpPr>
        <p:spPr bwMode="auto">
          <a:xfrm>
            <a:off x="2278856" y="1273602"/>
            <a:ext cx="0" cy="3618705"/>
          </a:xfrm>
          <a:prstGeom prst="line">
            <a:avLst/>
          </a:prstGeom>
          <a:noFill/>
          <a:ln w="9525" cap="flat" cmpd="sng" algn="ctr">
            <a:solidFill>
              <a:schemeClr val="accent1"/>
            </a:solidFill>
            <a:prstDash val="solid"/>
            <a:round/>
            <a:headEnd type="none" w="med" len="med"/>
            <a:tailEnd type="none" w="med" len="med"/>
          </a:ln>
          <a:effectLst/>
        </p:spPr>
      </p:cxnSp>
      <p:sp>
        <p:nvSpPr>
          <p:cNvPr id="26" name="Content Placeholder 2">
            <a:extLst>
              <a:ext uri="{FF2B5EF4-FFF2-40B4-BE49-F238E27FC236}">
                <a16:creationId xmlns:a16="http://schemas.microsoft.com/office/drawing/2014/main" id="{E6803A98-BAB2-D344-923E-323F11A47415}"/>
              </a:ext>
            </a:extLst>
          </p:cNvPr>
          <p:cNvSpPr>
            <a:spLocks noGrp="1"/>
          </p:cNvSpPr>
          <p:nvPr>
            <p:ph idx="21"/>
          </p:nvPr>
        </p:nvSpPr>
        <p:spPr>
          <a:xfrm>
            <a:off x="2400912" y="1231588"/>
            <a:ext cx="2055422"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7FAA648B-4498-6744-BCBB-BCB6D5ED122A}"/>
              </a:ext>
            </a:extLst>
          </p:cNvPr>
          <p:cNvSpPr>
            <a:spLocks noGrp="1"/>
          </p:cNvSpPr>
          <p:nvPr>
            <p:ph idx="22"/>
          </p:nvPr>
        </p:nvSpPr>
        <p:spPr>
          <a:xfrm>
            <a:off x="4694055" y="1231588"/>
            <a:ext cx="2055422"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3A622B99-8BED-384A-B03E-2F619A6A2A6C}"/>
              </a:ext>
            </a:extLst>
          </p:cNvPr>
          <p:cNvSpPr>
            <a:spLocks noGrp="1"/>
          </p:cNvSpPr>
          <p:nvPr>
            <p:ph idx="23"/>
          </p:nvPr>
        </p:nvSpPr>
        <p:spPr>
          <a:xfrm>
            <a:off x="6986625" y="1231586"/>
            <a:ext cx="2035749" cy="3618707"/>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56CD5E99-3D9D-124B-B1C0-33BD7F0293CD}"/>
              </a:ext>
            </a:extLst>
          </p:cNvPr>
          <p:cNvSpPr>
            <a:spLocks noGrp="1"/>
          </p:cNvSpPr>
          <p:nvPr>
            <p:ph idx="1"/>
          </p:nvPr>
        </p:nvSpPr>
        <p:spPr>
          <a:xfrm>
            <a:off x="113727" y="1231586"/>
            <a:ext cx="2049463" cy="3618708"/>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7">
            <a:extLst>
              <a:ext uri="{FF2B5EF4-FFF2-40B4-BE49-F238E27FC236}">
                <a16:creationId xmlns:a16="http://schemas.microsoft.com/office/drawing/2014/main" id="{9F326384-821C-FABE-8479-893695C5DED5}"/>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06C73B2C-08E1-0DA4-A6EF-9FE0A80F14C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1EE5B125-C8C6-7DAE-1D32-93C1C342CA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4152870925"/>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title, text (1/4), content (3/4)">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28600" y="1116489"/>
            <a:ext cx="1828800" cy="3454400"/>
          </a:xfrm>
          <a:prstGeom prst="rect">
            <a:avLst/>
          </a:prstGeom>
        </p:spPr>
        <p:txBody>
          <a:bodyPr/>
          <a:lstStyle>
            <a:lvl1pPr>
              <a:defRPr sz="1400">
                <a:solidFill>
                  <a:schemeClr val="tx1"/>
                </a:solidFill>
                <a:latin typeface="IBM Plex Sans" panose="020B0503050203000203" pitchFamily="34" charset="0"/>
              </a:defRPr>
            </a:lvl1pPr>
            <a:lvl2pPr>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666751"/>
            <a:ext cx="6400800" cy="3824288"/>
          </a:xfrm>
          <a:prstGeom prst="rect">
            <a:avLst/>
          </a:prstGeom>
        </p:spPr>
        <p:txBody>
          <a:bodyPr/>
          <a:lstStyle>
            <a:lvl1pPr>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5F405321-12E3-3628-1594-70BDBABCFF94}"/>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05DB1776-3278-ACFC-08D8-2BD9CDF6A77B}"/>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03CA266D-07BB-D3A0-1D49-E761F4D4637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0F18D9E9-531A-B53E-EB9E-352437D7BEB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669853431"/>
      </p:ext>
    </p:extLst>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section, title, text (four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800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p:nvPr>
        </p:nvSpPr>
        <p:spPr>
          <a:xfrm>
            <a:off x="228600" y="1093469"/>
            <a:ext cx="1828800" cy="3589655"/>
          </a:xfrm>
          <a:prstGeom prst="rect">
            <a:avLst/>
          </a:prstGeom>
        </p:spPr>
        <p:txBody>
          <a:bodyPr/>
          <a:lstStyle>
            <a:lvl1pPr>
              <a:spcBef>
                <a:spcPts val="1100"/>
              </a:spcBef>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DB73340E-D1CA-F79C-03F4-4EB871464D4C}"/>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8B79C6F6-17C3-29F9-D9FB-F4C5068ED860}"/>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5A5A86B6-B571-4680-7CBD-FD8A331CC7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A72B1CC2-EACE-9A45-8802-5DACF32F84D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335154884"/>
      </p:ext>
    </p:extLst>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Divi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28600" y="201168"/>
            <a:ext cx="4114800" cy="4493752"/>
          </a:xfrm>
        </p:spPr>
        <p:txBody>
          <a:bodyPr/>
          <a:lstStyle>
            <a:lvl1pPr>
              <a:lnSpc>
                <a:spcPct val="90000"/>
              </a:lnSpc>
              <a:defRPr>
                <a:solidFill>
                  <a:schemeClr val="tx2"/>
                </a:solidFill>
              </a:defRPr>
            </a:lvl1pPr>
          </a:lstStyle>
          <a:p>
            <a:r>
              <a:rPr lang="en-US" dirty="0"/>
              <a:t>Click to edit Master title style</a:t>
            </a:r>
          </a:p>
        </p:txBody>
      </p:sp>
      <p:sp>
        <p:nvSpPr>
          <p:cNvPr id="2" name="Rectangle 7">
            <a:extLst>
              <a:ext uri="{FF2B5EF4-FFF2-40B4-BE49-F238E27FC236}">
                <a16:creationId xmlns:a16="http://schemas.microsoft.com/office/drawing/2014/main" id="{753B7CE0-6577-0E53-A07C-D098CEDBD872}"/>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C2A8294D-7DA9-1D77-1804-882ED7C7EC1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A9FE6CB5-840D-5195-33E7-8D9D9AA4CAB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26767700"/>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parator Slid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3726" y="69429"/>
            <a:ext cx="8934857" cy="1314098"/>
          </a:xfrm>
        </p:spPr>
        <p:txBody>
          <a:bodyPr/>
          <a:lstStyle>
            <a:lvl1pPr>
              <a:defRPr b="1" i="0">
                <a:solidFill>
                  <a:schemeClr val="tx2"/>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stStyle>
          <a:p>
            <a:r>
              <a:rPr lang="en-US" dirty="0"/>
              <a:t>Click to edit Master title style</a:t>
            </a:r>
          </a:p>
        </p:txBody>
      </p:sp>
      <p:sp>
        <p:nvSpPr>
          <p:cNvPr id="6" name="Text Placeholder 5"/>
          <p:cNvSpPr>
            <a:spLocks noGrp="1"/>
          </p:cNvSpPr>
          <p:nvPr>
            <p:ph type="body" sz="quarter" idx="10"/>
          </p:nvPr>
        </p:nvSpPr>
        <p:spPr>
          <a:xfrm>
            <a:off x="113727" y="1567013"/>
            <a:ext cx="8934855" cy="3328037"/>
          </a:xfrm>
          <a:prstGeom prst="rect">
            <a:avLst/>
          </a:prstGeom>
          <a:ln>
            <a:noFill/>
          </a:ln>
        </p:spPr>
        <p:txBody>
          <a:bodyPr/>
          <a:lstStyle>
            <a:lvl1pPr>
              <a:buClrTx/>
              <a:defRPr b="0" i="0">
                <a:solidFill>
                  <a:schemeClr val="tx1"/>
                </a:solidFill>
                <a:latin typeface="IBM Plex Sans Regular" panose="020B0503050000000000" pitchFamily="34" charset="77"/>
                <a:ea typeface="Helvetica Neue" charset="0"/>
                <a:cs typeface="Helvetica Neue" charset="0"/>
              </a:defRPr>
            </a:lvl1pPr>
            <a:lvl2pPr>
              <a:buClrTx/>
              <a:defRPr b="0" i="0">
                <a:solidFill>
                  <a:schemeClr val="tx1"/>
                </a:solidFill>
                <a:latin typeface="IBM Plex Sans Regular" panose="020B0503050000000000" pitchFamily="34" charset="77"/>
                <a:ea typeface="Helvetica Neue" charset="0"/>
                <a:cs typeface="Helvetica Neue" charset="0"/>
              </a:defRPr>
            </a:lvl2pPr>
            <a:lvl3pPr>
              <a:buClrTx/>
              <a:defRPr b="0" i="0">
                <a:solidFill>
                  <a:schemeClr val="tx1"/>
                </a:solidFill>
                <a:latin typeface="IBM Plex Sans Regular" panose="020B0503050000000000" pitchFamily="34" charset="77"/>
                <a:ea typeface="Helvetica Neue" charset="0"/>
                <a:cs typeface="Helvetica Neue" charset="0"/>
              </a:defRPr>
            </a:lvl3pPr>
            <a:lvl4pPr marL="1316037" indent="-285750">
              <a:buClrTx/>
              <a:buFont typeface="AppleSymbols" charset="0"/>
              <a:buChar char="▻"/>
              <a:defRPr b="0" i="0">
                <a:solidFill>
                  <a:schemeClr val="tx1"/>
                </a:solidFill>
                <a:latin typeface="IBM Plex Sans Regular" panose="020B0503050000000000" pitchFamily="34" charset="77"/>
                <a:ea typeface="Helvetica Neue" charset="0"/>
                <a:cs typeface="Helvetica Neue" charset="0"/>
              </a:defRPr>
            </a:lvl4pPr>
            <a:lvl5pPr>
              <a:buClrTx/>
              <a:defRPr b="0" i="0">
                <a:solidFill>
                  <a:schemeClr val="tx1"/>
                </a:solidFill>
                <a:latin typeface="IBM Plex Sans Regular" panose="020B0503050000000000" pitchFamily="34" charset="77"/>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7">
            <a:extLst>
              <a:ext uri="{FF2B5EF4-FFF2-40B4-BE49-F238E27FC236}">
                <a16:creationId xmlns:a16="http://schemas.microsoft.com/office/drawing/2014/main" id="{96AA4F47-F567-E062-CE53-306054CB8FF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BEF18576-6792-83E5-56BD-09D46690AB6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BF92C689-C7C7-2141-FC04-1D26A1C14D5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4052639041"/>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4C1F-1233-6530-366A-953D243CD853}"/>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122217B1-C241-5D04-A960-43D6D33F4F59}"/>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CABA5BDC-B5C1-FBFB-13A8-F511628CE8B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04A50246-132D-3584-7142-0E7A23A91DD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978939827"/>
      </p:ext>
    </p:extLst>
  </p:cSld>
  <p:clrMapOvr>
    <a:masterClrMapping/>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cSld name="title, blank">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46890" y="246888"/>
            <a:ext cx="6805749" cy="804672"/>
          </a:xfrm>
        </p:spPr>
        <p:txBody>
          <a:bodyPr/>
          <a:lstStyle>
            <a:lvl1pPr>
              <a:defRPr b="0" i="0">
                <a:solidFill>
                  <a:schemeClr val="tx2"/>
                </a:solidFill>
                <a:latin typeface="IBM Plex Sans Light" panose="020B0403050203000203" pitchFamily="34" charset="0"/>
              </a:defRPr>
            </a:lvl1pPr>
          </a:lstStyle>
          <a:p>
            <a:r>
              <a:rPr lang="en-US" dirty="0"/>
              <a:t>Click to edit Master title style</a:t>
            </a:r>
          </a:p>
        </p:txBody>
      </p:sp>
      <p:sp>
        <p:nvSpPr>
          <p:cNvPr id="5" name="Rectangle 7">
            <a:extLst>
              <a:ext uri="{FF2B5EF4-FFF2-40B4-BE49-F238E27FC236}">
                <a16:creationId xmlns:a16="http://schemas.microsoft.com/office/drawing/2014/main" id="{60332196-1455-A1BF-04B2-CEDFF8F3711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4577845B-1BB6-989B-4CFF-9A51411E6FB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A0552BF7-A6A9-F185-C398-6E33B1A5EB9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097936623"/>
      </p:ext>
    </p:extLst>
  </p:cSld>
  <p:clrMapOvr>
    <a:masterClrMapping/>
  </p:clrMapOvr>
  <p:hf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cSld name="big tex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28600" y="265187"/>
            <a:ext cx="8686800" cy="4473575"/>
          </a:xfrm>
        </p:spPr>
        <p:txBody>
          <a:bodyPr/>
          <a:lstStyle>
            <a:lvl1pPr>
              <a:lnSpc>
                <a:spcPct val="90000"/>
              </a:lnSpc>
              <a:defRPr sz="9600" b="1">
                <a:solidFill>
                  <a:schemeClr val="tx2"/>
                </a:solidFill>
              </a:defRPr>
            </a:lvl1pPr>
          </a:lstStyle>
          <a:p>
            <a:r>
              <a:rPr lang="en-US" dirty="0"/>
              <a:t>Click to edit Master title style</a:t>
            </a:r>
          </a:p>
        </p:txBody>
      </p:sp>
      <p:sp>
        <p:nvSpPr>
          <p:cNvPr id="5" name="Rectangle 7">
            <a:extLst>
              <a:ext uri="{FF2B5EF4-FFF2-40B4-BE49-F238E27FC236}">
                <a16:creationId xmlns:a16="http://schemas.microsoft.com/office/drawing/2014/main" id="{EAAC8D6A-CCFB-50F5-44E8-2A46CDD9E5EB}"/>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C44058C4-8C38-5779-304A-43277F0B88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759F9278-3478-C91D-35F9-E5C3B2ECD0A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954299294"/>
      </p:ext>
    </p:extLst>
  </p:cSld>
  <p:clrMapOvr>
    <a:masterClrMapping/>
  </p:clrMapOvr>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8"/>
            <a:ext cx="4143431" cy="1072158"/>
          </a:xfrm>
        </p:spPr>
        <p:txBody>
          <a:bodyPr rIns="457200"/>
          <a:lstStyle>
            <a:lvl1pPr>
              <a:lnSpc>
                <a:spcPct val="100000"/>
              </a:lnSpc>
              <a:defRPr sz="2400">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DB8743C0-CC4D-F470-1D5C-69FE830454F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spTree>
    <p:extLst>
      <p:ext uri="{BB962C8B-B14F-4D97-AF65-F5344CB8AC3E}">
        <p14:creationId xmlns:p14="http://schemas.microsoft.com/office/powerpoint/2010/main" val="2447550518"/>
      </p:ext>
    </p:extLst>
  </p:cSld>
  <p:clrMapOvr>
    <a:masterClrMapping/>
  </p:clrMapOvr>
  <p:transition spd="med"/>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alphaModFix amt="99771"/>
            <a:lum/>
          </a:blip>
          <a:srcRect/>
          <a:stretch>
            <a:fillRect l="1000" r="-4000"/>
          </a:stretch>
        </a:blip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113727" y="4034118"/>
            <a:ext cx="8918954" cy="856964"/>
          </a:xfrm>
          <a:prstGeom prst="rect">
            <a:avLst/>
          </a:prstGeom>
        </p:spPr>
        <p:txBody>
          <a:bodyPr/>
          <a:lstStyle>
            <a:lvl1pPr marL="0" indent="0">
              <a:buNone/>
              <a:defRPr b="0" i="0">
                <a:solidFill>
                  <a:schemeClr val="tx1"/>
                </a:solidFill>
                <a:latin typeface="IBM Plex Sans Medium" panose="020B0503050000000000" pitchFamily="34" charset="77"/>
                <a:ea typeface="IBM Plex Sans Medium" panose="020B0503050000000000" pitchFamily="34" charset="77"/>
                <a:cs typeface="IBM Plex Sans Medium" panose="020B0503050000000000" pitchFamily="34" charset="77"/>
              </a:defRPr>
            </a:lvl1pPr>
            <a:lvl2pPr marL="346075" indent="0">
              <a:buNone/>
              <a:defRPr b="0">
                <a:solidFill>
                  <a:schemeClr val="tx1">
                    <a:lumMod val="50000"/>
                    <a:lumOff val="50000"/>
                  </a:schemeClr>
                </a:solidFill>
                <a:latin typeface="Helvetica Neue" charset="0"/>
                <a:ea typeface="Helvetica Neue" charset="0"/>
                <a:cs typeface="Helvetica Neue" charset="0"/>
              </a:defRPr>
            </a:lvl2pPr>
            <a:lvl3pPr marL="682625" indent="0">
              <a:buNone/>
              <a:defRPr b="0">
                <a:solidFill>
                  <a:schemeClr val="tx1">
                    <a:lumMod val="50000"/>
                    <a:lumOff val="50000"/>
                  </a:schemeClr>
                </a:solidFill>
                <a:latin typeface="Helvetica Neue" charset="0"/>
                <a:ea typeface="Helvetica Neue" charset="0"/>
                <a:cs typeface="Helvetica Neue" charset="0"/>
              </a:defRPr>
            </a:lvl3pPr>
            <a:lvl4pPr marL="1030287" indent="0">
              <a:buFont typeface="Arial" charset="0"/>
              <a:buNone/>
              <a:defRPr b="0">
                <a:solidFill>
                  <a:schemeClr val="tx1">
                    <a:lumMod val="50000"/>
                    <a:lumOff val="50000"/>
                  </a:schemeClr>
                </a:solidFill>
                <a:latin typeface="Helvetica Neue" charset="0"/>
                <a:ea typeface="Helvetica Neue" charset="0"/>
                <a:cs typeface="Helvetica Neue" charset="0"/>
              </a:defRPr>
            </a:lvl4pPr>
            <a:lvl5pPr marL="1376362" indent="0">
              <a:buNone/>
              <a:defRPr b="0">
                <a:solidFill>
                  <a:schemeClr val="tx1">
                    <a:lumMod val="50000"/>
                    <a:lumOff val="50000"/>
                  </a:schemeClr>
                </a:solidFill>
                <a:latin typeface="Helvetica Neue" charset="0"/>
                <a:ea typeface="Helvetica Neue" charset="0"/>
                <a:cs typeface="Helvetica Neue" charset="0"/>
              </a:defRPr>
            </a:lvl5pPr>
          </a:lstStyle>
          <a:p>
            <a:pPr lvl="0"/>
            <a:r>
              <a:rPr lang="en-US" dirty="0"/>
              <a:t>Click to edit Master text styles</a:t>
            </a:r>
          </a:p>
        </p:txBody>
      </p:sp>
      <p:sp>
        <p:nvSpPr>
          <p:cNvPr id="5" name="Title 4"/>
          <p:cNvSpPr>
            <a:spLocks noGrp="1"/>
          </p:cNvSpPr>
          <p:nvPr>
            <p:ph type="title"/>
          </p:nvPr>
        </p:nvSpPr>
        <p:spPr>
          <a:xfrm>
            <a:off x="112522" y="2032473"/>
            <a:ext cx="8918955" cy="1078553"/>
          </a:xfrm>
          <a:effectLst>
            <a:outerShdw blurRad="88017" dist="38100" dir="2700000" algn="tl" rotWithShape="0">
              <a:schemeClr val="bg1">
                <a:alpha val="90000"/>
              </a:schemeClr>
            </a:outerShdw>
          </a:effectLst>
        </p:spPr>
        <p:txBody>
          <a:bodyPr/>
          <a:lstStyle>
            <a:lvl1pPr algn="ctr">
              <a:defRPr sz="2800" b="1" i="0">
                <a:solidFill>
                  <a:schemeClr val="tx1"/>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stStyle>
          <a:p>
            <a:r>
              <a:rPr lang="en-US" dirty="0"/>
              <a:t>Click to edit Master title style</a:t>
            </a:r>
          </a:p>
        </p:txBody>
      </p:sp>
      <p:pic>
        <p:nvPicPr>
          <p:cNvPr id="8" name="Picture 7">
            <a:extLst>
              <a:ext uri="{FF2B5EF4-FFF2-40B4-BE49-F238E27FC236}">
                <a16:creationId xmlns:a16="http://schemas.microsoft.com/office/drawing/2014/main" id="{35450635-DADD-3CDF-C4BD-0C95A32229D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9"/>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9D752A97-8200-DC02-3FA0-D1B152304E5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573081086"/>
      </p:ext>
    </p:extLst>
  </p:cSld>
  <p:clrMapOvr>
    <a:masterClrMapping/>
  </p:clrMapOvr>
  <p:hf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eparator Slid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113726" y="69429"/>
            <a:ext cx="8934857" cy="1314098"/>
          </a:xfrm>
        </p:spPr>
        <p:txBody>
          <a:bodyPr/>
          <a:lstStyle>
            <a:lvl1pPr>
              <a:defRPr b="1" i="0">
                <a:solidFill>
                  <a:schemeClr val="tx2"/>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stStyle>
          <a:p>
            <a:r>
              <a:rPr lang="en-US" dirty="0"/>
              <a:t>Click to edit Master title style</a:t>
            </a:r>
          </a:p>
        </p:txBody>
      </p:sp>
      <p:sp>
        <p:nvSpPr>
          <p:cNvPr id="6" name="Text Placeholder 5"/>
          <p:cNvSpPr>
            <a:spLocks noGrp="1"/>
          </p:cNvSpPr>
          <p:nvPr>
            <p:ph type="body" sz="quarter" idx="10"/>
          </p:nvPr>
        </p:nvSpPr>
        <p:spPr>
          <a:xfrm>
            <a:off x="113727" y="1567013"/>
            <a:ext cx="8934855" cy="3328037"/>
          </a:xfrm>
          <a:prstGeom prst="rect">
            <a:avLst/>
          </a:prstGeom>
          <a:ln>
            <a:noFill/>
          </a:ln>
        </p:spPr>
        <p:txBody>
          <a:bodyPr/>
          <a:lstStyle>
            <a:lvl1pPr>
              <a:buClrTx/>
              <a:defRPr b="0" i="0">
                <a:solidFill>
                  <a:schemeClr val="tx1"/>
                </a:solidFill>
                <a:latin typeface="IBM Plex Sans Regular" panose="020B0503050000000000" pitchFamily="34" charset="77"/>
                <a:ea typeface="Helvetica Neue" charset="0"/>
                <a:cs typeface="Helvetica Neue" charset="0"/>
              </a:defRPr>
            </a:lvl1pPr>
            <a:lvl2pPr>
              <a:buClrTx/>
              <a:defRPr b="0" i="0">
                <a:solidFill>
                  <a:schemeClr val="tx1"/>
                </a:solidFill>
                <a:latin typeface="IBM Plex Sans Regular" panose="020B0503050000000000" pitchFamily="34" charset="77"/>
                <a:ea typeface="Helvetica Neue" charset="0"/>
                <a:cs typeface="Helvetica Neue" charset="0"/>
              </a:defRPr>
            </a:lvl2pPr>
            <a:lvl3pPr>
              <a:buClrTx/>
              <a:defRPr b="0" i="0">
                <a:solidFill>
                  <a:schemeClr val="tx1"/>
                </a:solidFill>
                <a:latin typeface="IBM Plex Sans Regular" panose="020B0503050000000000" pitchFamily="34" charset="77"/>
                <a:ea typeface="Helvetica Neue" charset="0"/>
                <a:cs typeface="Helvetica Neue" charset="0"/>
              </a:defRPr>
            </a:lvl3pPr>
            <a:lvl4pPr marL="1316037" indent="-285750">
              <a:buClrTx/>
              <a:buFont typeface="AppleSymbols" charset="0"/>
              <a:buChar char="▻"/>
              <a:defRPr b="0" i="0">
                <a:solidFill>
                  <a:schemeClr val="tx1"/>
                </a:solidFill>
                <a:latin typeface="IBM Plex Sans Regular" panose="020B0503050000000000" pitchFamily="34" charset="77"/>
                <a:ea typeface="Helvetica Neue" charset="0"/>
                <a:cs typeface="Helvetica Neue" charset="0"/>
              </a:defRPr>
            </a:lvl4pPr>
            <a:lvl5pPr>
              <a:buClrTx/>
              <a:defRPr b="0" i="0">
                <a:solidFill>
                  <a:schemeClr val="tx1"/>
                </a:solidFill>
                <a:latin typeface="IBM Plex Sans Regular" panose="020B0503050000000000" pitchFamily="34" charset="77"/>
                <a:ea typeface="Helvetica Neue" charset="0"/>
                <a:cs typeface="Helvetica Neue"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7">
            <a:extLst>
              <a:ext uri="{FF2B5EF4-FFF2-40B4-BE49-F238E27FC236}">
                <a16:creationId xmlns:a16="http://schemas.microsoft.com/office/drawing/2014/main" id="{96AA4F47-F567-E062-CE53-306054CB8FF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2" name="Picture 11">
            <a:extLst>
              <a:ext uri="{FF2B5EF4-FFF2-40B4-BE49-F238E27FC236}">
                <a16:creationId xmlns:a16="http://schemas.microsoft.com/office/drawing/2014/main" id="{C6657B27-763B-7909-550B-EE567D0C975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B696EC4C-17DF-64A7-3060-BE47C80C96A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4052639041"/>
      </p:ext>
    </p:extLst>
  </p:cSld>
  <p:clrMapOvr>
    <a:masterClrMapping/>
  </p:clrMapOvr>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549252"/>
            <a:ext cx="8908648" cy="4301042"/>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7">
            <a:extLst>
              <a:ext uri="{FF2B5EF4-FFF2-40B4-BE49-F238E27FC236}">
                <a16:creationId xmlns:a16="http://schemas.microsoft.com/office/drawing/2014/main" id="{204DF224-B7F8-0B3B-EE99-23C89BC1C168}"/>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1" name="Picture 10">
            <a:extLst>
              <a:ext uri="{FF2B5EF4-FFF2-40B4-BE49-F238E27FC236}">
                <a16:creationId xmlns:a16="http://schemas.microsoft.com/office/drawing/2014/main" id="{7DF32D38-19FE-CBE3-AFBF-F3E37667141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24671AD5-518E-8B5F-3B8E-EF3013482E4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82446176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obj" preserve="1">
  <p:cSld name="Title and Content - Grey">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549252"/>
            <a:ext cx="8908648" cy="4301042"/>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a:extLst>
              <a:ext uri="{FF2B5EF4-FFF2-40B4-BE49-F238E27FC236}">
                <a16:creationId xmlns:a16="http://schemas.microsoft.com/office/drawing/2014/main" id="{C7F970C8-A9A8-A03D-9E53-4EE2DDC0B4C8}"/>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0" name="Picture 9">
            <a:extLst>
              <a:ext uri="{FF2B5EF4-FFF2-40B4-BE49-F238E27FC236}">
                <a16:creationId xmlns:a16="http://schemas.microsoft.com/office/drawing/2014/main" id="{37598921-97A7-D1EF-93E1-1780912B498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6FD7918E-00AC-F814-89B5-06D7DFD1DA8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759064433"/>
      </p:ext>
    </p:extLst>
  </p:cSld>
  <p:clrMapOvr>
    <a:masterClrMapping/>
  </p:clrMapOvr>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20C9F01A-9FE7-8922-EA43-F94A1AF42ED6}"/>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9" name="Picture 8">
            <a:extLst>
              <a:ext uri="{FF2B5EF4-FFF2-40B4-BE49-F238E27FC236}">
                <a16:creationId xmlns:a16="http://schemas.microsoft.com/office/drawing/2014/main" id="{AA7EE17A-8027-0F76-364B-2B51ABFE1F1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23F888AD-8242-6651-402B-0E77EEB6635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963268948"/>
      </p:ext>
    </p:extLst>
  </p:cSld>
  <p:clrMapOvr>
    <a:masterClrMapping/>
  </p:clrMapOvr>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Blank Pag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2717D8-5E03-FD95-9546-736C8F12007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8" name="Picture 7">
            <a:extLst>
              <a:ext uri="{FF2B5EF4-FFF2-40B4-BE49-F238E27FC236}">
                <a16:creationId xmlns:a16="http://schemas.microsoft.com/office/drawing/2014/main" id="{B5A4130F-BF01-0F58-A6D0-E2894BC70D7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24F6CDF1-F01D-2E09-59CE-FFCCB405E85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150369857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549252"/>
            <a:ext cx="8908648" cy="4301042"/>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7">
            <a:extLst>
              <a:ext uri="{FF2B5EF4-FFF2-40B4-BE49-F238E27FC236}">
                <a16:creationId xmlns:a16="http://schemas.microsoft.com/office/drawing/2014/main" id="{204DF224-B7F8-0B3B-EE99-23C89BC1C168}"/>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9D73CA22-A21C-5A87-0CA2-7BEC47F6E87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2A3108D9-20A1-F552-FED5-81838E06C7E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8244617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Title and Content - Top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1027888"/>
            <a:ext cx="8908648" cy="3814457"/>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3"/>
          </p:nvPr>
        </p:nvSpPr>
        <p:spPr>
          <a:xfrm>
            <a:off x="113727" y="549251"/>
            <a:ext cx="8908648" cy="478637"/>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dirty="0"/>
              <a:t>Click to edit Master text styles</a:t>
            </a:r>
          </a:p>
        </p:txBody>
      </p:sp>
      <p:sp>
        <p:nvSpPr>
          <p:cNvPr id="9" name="Rectangle 7">
            <a:extLst>
              <a:ext uri="{FF2B5EF4-FFF2-40B4-BE49-F238E27FC236}">
                <a16:creationId xmlns:a16="http://schemas.microsoft.com/office/drawing/2014/main" id="{874F9F8A-7ADF-8024-ABBC-E992C9166D2F}"/>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0" name="Picture 9">
            <a:extLst>
              <a:ext uri="{FF2B5EF4-FFF2-40B4-BE49-F238E27FC236}">
                <a16:creationId xmlns:a16="http://schemas.microsoft.com/office/drawing/2014/main" id="{F7CDF361-15EF-541C-62CF-591AE2910F7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6EA9833C-89BD-3299-16D9-2BEE4BE3453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417659910"/>
      </p:ext>
    </p:extLst>
  </p:cSld>
  <p:clrMapOvr>
    <a:masterClrMapping/>
  </p:clrMapOvr>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Title and Content - Top and Bottom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1027887"/>
            <a:ext cx="8908648" cy="3334699"/>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3"/>
          </p:nvPr>
        </p:nvSpPr>
        <p:spPr>
          <a:xfrm>
            <a:off x="113727" y="549251"/>
            <a:ext cx="8908648" cy="478636"/>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8" name="Text Placeholder 12"/>
          <p:cNvSpPr>
            <a:spLocks noGrp="1"/>
          </p:cNvSpPr>
          <p:nvPr>
            <p:ph type="body" sz="quarter" idx="14"/>
          </p:nvPr>
        </p:nvSpPr>
        <p:spPr>
          <a:xfrm>
            <a:off x="113727" y="4362586"/>
            <a:ext cx="8908648" cy="49054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10" name="Rectangle 7">
            <a:extLst>
              <a:ext uri="{FF2B5EF4-FFF2-40B4-BE49-F238E27FC236}">
                <a16:creationId xmlns:a16="http://schemas.microsoft.com/office/drawing/2014/main" id="{E552C4C6-8D32-0967-A24C-84ED29C1D073}"/>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1" name="Picture 10">
            <a:extLst>
              <a:ext uri="{FF2B5EF4-FFF2-40B4-BE49-F238E27FC236}">
                <a16:creationId xmlns:a16="http://schemas.microsoft.com/office/drawing/2014/main" id="{BEE75E05-8EAD-D98F-A37D-514BBC1E240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164B681B-6A92-3C5D-00F3-00B4C7475C6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1900429035"/>
      </p:ext>
    </p:extLst>
  </p:cSld>
  <p:clrMapOvr>
    <a:masterClrMapping/>
  </p:clrMapOvr>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13727" y="636104"/>
            <a:ext cx="4336036" cy="4222143"/>
          </a:xfrm>
          <a:prstGeom prst="rect">
            <a:avLst/>
          </a:prstGeom>
        </p:spPr>
        <p:txBody>
          <a:bodyPr/>
          <a:lstStyle>
            <a:lvl1pPr>
              <a:defRPr sz="1800">
                <a:solidFill>
                  <a:schemeClr val="tx1"/>
                </a:solidFill>
                <a:latin typeface="IBM Plex Sans" panose="020B0503050203000203" pitchFamily="34" charset="0"/>
              </a:defRPr>
            </a:lvl1pPr>
            <a:lvl2pPr>
              <a:defRPr sz="1600">
                <a:solidFill>
                  <a:schemeClr val="tx1"/>
                </a:solidFill>
                <a:latin typeface="IBM Plex Sans" panose="020B0503050203000203" pitchFamily="34" charset="0"/>
              </a:defRPr>
            </a:lvl2pPr>
            <a:lvl3pPr>
              <a:defRPr sz="1400">
                <a:solidFill>
                  <a:schemeClr val="tx1"/>
                </a:solidFill>
                <a:latin typeface="IBM Plex Sans" panose="020B0503050203000203" pitchFamily="34" charset="0"/>
              </a:defRPr>
            </a:lvl3pPr>
            <a:lvl4pPr>
              <a:defRPr sz="1200">
                <a:solidFill>
                  <a:schemeClr val="tx1"/>
                </a:solidFill>
                <a:latin typeface="IBM Plex Sans" panose="020B0503050203000203" pitchFamily="34" charset="0"/>
              </a:defRPr>
            </a:lvl4pPr>
            <a:lvl5pPr>
              <a:defRPr sz="1200" b="0" i="0">
                <a:solidFill>
                  <a:schemeClr val="tx1"/>
                </a:solidFill>
                <a:latin typeface="IBM Plex Sans" panose="020B050305020300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02163" y="636104"/>
            <a:ext cx="4420212" cy="4222143"/>
          </a:xfrm>
          <a:prstGeom prst="rect">
            <a:avLst/>
          </a:prstGeom>
        </p:spPr>
        <p:txBody>
          <a:bodyPr/>
          <a:lstStyle>
            <a:lvl1pPr>
              <a:defRPr sz="1800">
                <a:solidFill>
                  <a:schemeClr val="tx1"/>
                </a:solidFill>
                <a:latin typeface="IBM Plex Sans" panose="020B0503050203000203" pitchFamily="34" charset="0"/>
              </a:defRPr>
            </a:lvl1pPr>
            <a:lvl2pPr>
              <a:defRPr sz="1600">
                <a:solidFill>
                  <a:schemeClr val="tx1"/>
                </a:solidFill>
                <a:latin typeface="IBM Plex Sans" panose="020B0503050203000203" pitchFamily="34" charset="0"/>
              </a:defRPr>
            </a:lvl2pPr>
            <a:lvl3pPr>
              <a:defRPr sz="1400">
                <a:solidFill>
                  <a:schemeClr val="tx1"/>
                </a:solidFill>
                <a:latin typeface="IBM Plex Sans" panose="020B0503050203000203" pitchFamily="34" charset="0"/>
              </a:defRPr>
            </a:lvl3pPr>
            <a:lvl4pPr>
              <a:defRPr sz="1200">
                <a:solidFill>
                  <a:schemeClr val="tx1"/>
                </a:solidFill>
                <a:latin typeface="IBM Plex Sans" panose="020B0503050203000203" pitchFamily="34" charset="0"/>
              </a:defRPr>
            </a:lvl4pPr>
            <a:lvl5pPr>
              <a:defRPr sz="1200" b="0" i="0">
                <a:solidFill>
                  <a:schemeClr val="tx1"/>
                </a:solidFill>
                <a:latin typeface="IBM Plex Sans" panose="020B050305020300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7">
            <a:extLst>
              <a:ext uri="{FF2B5EF4-FFF2-40B4-BE49-F238E27FC236}">
                <a16:creationId xmlns:a16="http://schemas.microsoft.com/office/drawing/2014/main" id="{4DFCE113-2DA5-DB8E-6180-B2637FAD1B7E}"/>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1" name="Picture 10">
            <a:extLst>
              <a:ext uri="{FF2B5EF4-FFF2-40B4-BE49-F238E27FC236}">
                <a16:creationId xmlns:a16="http://schemas.microsoft.com/office/drawing/2014/main" id="{CAA3EC10-7D0F-C0B6-F709-5B7F9A9E799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529FEF64-1C6D-CBAA-7599-B00B8C10F7FA}"/>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91050383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Two Content - With Hea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3731" y="618829"/>
            <a:ext cx="4251901"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3731" y="1098651"/>
            <a:ext cx="4251901" cy="3743693"/>
          </a:xfrm>
          <a:prstGeom prst="rect">
            <a:avLst/>
          </a:prstGeom>
        </p:spPr>
        <p:txBody>
          <a:bodyPr/>
          <a:lstStyle>
            <a:lvl1pPr>
              <a:defRPr sz="1800"/>
            </a:lvl1pPr>
            <a:lvl2pPr>
              <a:defRPr sz="1600"/>
            </a:lvl2pPr>
            <a:lvl3pPr>
              <a:defRPr sz="1400"/>
            </a:lvl3pPr>
            <a:lvl4pPr>
              <a:defRPr sz="1200"/>
            </a:lvl4pPr>
            <a:lvl5pPr>
              <a:defRPr sz="1200" b="0" i="0">
                <a:latin typeface="IBM Plex Sans Regular" panose="020B0503050000000000" pitchFamily="34" charset="77"/>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31" y="618829"/>
            <a:ext cx="4371031" cy="47982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31" y="1098651"/>
            <a:ext cx="4371031" cy="3743693"/>
          </a:xfrm>
          <a:prstGeom prst="rect">
            <a:avLst/>
          </a:prstGeom>
        </p:spPr>
        <p:txBody>
          <a:bodyPr/>
          <a:lstStyle>
            <a:lvl1pPr>
              <a:defRPr sz="1800"/>
            </a:lvl1pPr>
            <a:lvl2pPr>
              <a:defRPr sz="1600"/>
            </a:lvl2pPr>
            <a:lvl3pPr>
              <a:defRPr sz="1400"/>
            </a:lvl3pPr>
            <a:lvl4pPr>
              <a:defRPr sz="1200"/>
            </a:lvl4pPr>
            <a:lvl5pPr>
              <a:defRPr sz="1200" b="0" i="0">
                <a:latin typeface="IBM Plex Sans Regular" panose="020B0503050000000000" pitchFamily="34" charset="77"/>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1">
            <a:extLst>
              <a:ext uri="{FF2B5EF4-FFF2-40B4-BE49-F238E27FC236}">
                <a16:creationId xmlns:a16="http://schemas.microsoft.com/office/drawing/2014/main" id="{860BA73D-38C3-0838-34DF-6162BEC5A17B}"/>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B73FB111-E118-53CE-19A5-537C43BC074F}"/>
              </a:ext>
            </a:extLst>
          </p:cNvPr>
          <p:cNvSpPr>
            <a:spLocks noGrp="1" noChangeArrowheads="1"/>
          </p:cNvSpPr>
          <p:nvPr>
            <p:ph type="sldNum" sz="quarter" idx="10"/>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0" name="Picture 9">
            <a:extLst>
              <a:ext uri="{FF2B5EF4-FFF2-40B4-BE49-F238E27FC236}">
                <a16:creationId xmlns:a16="http://schemas.microsoft.com/office/drawing/2014/main" id="{F6A4C16F-ED91-1016-8090-BD5FE5A9115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626A5AF8-A438-A4A3-658F-D7627964805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087672889"/>
      </p:ext>
    </p:extLst>
  </p:cSld>
  <p:clrMapOvr>
    <a:masterClrMapping/>
  </p:clrMapOvr>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userDrawn="1">
  <p:cSld name="Two Content - With Header and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13729" y="1314493"/>
            <a:ext cx="4282061" cy="3535804"/>
          </a:xfrm>
          <a:prstGeom prst="rect">
            <a:avLst/>
          </a:prstGeom>
        </p:spPr>
        <p:txBody>
          <a:bodyPr/>
          <a:lstStyle>
            <a:lvl5pPr>
              <a:defRPr b="0" i="0">
                <a:latin typeface="IBM Plex Sans Regular" panose="020B0503050000000000"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12"/>
          <p:cNvSpPr>
            <a:spLocks noGrp="1"/>
          </p:cNvSpPr>
          <p:nvPr>
            <p:ph type="body" sz="quarter" idx="13"/>
          </p:nvPr>
        </p:nvSpPr>
        <p:spPr>
          <a:xfrm>
            <a:off x="113728" y="633271"/>
            <a:ext cx="4282062" cy="38933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8" name="Content Placeholder 2"/>
          <p:cNvSpPr>
            <a:spLocks noGrp="1"/>
          </p:cNvSpPr>
          <p:nvPr>
            <p:ph idx="14"/>
          </p:nvPr>
        </p:nvSpPr>
        <p:spPr>
          <a:xfrm>
            <a:off x="4745091" y="1314493"/>
            <a:ext cx="4277284" cy="3535804"/>
          </a:xfrm>
          <a:prstGeom prst="rect">
            <a:avLst/>
          </a:prstGeom>
        </p:spPr>
        <p:txBody>
          <a:bodyPr/>
          <a:lstStyle>
            <a:lvl5pPr>
              <a:defRPr b="0" i="0">
                <a:latin typeface="IBM Plex Sans Regular" panose="020B0503050000000000" pitchFamily="34" charset="77"/>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2"/>
          <p:cNvSpPr>
            <a:spLocks noGrp="1"/>
          </p:cNvSpPr>
          <p:nvPr>
            <p:ph type="body" sz="quarter" idx="15"/>
          </p:nvPr>
        </p:nvSpPr>
        <p:spPr>
          <a:xfrm>
            <a:off x="4745091" y="633271"/>
            <a:ext cx="4277284" cy="38933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4" name="Title 1">
            <a:extLst>
              <a:ext uri="{FF2B5EF4-FFF2-40B4-BE49-F238E27FC236}">
                <a16:creationId xmlns:a16="http://schemas.microsoft.com/office/drawing/2014/main" id="{9BCAB2E6-3124-42CE-5239-28720655DBC4}"/>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5" name="Rectangle 7">
            <a:extLst>
              <a:ext uri="{FF2B5EF4-FFF2-40B4-BE49-F238E27FC236}">
                <a16:creationId xmlns:a16="http://schemas.microsoft.com/office/drawing/2014/main" id="{069F4A79-063E-CCE3-EA90-2C811E4B9D71}"/>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7" name="Picture 6">
            <a:extLst>
              <a:ext uri="{FF2B5EF4-FFF2-40B4-BE49-F238E27FC236}">
                <a16:creationId xmlns:a16="http://schemas.microsoft.com/office/drawing/2014/main" id="{5B56D2D6-E05C-1D11-9FD2-935F62F71F5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8D00DCE9-C8BF-0212-0005-01260FF8F85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454503976"/>
      </p:ext>
    </p:extLst>
  </p:cSld>
  <p:clrMapOvr>
    <a:masterClrMapping/>
  </p:clrMapOvr>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cSld name="Blank with Foot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F52B3A0C-8C16-0ED1-55B4-A7B20A795DCE}"/>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4A08AA61-B7F9-08F3-2D58-C6D7805F079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B968405A-D31B-A20C-8EAC-3BFB09C27070}"/>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1929757486"/>
      </p:ext>
    </p:extLst>
  </p:cSld>
  <p:clrMapOvr>
    <a:masterClrMapping/>
  </p:clrMapOvr>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userDrawn="1">
  <p:cSld name="Title and Content - Dark">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6" name="Content Placeholder 2"/>
          <p:cNvSpPr>
            <a:spLocks noGrp="1"/>
          </p:cNvSpPr>
          <p:nvPr>
            <p:ph idx="10"/>
          </p:nvPr>
        </p:nvSpPr>
        <p:spPr>
          <a:xfrm>
            <a:off x="458779" y="1048749"/>
            <a:ext cx="8244899" cy="3249418"/>
          </a:xfrm>
          <a:prstGeom prst="rect">
            <a:avLst/>
          </a:prstGeom>
        </p:spPr>
        <p:txBody>
          <a:bodyPr>
            <a:normAutofit/>
          </a:bodyPr>
          <a:lstStyle>
            <a:lvl1pPr marL="0" marR="0" indent="0" algn="l" defTabSz="914378" rtl="0" eaLnBrk="0" fontAlgn="base" latinLnBrk="0" hangingPunct="0">
              <a:lnSpc>
                <a:spcPct val="100000"/>
              </a:lnSpc>
              <a:spcBef>
                <a:spcPts val="0"/>
              </a:spcBef>
              <a:spcAft>
                <a:spcPts val="600"/>
              </a:spcAft>
              <a:buClrTx/>
              <a:buSzTx/>
              <a:buFont typeface="Arial" charset="0"/>
              <a:buNone/>
              <a:tabLst/>
              <a:defRPr sz="2400" b="0" i="0">
                <a:solidFill>
                  <a:schemeClr val="tx1"/>
                </a:solidFill>
                <a:latin typeface="IBM Plex Sans" panose="020B0503050203000203" pitchFamily="34" charset="0"/>
              </a:defRPr>
            </a:lvl1pPr>
            <a:lvl2pPr marL="228594" marR="0" indent="-228594" algn="l" defTabSz="914378" rtl="0" eaLnBrk="0" fontAlgn="base" latinLnBrk="0" hangingPunct="0">
              <a:lnSpc>
                <a:spcPct val="100000"/>
              </a:lnSpc>
              <a:spcBef>
                <a:spcPts val="0"/>
              </a:spcBef>
              <a:spcAft>
                <a:spcPts val="600"/>
              </a:spcAft>
              <a:buClrTx/>
              <a:buSzPct val="80000"/>
              <a:buFont typeface="Arial" charset="0"/>
              <a:buChar char="•"/>
              <a:tabLst/>
              <a:defRPr sz="2400" b="0" i="0">
                <a:solidFill>
                  <a:schemeClr val="tx1"/>
                </a:solidFill>
                <a:latin typeface="IBM Plex Sans" panose="020B0503050203000203" pitchFamily="34" charset="0"/>
              </a:defRPr>
            </a:lvl2pPr>
            <a:lvl3pPr marL="228594" marR="0" indent="-228594" algn="l" defTabSz="914378" rtl="0" eaLnBrk="0" fontAlgn="base" latinLnBrk="0" hangingPunct="0">
              <a:lnSpc>
                <a:spcPct val="100000"/>
              </a:lnSpc>
              <a:spcBef>
                <a:spcPts val="0"/>
              </a:spcBef>
              <a:spcAft>
                <a:spcPts val="600"/>
              </a:spcAft>
              <a:buClrTx/>
              <a:buSzTx/>
              <a:buFont typeface="Lucida Grande" charset="0"/>
              <a:buChar char="–"/>
              <a:tabLst/>
              <a:defRPr sz="2400" b="0" i="0">
                <a:solidFill>
                  <a:schemeClr val="tx1"/>
                </a:solidFill>
                <a:latin typeface="IBM Plex Sans" panose="020B0503050203000203" pitchFamily="34" charset="0"/>
              </a:defRPr>
            </a:lvl3pPr>
            <a:lvl4pPr marL="228594" marR="0" indent="-136522" algn="l" defTabSz="914378" rtl="0" eaLnBrk="0" fontAlgn="base" latinLnBrk="0" hangingPunct="0">
              <a:lnSpc>
                <a:spcPct val="100000"/>
              </a:lnSpc>
              <a:spcBef>
                <a:spcPts val="0"/>
              </a:spcBef>
              <a:spcAft>
                <a:spcPts val="400"/>
              </a:spcAft>
              <a:buClrTx/>
              <a:buSzPct val="80000"/>
              <a:buFont typeface="Arial"/>
              <a:buChar char="•"/>
              <a:tabLst/>
              <a:defRPr sz="2400" b="0" i="0">
                <a:solidFill>
                  <a:schemeClr val="tx1"/>
                </a:solidFill>
                <a:latin typeface="IBM Plex Sans" panose="020B0503050203000203" pitchFamily="34" charset="0"/>
              </a:defRPr>
            </a:lvl4pPr>
            <a:lvl5pPr marL="228594" marR="0" indent="-182876" algn="l" defTabSz="914378" rtl="0" eaLnBrk="0" fontAlgn="base" latinLnBrk="0" hangingPunct="0">
              <a:lnSpc>
                <a:spcPct val="100000"/>
              </a:lnSpc>
              <a:spcBef>
                <a:spcPts val="0"/>
              </a:spcBef>
              <a:spcAft>
                <a:spcPts val="400"/>
              </a:spcAft>
              <a:buClrTx/>
              <a:buSzPct val="80000"/>
              <a:buFont typeface="Lucida Grande"/>
              <a:buChar char="-"/>
              <a:tabLst/>
              <a:defRPr sz="2000" b="0" i="0">
                <a:solidFill>
                  <a:schemeClr val="tx1"/>
                </a:solidFill>
                <a:latin typeface="IBM Plex Sans" panose="020B0503050203000203" pitchFamily="34" charset="0"/>
              </a:defRPr>
            </a:lvl5pPr>
          </a:lstStyle>
          <a:p>
            <a:pPr marL="0" marR="0" lvl="0"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Click to edit Master text styles</a:t>
            </a:r>
          </a:p>
          <a:p>
            <a:pPr marL="0" marR="0" lvl="1"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Second level</a:t>
            </a:r>
          </a:p>
          <a:p>
            <a:pPr marL="0" marR="0" lvl="2"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Third level</a:t>
            </a:r>
          </a:p>
          <a:p>
            <a:pPr marL="0" marR="0" lvl="3"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Fourth level</a:t>
            </a:r>
          </a:p>
          <a:p>
            <a:pPr marL="0" marR="0" lvl="4" indent="0" algn="l" defTabSz="914378" rtl="0" eaLnBrk="0" fontAlgn="base" latinLnBrk="0" hangingPunct="0">
              <a:lnSpc>
                <a:spcPct val="100000"/>
              </a:lnSpc>
              <a:spcBef>
                <a:spcPts val="0"/>
              </a:spcBef>
              <a:spcAft>
                <a:spcPts val="600"/>
              </a:spcAft>
              <a:buClrTx/>
              <a:buSzTx/>
              <a:buFont typeface="Arial" charset="0"/>
              <a:buNone/>
              <a:tabLst/>
              <a:defRPr/>
            </a:pPr>
            <a:r>
              <a:rPr kumimoji="0" lang="en-US" sz="2000" b="0" i="0" u="none" strike="noStrike" kern="1200" cap="none" spc="0" normalizeH="0" baseline="0" noProof="0" dirty="0">
                <a:ln>
                  <a:noFill/>
                </a:ln>
                <a:solidFill>
                  <a:prstClr val="white"/>
                </a:solidFill>
                <a:effectLst/>
                <a:uLnTx/>
                <a:uFillTx/>
                <a:latin typeface="+mn-lt"/>
                <a:ea typeface="ＭＳ Ｐゴシック" charset="0"/>
              </a:rPr>
              <a:t>Fifth level</a:t>
            </a:r>
            <a:endParaRPr kumimoji="0" lang="en-US" sz="1800" b="0" i="0" u="none" strike="noStrike" kern="1200" cap="none" spc="0" normalizeH="0" baseline="0" noProof="0" dirty="0">
              <a:ln>
                <a:noFill/>
              </a:ln>
              <a:solidFill>
                <a:prstClr val="white"/>
              </a:solidFill>
              <a:effectLst/>
              <a:uLnTx/>
              <a:uFillTx/>
              <a:latin typeface="+mn-lt"/>
              <a:ea typeface="ＭＳ Ｐゴシック" charset="0"/>
              <a:cs typeface="+mn-cs"/>
            </a:endParaRPr>
          </a:p>
        </p:txBody>
      </p:sp>
      <p:sp>
        <p:nvSpPr>
          <p:cNvPr id="3" name="Title 1">
            <a:extLst>
              <a:ext uri="{FF2B5EF4-FFF2-40B4-BE49-F238E27FC236}">
                <a16:creationId xmlns:a16="http://schemas.microsoft.com/office/drawing/2014/main" id="{57CF76D5-694B-6152-DECA-C651D59DD7B5}"/>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6B3F7FBF-403C-AE23-1FDD-CA71973DC65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10" name="Picture 9">
            <a:extLst>
              <a:ext uri="{FF2B5EF4-FFF2-40B4-BE49-F238E27FC236}">
                <a16:creationId xmlns:a16="http://schemas.microsoft.com/office/drawing/2014/main" id="{C2807A15-76F1-3BED-6C7C-BB0007500D0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23619C28-83AE-7EB0-3EBF-A77D2CCD497C}"/>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1974730762"/>
      </p:ext>
    </p:extLst>
  </p:cSld>
  <p:clrMapOvr>
    <a:masterClrMapping/>
  </p:clrMapOvr>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cSld name="8_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1FFB25B4-7C17-DC0C-3B2A-15EF5D4A95AA}"/>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5" name="Picture 4">
            <a:extLst>
              <a:ext uri="{FF2B5EF4-FFF2-40B4-BE49-F238E27FC236}">
                <a16:creationId xmlns:a16="http://schemas.microsoft.com/office/drawing/2014/main" id="{B83E0B09-A9C7-0E76-8093-FF97FB17F9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D2BA0E00-5124-D2F0-8C18-0991BC73C42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509890306"/>
      </p:ext>
    </p:extLst>
  </p:cSld>
  <p:clrMapOvr>
    <a:masterClrMapping/>
  </p:clrMapOvr>
  <p:transition spd="slow">
    <p:wipe/>
  </p:transition>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3_section, title, text (three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7" name="Text Placeholder 3">
            <a:extLst>
              <a:ext uri="{FF2B5EF4-FFF2-40B4-BE49-F238E27FC236}">
                <a16:creationId xmlns:a16="http://schemas.microsoft.com/office/drawing/2014/main" id="{D9DE6B26-5E3F-9A44-A39A-AF5A49C5070E}"/>
              </a:ext>
            </a:extLst>
          </p:cNvPr>
          <p:cNvSpPr>
            <a:spLocks noGrp="1"/>
          </p:cNvSpPr>
          <p:nvPr>
            <p:ph type="body" sz="quarter" idx="18"/>
          </p:nvPr>
        </p:nvSpPr>
        <p:spPr>
          <a:xfrm>
            <a:off x="6195061" y="665161"/>
            <a:ext cx="2834640" cy="566928"/>
          </a:xfrm>
          <a:prstGeom prst="rect">
            <a:avLst/>
          </a:prstGeom>
          <a:solidFill>
            <a:srgbClr val="0432FF"/>
          </a:solidFill>
        </p:spPr>
        <p:txBody>
          <a:bodyPr anchor="ctr"/>
          <a:lstStyle>
            <a:lvl1pPr marL="0" indent="0" algn="ctr">
              <a:buNone/>
              <a:defRPr sz="1600">
                <a:solidFill>
                  <a:schemeClr val="bg1"/>
                </a:solidFill>
              </a:defRPr>
            </a:lvl1pPr>
          </a:lstStyle>
          <a:p>
            <a:pPr lvl="0"/>
            <a:r>
              <a:rPr lang="en-US" dirty="0"/>
              <a:t>Click to edit Master text styles</a:t>
            </a:r>
          </a:p>
        </p:txBody>
      </p:sp>
      <p:sp>
        <p:nvSpPr>
          <p:cNvPr id="18" name="Text Placeholder 3">
            <a:extLst>
              <a:ext uri="{FF2B5EF4-FFF2-40B4-BE49-F238E27FC236}">
                <a16:creationId xmlns:a16="http://schemas.microsoft.com/office/drawing/2014/main" id="{CE453B0A-C654-4948-AB8C-37DFD942D348}"/>
              </a:ext>
            </a:extLst>
          </p:cNvPr>
          <p:cNvSpPr>
            <a:spLocks noGrp="1"/>
          </p:cNvSpPr>
          <p:nvPr>
            <p:ph type="body" sz="quarter" idx="19"/>
          </p:nvPr>
        </p:nvSpPr>
        <p:spPr>
          <a:xfrm>
            <a:off x="3154680" y="665161"/>
            <a:ext cx="2834640" cy="566928"/>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9" name="Text Placeholder 3">
            <a:extLst>
              <a:ext uri="{FF2B5EF4-FFF2-40B4-BE49-F238E27FC236}">
                <a16:creationId xmlns:a16="http://schemas.microsoft.com/office/drawing/2014/main" id="{B605A13B-4612-E54B-BCE1-A5F11EDEE82B}"/>
              </a:ext>
            </a:extLst>
          </p:cNvPr>
          <p:cNvSpPr>
            <a:spLocks noGrp="1"/>
          </p:cNvSpPr>
          <p:nvPr>
            <p:ph type="body" sz="quarter" idx="20"/>
          </p:nvPr>
        </p:nvSpPr>
        <p:spPr>
          <a:xfrm>
            <a:off x="114299" y="665162"/>
            <a:ext cx="2834640"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cxnSp>
        <p:nvCxnSpPr>
          <p:cNvPr id="9" name="Straight Connector 8">
            <a:extLst>
              <a:ext uri="{FF2B5EF4-FFF2-40B4-BE49-F238E27FC236}">
                <a16:creationId xmlns:a16="http://schemas.microsoft.com/office/drawing/2014/main" id="{2C4DCAED-CAC8-E84E-93DC-F1452D46F2A1}"/>
              </a:ext>
            </a:extLst>
          </p:cNvPr>
          <p:cNvCxnSpPr/>
          <p:nvPr/>
        </p:nvCxnSpPr>
        <p:spPr bwMode="auto">
          <a:xfrm>
            <a:off x="6089301"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9790F5-5BD5-0A41-B754-328E81F56743}"/>
              </a:ext>
            </a:extLst>
          </p:cNvPr>
          <p:cNvCxnSpPr/>
          <p:nvPr/>
        </p:nvCxnSpPr>
        <p:spPr bwMode="auto">
          <a:xfrm>
            <a:off x="3032482" y="1273602"/>
            <a:ext cx="0" cy="3618705"/>
          </a:xfrm>
          <a:prstGeom prst="line">
            <a:avLst/>
          </a:prstGeom>
          <a:noFill/>
          <a:ln w="9525" cap="flat" cmpd="sng" algn="ctr">
            <a:solidFill>
              <a:schemeClr val="accent1"/>
            </a:solidFill>
            <a:prstDash val="solid"/>
            <a:round/>
            <a:headEnd type="none" w="med" len="med"/>
            <a:tailEnd type="none" w="med" len="med"/>
          </a:ln>
          <a:effectLst/>
        </p:spPr>
      </p:cxnSp>
      <p:sp>
        <p:nvSpPr>
          <p:cNvPr id="26" name="Content Placeholder 2">
            <a:extLst>
              <a:ext uri="{FF2B5EF4-FFF2-40B4-BE49-F238E27FC236}">
                <a16:creationId xmlns:a16="http://schemas.microsoft.com/office/drawing/2014/main" id="{E6803A98-BAB2-D344-923E-323F11A47415}"/>
              </a:ext>
            </a:extLst>
          </p:cNvPr>
          <p:cNvSpPr>
            <a:spLocks noGrp="1"/>
          </p:cNvSpPr>
          <p:nvPr>
            <p:ph idx="21"/>
          </p:nvPr>
        </p:nvSpPr>
        <p:spPr>
          <a:xfrm>
            <a:off x="3153597" y="1231588"/>
            <a:ext cx="2820037"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7FAA648B-4498-6744-BCBB-BCB6D5ED122A}"/>
              </a:ext>
            </a:extLst>
          </p:cNvPr>
          <p:cNvSpPr>
            <a:spLocks noGrp="1"/>
          </p:cNvSpPr>
          <p:nvPr>
            <p:ph idx="22"/>
          </p:nvPr>
        </p:nvSpPr>
        <p:spPr>
          <a:xfrm>
            <a:off x="6195061" y="1231588"/>
            <a:ext cx="2820037"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56CD5E99-3D9D-124B-B1C0-33BD7F0293CD}"/>
              </a:ext>
            </a:extLst>
          </p:cNvPr>
          <p:cNvSpPr>
            <a:spLocks noGrp="1"/>
          </p:cNvSpPr>
          <p:nvPr>
            <p:ph idx="1"/>
          </p:nvPr>
        </p:nvSpPr>
        <p:spPr>
          <a:xfrm>
            <a:off x="113727" y="1231586"/>
            <a:ext cx="2834126" cy="3618708"/>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5798B84E-7AF5-82FE-2EE7-6AF06457E45B}"/>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E74882BD-5560-BDA2-D42C-6EAE68DBB77B}"/>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5" name="Picture 4">
            <a:extLst>
              <a:ext uri="{FF2B5EF4-FFF2-40B4-BE49-F238E27FC236}">
                <a16:creationId xmlns:a16="http://schemas.microsoft.com/office/drawing/2014/main" id="{3B400AFC-AC39-DB96-2915-12B8C84F8BA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ECFB75BE-F0D7-ED90-F08E-8681CAC758B4}"/>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338875225"/>
      </p:ext>
    </p:extLst>
  </p:cSld>
  <p:clrMapOvr>
    <a:masterClrMapping/>
  </p:clrMapOvr>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4_section, title, text (four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1BB15BF-693E-4C45-A56A-7E6CC866829D}"/>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Text Placeholder 3">
            <a:extLst>
              <a:ext uri="{FF2B5EF4-FFF2-40B4-BE49-F238E27FC236}">
                <a16:creationId xmlns:a16="http://schemas.microsoft.com/office/drawing/2014/main" id="{F7EEE30A-ED3C-C34B-B8DD-F84E4D247A8D}"/>
              </a:ext>
            </a:extLst>
          </p:cNvPr>
          <p:cNvSpPr>
            <a:spLocks noGrp="1"/>
          </p:cNvSpPr>
          <p:nvPr>
            <p:ph type="body" sz="quarter" idx="17"/>
          </p:nvPr>
        </p:nvSpPr>
        <p:spPr>
          <a:xfrm>
            <a:off x="6972912"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dirty="0"/>
              <a:t>Click to edit Master text styles</a:t>
            </a:r>
          </a:p>
        </p:txBody>
      </p:sp>
      <p:sp>
        <p:nvSpPr>
          <p:cNvPr id="17" name="Text Placeholder 3">
            <a:extLst>
              <a:ext uri="{FF2B5EF4-FFF2-40B4-BE49-F238E27FC236}">
                <a16:creationId xmlns:a16="http://schemas.microsoft.com/office/drawing/2014/main" id="{D9DE6B26-5E3F-9A44-A39A-AF5A49C5070E}"/>
              </a:ext>
            </a:extLst>
          </p:cNvPr>
          <p:cNvSpPr>
            <a:spLocks noGrp="1"/>
          </p:cNvSpPr>
          <p:nvPr>
            <p:ph type="body" sz="quarter" idx="18"/>
          </p:nvPr>
        </p:nvSpPr>
        <p:spPr>
          <a:xfrm>
            <a:off x="4686300"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8" name="Text Placeholder 3">
            <a:extLst>
              <a:ext uri="{FF2B5EF4-FFF2-40B4-BE49-F238E27FC236}">
                <a16:creationId xmlns:a16="http://schemas.microsoft.com/office/drawing/2014/main" id="{CE453B0A-C654-4948-AB8C-37DFD942D348}"/>
              </a:ext>
            </a:extLst>
          </p:cNvPr>
          <p:cNvSpPr>
            <a:spLocks noGrp="1"/>
          </p:cNvSpPr>
          <p:nvPr>
            <p:ph type="body" sz="quarter" idx="19"/>
          </p:nvPr>
        </p:nvSpPr>
        <p:spPr>
          <a:xfrm>
            <a:off x="2400912"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sp>
        <p:nvSpPr>
          <p:cNvPr id="19" name="Text Placeholder 3">
            <a:extLst>
              <a:ext uri="{FF2B5EF4-FFF2-40B4-BE49-F238E27FC236}">
                <a16:creationId xmlns:a16="http://schemas.microsoft.com/office/drawing/2014/main" id="{B605A13B-4612-E54B-BCE1-A5F11EDEE82B}"/>
              </a:ext>
            </a:extLst>
          </p:cNvPr>
          <p:cNvSpPr>
            <a:spLocks noGrp="1"/>
          </p:cNvSpPr>
          <p:nvPr>
            <p:ph type="body" sz="quarter" idx="20"/>
          </p:nvPr>
        </p:nvSpPr>
        <p:spPr>
          <a:xfrm>
            <a:off x="114300" y="665162"/>
            <a:ext cx="2049463" cy="566429"/>
          </a:xfrm>
          <a:prstGeom prst="rect">
            <a:avLst/>
          </a:prstGeom>
          <a:solidFill>
            <a:srgbClr val="0432FF"/>
          </a:solidFill>
        </p:spPr>
        <p:txBody>
          <a:bodyPr anchor="ctr"/>
          <a:lstStyle>
            <a:lvl1pPr marL="0" indent="0" algn="ctr">
              <a:buNone/>
              <a:defRPr sz="1600">
                <a:solidFill>
                  <a:schemeClr val="bg1"/>
                </a:solidFill>
              </a:defRPr>
            </a:lvl1pPr>
          </a:lstStyle>
          <a:p>
            <a:pPr lvl="0"/>
            <a:r>
              <a:rPr lang="en-US"/>
              <a:t>Click to edit Master text styles</a:t>
            </a:r>
          </a:p>
        </p:txBody>
      </p:sp>
      <p:cxnSp>
        <p:nvCxnSpPr>
          <p:cNvPr id="9" name="Straight Connector 8">
            <a:extLst>
              <a:ext uri="{FF2B5EF4-FFF2-40B4-BE49-F238E27FC236}">
                <a16:creationId xmlns:a16="http://schemas.microsoft.com/office/drawing/2014/main" id="{2C4DCAED-CAC8-E84E-93DC-F1452D46F2A1}"/>
              </a:ext>
            </a:extLst>
          </p:cNvPr>
          <p:cNvCxnSpPr/>
          <p:nvPr/>
        </p:nvCxnSpPr>
        <p:spPr bwMode="auto">
          <a:xfrm>
            <a:off x="4572000"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0" name="Straight Connector 19">
            <a:extLst>
              <a:ext uri="{FF2B5EF4-FFF2-40B4-BE49-F238E27FC236}">
                <a16:creationId xmlns:a16="http://schemas.microsoft.com/office/drawing/2014/main" id="{E622E84F-599B-3D49-A46F-B8C623E35292}"/>
              </a:ext>
            </a:extLst>
          </p:cNvPr>
          <p:cNvCxnSpPr/>
          <p:nvPr/>
        </p:nvCxnSpPr>
        <p:spPr bwMode="auto">
          <a:xfrm>
            <a:off x="6857999" y="1273602"/>
            <a:ext cx="0" cy="3618705"/>
          </a:xfrm>
          <a:prstGeom prst="line">
            <a:avLst/>
          </a:prstGeom>
          <a:noFill/>
          <a:ln w="9525" cap="flat" cmpd="sng" algn="ctr">
            <a:solidFill>
              <a:schemeClr val="accent1"/>
            </a:solidFill>
            <a:prstDash val="solid"/>
            <a:round/>
            <a:headEnd type="none" w="med" len="med"/>
            <a:tailEnd type="none" w="med" len="med"/>
          </a:ln>
          <a:effectLst/>
        </p:spPr>
      </p:cxnSp>
      <p:cxnSp>
        <p:nvCxnSpPr>
          <p:cNvPr id="21" name="Straight Connector 20">
            <a:extLst>
              <a:ext uri="{FF2B5EF4-FFF2-40B4-BE49-F238E27FC236}">
                <a16:creationId xmlns:a16="http://schemas.microsoft.com/office/drawing/2014/main" id="{8C9790F5-5BD5-0A41-B754-328E81F56743}"/>
              </a:ext>
            </a:extLst>
          </p:cNvPr>
          <p:cNvCxnSpPr/>
          <p:nvPr/>
        </p:nvCxnSpPr>
        <p:spPr bwMode="auto">
          <a:xfrm>
            <a:off x="2278856" y="1273602"/>
            <a:ext cx="0" cy="3618705"/>
          </a:xfrm>
          <a:prstGeom prst="line">
            <a:avLst/>
          </a:prstGeom>
          <a:noFill/>
          <a:ln w="9525" cap="flat" cmpd="sng" algn="ctr">
            <a:solidFill>
              <a:schemeClr val="accent1"/>
            </a:solidFill>
            <a:prstDash val="solid"/>
            <a:round/>
            <a:headEnd type="none" w="med" len="med"/>
            <a:tailEnd type="none" w="med" len="med"/>
          </a:ln>
          <a:effectLst/>
        </p:spPr>
      </p:cxnSp>
      <p:sp>
        <p:nvSpPr>
          <p:cNvPr id="26" name="Content Placeholder 2">
            <a:extLst>
              <a:ext uri="{FF2B5EF4-FFF2-40B4-BE49-F238E27FC236}">
                <a16:creationId xmlns:a16="http://schemas.microsoft.com/office/drawing/2014/main" id="{E6803A98-BAB2-D344-923E-323F11A47415}"/>
              </a:ext>
            </a:extLst>
          </p:cNvPr>
          <p:cNvSpPr>
            <a:spLocks noGrp="1"/>
          </p:cNvSpPr>
          <p:nvPr>
            <p:ph idx="21"/>
          </p:nvPr>
        </p:nvSpPr>
        <p:spPr>
          <a:xfrm>
            <a:off x="2400912" y="1231588"/>
            <a:ext cx="2055422"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Content Placeholder 2">
            <a:extLst>
              <a:ext uri="{FF2B5EF4-FFF2-40B4-BE49-F238E27FC236}">
                <a16:creationId xmlns:a16="http://schemas.microsoft.com/office/drawing/2014/main" id="{7FAA648B-4498-6744-BCBB-BCB6D5ED122A}"/>
              </a:ext>
            </a:extLst>
          </p:cNvPr>
          <p:cNvSpPr>
            <a:spLocks noGrp="1"/>
          </p:cNvSpPr>
          <p:nvPr>
            <p:ph idx="22"/>
          </p:nvPr>
        </p:nvSpPr>
        <p:spPr>
          <a:xfrm>
            <a:off x="4694055" y="1231588"/>
            <a:ext cx="2055422" cy="3618706"/>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8" name="Content Placeholder 2">
            <a:extLst>
              <a:ext uri="{FF2B5EF4-FFF2-40B4-BE49-F238E27FC236}">
                <a16:creationId xmlns:a16="http://schemas.microsoft.com/office/drawing/2014/main" id="{3A622B99-8BED-384A-B03E-2F619A6A2A6C}"/>
              </a:ext>
            </a:extLst>
          </p:cNvPr>
          <p:cNvSpPr>
            <a:spLocks noGrp="1"/>
          </p:cNvSpPr>
          <p:nvPr>
            <p:ph idx="23"/>
          </p:nvPr>
        </p:nvSpPr>
        <p:spPr>
          <a:xfrm>
            <a:off x="6986625" y="1231586"/>
            <a:ext cx="2035749" cy="3618707"/>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2">
            <a:extLst>
              <a:ext uri="{FF2B5EF4-FFF2-40B4-BE49-F238E27FC236}">
                <a16:creationId xmlns:a16="http://schemas.microsoft.com/office/drawing/2014/main" id="{56CD5E99-3D9D-124B-B1C0-33BD7F0293CD}"/>
              </a:ext>
            </a:extLst>
          </p:cNvPr>
          <p:cNvSpPr>
            <a:spLocks noGrp="1"/>
          </p:cNvSpPr>
          <p:nvPr>
            <p:ph idx="1"/>
          </p:nvPr>
        </p:nvSpPr>
        <p:spPr>
          <a:xfrm>
            <a:off x="113727" y="1231586"/>
            <a:ext cx="2049463" cy="3618708"/>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7">
            <a:extLst>
              <a:ext uri="{FF2B5EF4-FFF2-40B4-BE49-F238E27FC236}">
                <a16:creationId xmlns:a16="http://schemas.microsoft.com/office/drawing/2014/main" id="{9F326384-821C-FABE-8479-893695C5DED5}"/>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5" name="Picture 4">
            <a:extLst>
              <a:ext uri="{FF2B5EF4-FFF2-40B4-BE49-F238E27FC236}">
                <a16:creationId xmlns:a16="http://schemas.microsoft.com/office/drawing/2014/main" id="{AC22D84F-E3C0-5AC1-D060-2468A9F75AC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7AE98758-3751-E955-CC33-20E32BA4AF5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4152870925"/>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and Content - Grey">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549252"/>
            <a:ext cx="8908648" cy="4301042"/>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7">
            <a:extLst>
              <a:ext uri="{FF2B5EF4-FFF2-40B4-BE49-F238E27FC236}">
                <a16:creationId xmlns:a16="http://schemas.microsoft.com/office/drawing/2014/main" id="{C7F970C8-A9A8-A03D-9E53-4EE2DDC0B4C8}"/>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06DCCA5D-B013-806E-400C-8EA063B951F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E38FA177-FD95-4FB6-609D-16A983C532A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2759064433"/>
      </p:ext>
    </p:extLst>
  </p:cSld>
  <p:clrMapOvr>
    <a:masterClrMapping/>
  </p:clrMapOvr>
  <p:hf hdr="0" ftr="0" dt="0"/>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title, text (1/4), content (3/4)">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7" name="Text Placeholder 6"/>
          <p:cNvSpPr>
            <a:spLocks noGrp="1"/>
          </p:cNvSpPr>
          <p:nvPr>
            <p:ph type="body" sz="quarter" idx="12"/>
          </p:nvPr>
        </p:nvSpPr>
        <p:spPr>
          <a:xfrm>
            <a:off x="228600" y="1116489"/>
            <a:ext cx="1828800" cy="3454400"/>
          </a:xfrm>
          <a:prstGeom prst="rect">
            <a:avLst/>
          </a:prstGeom>
        </p:spPr>
        <p:txBody>
          <a:bodyPr/>
          <a:lstStyle>
            <a:lvl1pPr>
              <a:defRPr sz="1400">
                <a:solidFill>
                  <a:schemeClr val="tx1"/>
                </a:solidFill>
                <a:latin typeface="IBM Plex Sans" panose="020B0503050203000203" pitchFamily="34" charset="0"/>
              </a:defRPr>
            </a:lvl1pPr>
            <a:lvl2pPr>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8"/>
          <p:cNvSpPr>
            <a:spLocks noGrp="1"/>
          </p:cNvSpPr>
          <p:nvPr>
            <p:ph sz="quarter" idx="13"/>
          </p:nvPr>
        </p:nvSpPr>
        <p:spPr>
          <a:xfrm>
            <a:off x="2514600" y="666751"/>
            <a:ext cx="6400800" cy="3824288"/>
          </a:xfrm>
          <a:prstGeom prst="rect">
            <a:avLst/>
          </a:prstGeom>
        </p:spPr>
        <p:txBody>
          <a:bodyPr/>
          <a:lstStyle>
            <a:lvl1pPr>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5F405321-12E3-3628-1594-70BDBABCFF94}"/>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05DB1776-3278-ACFC-08D8-2BD9CDF6A77B}"/>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6" name="Picture 5">
            <a:extLst>
              <a:ext uri="{FF2B5EF4-FFF2-40B4-BE49-F238E27FC236}">
                <a16:creationId xmlns:a16="http://schemas.microsoft.com/office/drawing/2014/main" id="{CAF9BBFE-572F-AC68-7612-31E2EDF8B12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0117F582-3B91-ADBF-E362-537A821354F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669853431"/>
      </p:ext>
    </p:extLst>
  </p:cSld>
  <p:clrMapOvr>
    <a:masterClrMapping/>
  </p:clrMapOvr>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section, title, text (four columns)">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2"/>
          </p:nvPr>
        </p:nvSpPr>
        <p:spPr>
          <a:xfrm>
            <a:off x="4800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ext Placeholder 6"/>
          <p:cNvSpPr>
            <a:spLocks noGrp="1"/>
          </p:cNvSpPr>
          <p:nvPr>
            <p:ph type="body" sz="quarter" idx="14"/>
          </p:nvPr>
        </p:nvSpPr>
        <p:spPr>
          <a:xfrm>
            <a:off x="228600" y="1093469"/>
            <a:ext cx="1828800" cy="3589655"/>
          </a:xfrm>
          <a:prstGeom prst="rect">
            <a:avLst/>
          </a:prstGeom>
        </p:spPr>
        <p:txBody>
          <a:bodyPr/>
          <a:lstStyle>
            <a:lvl1pPr>
              <a:spcBef>
                <a:spcPts val="1100"/>
              </a:spcBef>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5"/>
          </p:nvPr>
        </p:nvSpPr>
        <p:spPr>
          <a:xfrm>
            <a:off x="2514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 Placeholder 9"/>
          <p:cNvSpPr>
            <a:spLocks noGrp="1"/>
          </p:cNvSpPr>
          <p:nvPr>
            <p:ph type="body" sz="quarter" idx="16"/>
          </p:nvPr>
        </p:nvSpPr>
        <p:spPr>
          <a:xfrm>
            <a:off x="7086600" y="1093469"/>
            <a:ext cx="1828800" cy="3589655"/>
          </a:xfrm>
          <a:prstGeom prst="rect">
            <a:avLst/>
          </a:prstGeom>
        </p:spPr>
        <p:txBody>
          <a:bodyPr/>
          <a:lstStyle>
            <a:lvl1pPr>
              <a:defRPr sz="1600">
                <a:solidFill>
                  <a:schemeClr val="tx1"/>
                </a:solidFill>
                <a:latin typeface="IBM Plex Sans" panose="020B0503050203000203" pitchFamily="34" charset="0"/>
              </a:defRPr>
            </a:lvl1pPr>
            <a:lvl2pPr marL="0" indent="0">
              <a:spcBef>
                <a:spcPts val="1100"/>
              </a:spcBef>
              <a:buFontTx/>
              <a:buNone/>
              <a:defRPr sz="1100">
                <a:solidFill>
                  <a:schemeClr val="tx1"/>
                </a:solidFill>
                <a:latin typeface="IBM Plex Sans" panose="020B0503050203000203" pitchFamily="34" charset="0"/>
              </a:defRPr>
            </a:lvl2pPr>
            <a:lvl3pPr>
              <a:defRPr sz="1100">
                <a:solidFill>
                  <a:schemeClr val="tx1"/>
                </a:solidFill>
                <a:latin typeface="IBM Plex Sans" panose="020B0503050203000203" pitchFamily="34" charset="0"/>
              </a:defRPr>
            </a:lvl3pPr>
            <a:lvl4pPr>
              <a:defRPr sz="1100">
                <a:solidFill>
                  <a:schemeClr val="tx1"/>
                </a:solidFill>
                <a:latin typeface="IBM Plex Sans" panose="020B0503050203000203" pitchFamily="34" charset="0"/>
              </a:defRPr>
            </a:lvl4pPr>
            <a:lvl5pPr>
              <a:defRPr sz="1100"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1">
            <a:extLst>
              <a:ext uri="{FF2B5EF4-FFF2-40B4-BE49-F238E27FC236}">
                <a16:creationId xmlns:a16="http://schemas.microsoft.com/office/drawing/2014/main" id="{DB73340E-D1CA-F79C-03F4-4EB871464D4C}"/>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4" name="Rectangle 7">
            <a:extLst>
              <a:ext uri="{FF2B5EF4-FFF2-40B4-BE49-F238E27FC236}">
                <a16:creationId xmlns:a16="http://schemas.microsoft.com/office/drawing/2014/main" id="{8B79C6F6-17C3-29F9-D9FB-F4C5068ED860}"/>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9" name="Picture 8">
            <a:extLst>
              <a:ext uri="{FF2B5EF4-FFF2-40B4-BE49-F238E27FC236}">
                <a16:creationId xmlns:a16="http://schemas.microsoft.com/office/drawing/2014/main" id="{4C547FE3-648E-9CA9-96D7-B49461C31059}"/>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05CC1ED0-E71E-C811-1C92-DE6D48730C6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335154884"/>
      </p:ext>
    </p:extLst>
  </p:cSld>
  <p:clrMapOvr>
    <a:masterClrMapping/>
  </p:clrMapOvr>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cSld name="Divi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5" name="Title 4"/>
          <p:cNvSpPr>
            <a:spLocks noGrp="1"/>
          </p:cNvSpPr>
          <p:nvPr>
            <p:ph type="title"/>
          </p:nvPr>
        </p:nvSpPr>
        <p:spPr>
          <a:xfrm>
            <a:off x="228600" y="201168"/>
            <a:ext cx="4114800" cy="4493752"/>
          </a:xfrm>
        </p:spPr>
        <p:txBody>
          <a:bodyPr/>
          <a:lstStyle>
            <a:lvl1pPr>
              <a:lnSpc>
                <a:spcPct val="90000"/>
              </a:lnSpc>
              <a:defRPr>
                <a:solidFill>
                  <a:schemeClr val="tx2"/>
                </a:solidFill>
              </a:defRPr>
            </a:lvl1pPr>
          </a:lstStyle>
          <a:p>
            <a:r>
              <a:rPr lang="en-US" dirty="0"/>
              <a:t>Click to edit Master title style</a:t>
            </a:r>
          </a:p>
        </p:txBody>
      </p:sp>
      <p:sp>
        <p:nvSpPr>
          <p:cNvPr id="2" name="Rectangle 7">
            <a:extLst>
              <a:ext uri="{FF2B5EF4-FFF2-40B4-BE49-F238E27FC236}">
                <a16:creationId xmlns:a16="http://schemas.microsoft.com/office/drawing/2014/main" id="{753B7CE0-6577-0E53-A07C-D098CEDBD872}"/>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954084D0-4C21-F69F-EA81-899EF6084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BF5BDEDC-0364-A5CF-1231-97F7DE4225F9}"/>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326767700"/>
      </p:ext>
    </p:extLst>
  </p:cSld>
  <p:clrMapOvr>
    <a:masterClrMapping/>
  </p:clrMapOvr>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1_Title and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24C1F-1233-6530-366A-953D243CD853}"/>
              </a:ext>
            </a:extLst>
          </p:cNvPr>
          <p:cNvSpPr>
            <a:spLocks noGrp="1"/>
          </p:cNvSpPr>
          <p:nvPr>
            <p:ph type="title"/>
          </p:nvPr>
        </p:nvSpPr>
        <p:spPr>
          <a:xfrm>
            <a:off x="113727" y="69429"/>
            <a:ext cx="8908648" cy="479822"/>
          </a:xfrm>
        </p:spPr>
        <p:txBody>
          <a:bodyPr/>
          <a:lstStyle>
            <a:lvl1pPr>
              <a:defRPr>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122217B1-C241-5D04-A960-43D6D33F4F59}"/>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7" name="Picture 6">
            <a:extLst>
              <a:ext uri="{FF2B5EF4-FFF2-40B4-BE49-F238E27FC236}">
                <a16:creationId xmlns:a16="http://schemas.microsoft.com/office/drawing/2014/main" id="{649ED2A6-7B33-8B09-2C59-68D3EA4D7CC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0E5D60ED-1794-AA16-FCD5-F65C91A76273}"/>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978939827"/>
      </p:ext>
    </p:extLst>
  </p:cSld>
  <p:clrMapOvr>
    <a:masterClrMapping/>
  </p:clrMapOvr>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title, blank">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p:cNvSpPr>
            <a:spLocks noGrp="1"/>
          </p:cNvSpPr>
          <p:nvPr>
            <p:ph type="title"/>
          </p:nvPr>
        </p:nvSpPr>
        <p:spPr>
          <a:xfrm>
            <a:off x="246890" y="246888"/>
            <a:ext cx="6805749" cy="804672"/>
          </a:xfrm>
        </p:spPr>
        <p:txBody>
          <a:bodyPr/>
          <a:lstStyle>
            <a:lvl1pPr>
              <a:defRPr b="0" i="0">
                <a:solidFill>
                  <a:schemeClr val="tx2"/>
                </a:solidFill>
                <a:latin typeface="IBM Plex Sans Light" panose="020B0403050203000203" pitchFamily="34" charset="0"/>
              </a:defRPr>
            </a:lvl1pPr>
          </a:lstStyle>
          <a:p>
            <a:r>
              <a:rPr lang="en-US" dirty="0"/>
              <a:t>Click to edit Master title style</a:t>
            </a:r>
          </a:p>
        </p:txBody>
      </p:sp>
      <p:sp>
        <p:nvSpPr>
          <p:cNvPr id="5" name="Rectangle 7">
            <a:extLst>
              <a:ext uri="{FF2B5EF4-FFF2-40B4-BE49-F238E27FC236}">
                <a16:creationId xmlns:a16="http://schemas.microsoft.com/office/drawing/2014/main" id="{60332196-1455-A1BF-04B2-CEDFF8F3711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7" name="Picture 6">
            <a:extLst>
              <a:ext uri="{FF2B5EF4-FFF2-40B4-BE49-F238E27FC236}">
                <a16:creationId xmlns:a16="http://schemas.microsoft.com/office/drawing/2014/main" id="{BF666141-0D14-890F-43CF-9DCB987D32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27D1FB0D-49D6-A1C5-2352-8536E3E932E7}"/>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2097936623"/>
      </p:ext>
    </p:extLst>
  </p:cSld>
  <p:clrMapOvr>
    <a:masterClrMapping/>
  </p:clrMapOvr>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Section divider">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36957-63E4-1587-AB6D-C18AE4E04D8D}"/>
              </a:ext>
            </a:extLst>
          </p:cNvPr>
          <p:cNvSpPr>
            <a:spLocks noGrp="1"/>
          </p:cNvSpPr>
          <p:nvPr>
            <p:ph type="title"/>
          </p:nvPr>
        </p:nvSpPr>
        <p:spPr>
          <a:xfrm>
            <a:off x="215999" y="144018"/>
            <a:ext cx="4143431" cy="1072158"/>
          </a:xfrm>
        </p:spPr>
        <p:txBody>
          <a:bodyPr rIns="457200"/>
          <a:lstStyle>
            <a:lvl1pPr>
              <a:lnSpc>
                <a:spcPct val="100000"/>
              </a:lnSpc>
              <a:defRPr sz="2400">
                <a:solidFill>
                  <a:schemeClr val="tx2"/>
                </a:solidFill>
              </a:defRPr>
            </a:lvl1pPr>
          </a:lstStyle>
          <a:p>
            <a:r>
              <a:rPr lang="en-US" dirty="0"/>
              <a:t>Click to edit Master title style</a:t>
            </a:r>
          </a:p>
        </p:txBody>
      </p:sp>
      <p:sp>
        <p:nvSpPr>
          <p:cNvPr id="3" name="Rectangle 7">
            <a:extLst>
              <a:ext uri="{FF2B5EF4-FFF2-40B4-BE49-F238E27FC236}">
                <a16:creationId xmlns:a16="http://schemas.microsoft.com/office/drawing/2014/main" id="{DB8743C0-CC4D-F470-1D5C-69FE830454F4}"/>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7" name="Picture 6">
            <a:extLst>
              <a:ext uri="{FF2B5EF4-FFF2-40B4-BE49-F238E27FC236}">
                <a16:creationId xmlns:a16="http://schemas.microsoft.com/office/drawing/2014/main" id="{35C2C4DB-5D69-9F74-170E-8E26998B4E7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7714EDE1-2976-E28A-C064-843B3E4F012B}"/>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786302"/>
            <a:ext cx="124180" cy="127002"/>
          </a:xfrm>
          <a:prstGeom prst="rect">
            <a:avLst/>
          </a:prstGeom>
        </p:spPr>
      </p:pic>
    </p:spTree>
    <p:extLst>
      <p:ext uri="{BB962C8B-B14F-4D97-AF65-F5344CB8AC3E}">
        <p14:creationId xmlns:p14="http://schemas.microsoft.com/office/powerpoint/2010/main" val="2447550518"/>
      </p:ext>
    </p:extLst>
  </p:cSld>
  <p:clrMapOvr>
    <a:masterClrMapping/>
  </p:clrMapOvr>
  <p:transition spd="med"/>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20C9F01A-9FE7-8922-EA43-F94A1AF42ED6}"/>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93DADCFF-CBCE-EBA7-792A-8D67470657E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spTree>
    <p:extLst>
      <p:ext uri="{BB962C8B-B14F-4D97-AF65-F5344CB8AC3E}">
        <p14:creationId xmlns:p14="http://schemas.microsoft.com/office/powerpoint/2010/main" val="396326894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8" name="Slide Number Placeholder 7">
            <a:extLst>
              <a:ext uri="{FF2B5EF4-FFF2-40B4-BE49-F238E27FC236}">
                <a16:creationId xmlns:a16="http://schemas.microsoft.com/office/drawing/2014/main" id="{20C9F01A-9FE7-8922-EA43-F94A1AF42ED6}"/>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3" name="Picture 2">
            <a:extLst>
              <a:ext uri="{FF2B5EF4-FFF2-40B4-BE49-F238E27FC236}">
                <a16:creationId xmlns:a16="http://schemas.microsoft.com/office/drawing/2014/main" id="{93DADCFF-CBCE-EBA7-792A-8D67470657E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4" name="Picture 3" descr="A close up of a hexagon&#10;&#10;Description automatically generated">
            <a:extLst>
              <a:ext uri="{FF2B5EF4-FFF2-40B4-BE49-F238E27FC236}">
                <a16:creationId xmlns:a16="http://schemas.microsoft.com/office/drawing/2014/main" id="{E4521280-AB73-D540-3584-34892679CB05}"/>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9632689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Blank Page">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7" name="Rectangle 7">
            <a:extLst>
              <a:ext uri="{FF2B5EF4-FFF2-40B4-BE49-F238E27FC236}">
                <a16:creationId xmlns:a16="http://schemas.microsoft.com/office/drawing/2014/main" id="{B42717D8-5E03-FD95-9546-736C8F12007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A653DF59-1440-E57B-6BC0-9BB37EE5B2E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3" name="Picture 2" descr="A close up of a hexagon&#10;&#10;Description automatically generated">
            <a:extLst>
              <a:ext uri="{FF2B5EF4-FFF2-40B4-BE49-F238E27FC236}">
                <a16:creationId xmlns:a16="http://schemas.microsoft.com/office/drawing/2014/main" id="{239FE676-31BF-EAAF-A0DE-6E6FDE742E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150369857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Title and Content - Top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1027888"/>
            <a:ext cx="8908648" cy="3814457"/>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3"/>
          </p:nvPr>
        </p:nvSpPr>
        <p:spPr>
          <a:xfrm>
            <a:off x="113727" y="549251"/>
            <a:ext cx="8908648" cy="478637"/>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dirty="0"/>
              <a:t>Click to edit Master text styles</a:t>
            </a:r>
          </a:p>
        </p:txBody>
      </p:sp>
      <p:sp>
        <p:nvSpPr>
          <p:cNvPr id="9" name="Rectangle 7">
            <a:extLst>
              <a:ext uri="{FF2B5EF4-FFF2-40B4-BE49-F238E27FC236}">
                <a16:creationId xmlns:a16="http://schemas.microsoft.com/office/drawing/2014/main" id="{874F9F8A-7ADF-8024-ABBC-E992C9166D2F}"/>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B3ACC753-6C05-65CC-22AD-74F0D0A874E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2482288E-913E-9669-08A0-06212DB7E11F}"/>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4176599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and Content - Top and Bottom Box">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idx="1"/>
          </p:nvPr>
        </p:nvSpPr>
        <p:spPr>
          <a:xfrm>
            <a:off x="113727" y="1027887"/>
            <a:ext cx="8908648" cy="3334699"/>
          </a:xfrm>
          <a:prstGeom prst="rect">
            <a:avLst/>
          </a:prstGeom>
        </p:spPr>
        <p:txBody>
          <a:bodyPr/>
          <a:lstStyle>
            <a:lvl1pPr>
              <a:spcBef>
                <a:spcPts val="360"/>
              </a:spcBef>
              <a:defRPr>
                <a:solidFill>
                  <a:schemeClr val="tx1"/>
                </a:solidFill>
                <a:latin typeface="IBM Plex Sans" panose="020B0503050203000203" pitchFamily="34" charset="0"/>
              </a:defRPr>
            </a:lvl1pPr>
            <a:lvl2pPr>
              <a:defRPr>
                <a:solidFill>
                  <a:schemeClr val="tx1"/>
                </a:solidFill>
                <a:latin typeface="IBM Plex Sans" panose="020B0503050203000203" pitchFamily="34" charset="0"/>
              </a:defRPr>
            </a:lvl2pPr>
            <a:lvl3pPr>
              <a:defRPr>
                <a:solidFill>
                  <a:schemeClr val="tx1"/>
                </a:solidFill>
                <a:latin typeface="IBM Plex Sans" panose="020B0503050203000203" pitchFamily="34" charset="0"/>
              </a:defRPr>
            </a:lvl3pPr>
            <a:lvl4pPr>
              <a:defRPr>
                <a:solidFill>
                  <a:schemeClr val="tx1"/>
                </a:solidFill>
                <a:latin typeface="IBM Plex Sans" panose="020B0503050203000203" pitchFamily="34" charset="0"/>
              </a:defRPr>
            </a:lvl4pPr>
            <a:lvl5pPr>
              <a:defRPr b="0" i="0">
                <a:solidFill>
                  <a:schemeClr val="tx1"/>
                </a:solidFill>
                <a:latin typeface="IBM Plex Sans" panose="020B050305020300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 Placeholder 12"/>
          <p:cNvSpPr>
            <a:spLocks noGrp="1"/>
          </p:cNvSpPr>
          <p:nvPr>
            <p:ph type="body" sz="quarter" idx="13"/>
          </p:nvPr>
        </p:nvSpPr>
        <p:spPr>
          <a:xfrm>
            <a:off x="113727" y="549251"/>
            <a:ext cx="8908648" cy="478636"/>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8" name="Text Placeholder 12"/>
          <p:cNvSpPr>
            <a:spLocks noGrp="1"/>
          </p:cNvSpPr>
          <p:nvPr>
            <p:ph type="body" sz="quarter" idx="14"/>
          </p:nvPr>
        </p:nvSpPr>
        <p:spPr>
          <a:xfrm>
            <a:off x="113727" y="4362586"/>
            <a:ext cx="8908648" cy="490544"/>
          </a:xfrm>
          <a:prstGeom prst="rect">
            <a:avLst/>
          </a:prstGeom>
        </p:spPr>
        <p:style>
          <a:lnRef idx="1">
            <a:schemeClr val="accent1"/>
          </a:lnRef>
          <a:fillRef idx="2">
            <a:schemeClr val="accent1"/>
          </a:fillRef>
          <a:effectRef idx="1">
            <a:schemeClr val="accent1"/>
          </a:effectRef>
          <a:fontRef idx="none"/>
        </p:style>
        <p:txBody>
          <a:bodyPr/>
          <a:lstStyle>
            <a:lvl1pPr>
              <a:buNone/>
              <a:defRPr b="1"/>
            </a:lvl1pPr>
          </a:lstStyle>
          <a:p>
            <a:pPr lvl="0"/>
            <a:r>
              <a:rPr lang="en-US"/>
              <a:t>Click to edit Master text styles</a:t>
            </a:r>
          </a:p>
        </p:txBody>
      </p:sp>
      <p:sp>
        <p:nvSpPr>
          <p:cNvPr id="10" name="Rectangle 7">
            <a:extLst>
              <a:ext uri="{FF2B5EF4-FFF2-40B4-BE49-F238E27FC236}">
                <a16:creationId xmlns:a16="http://schemas.microsoft.com/office/drawing/2014/main" id="{E552C4C6-8D32-0967-A24C-84ED29C1D073}"/>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4" name="Picture 3">
            <a:extLst>
              <a:ext uri="{FF2B5EF4-FFF2-40B4-BE49-F238E27FC236}">
                <a16:creationId xmlns:a16="http://schemas.microsoft.com/office/drawing/2014/main" id="{9F48F44C-D27A-B914-B944-F5BF7904BCD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A170034C-08DD-C703-2AC2-52A6283EFA28}"/>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190042903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bg>
      <p:bgPr>
        <a:blipFill dpi="0" rotWithShape="1">
          <a:blip r:embed="rId2">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dirty="0"/>
              <a:t>Click to edit Master title style</a:t>
            </a:r>
          </a:p>
        </p:txBody>
      </p:sp>
      <p:sp>
        <p:nvSpPr>
          <p:cNvPr id="3" name="Content Placeholder 2"/>
          <p:cNvSpPr>
            <a:spLocks noGrp="1"/>
          </p:cNvSpPr>
          <p:nvPr>
            <p:ph sz="half" idx="1"/>
          </p:nvPr>
        </p:nvSpPr>
        <p:spPr>
          <a:xfrm>
            <a:off x="113727" y="636104"/>
            <a:ext cx="4336036" cy="4222143"/>
          </a:xfrm>
          <a:prstGeom prst="rect">
            <a:avLst/>
          </a:prstGeom>
        </p:spPr>
        <p:txBody>
          <a:bodyPr/>
          <a:lstStyle>
            <a:lvl1pPr>
              <a:defRPr sz="1800">
                <a:solidFill>
                  <a:schemeClr val="tx1"/>
                </a:solidFill>
                <a:latin typeface="IBM Plex Sans" panose="020B0503050203000203" pitchFamily="34" charset="0"/>
              </a:defRPr>
            </a:lvl1pPr>
            <a:lvl2pPr>
              <a:defRPr sz="1600">
                <a:solidFill>
                  <a:schemeClr val="tx1"/>
                </a:solidFill>
                <a:latin typeface="IBM Plex Sans" panose="020B0503050203000203" pitchFamily="34" charset="0"/>
              </a:defRPr>
            </a:lvl2pPr>
            <a:lvl3pPr>
              <a:defRPr sz="1400">
                <a:solidFill>
                  <a:schemeClr val="tx1"/>
                </a:solidFill>
                <a:latin typeface="IBM Plex Sans" panose="020B0503050203000203" pitchFamily="34" charset="0"/>
              </a:defRPr>
            </a:lvl3pPr>
            <a:lvl4pPr>
              <a:defRPr sz="1200">
                <a:solidFill>
                  <a:schemeClr val="tx1"/>
                </a:solidFill>
                <a:latin typeface="IBM Plex Sans" panose="020B0503050203000203" pitchFamily="34" charset="0"/>
              </a:defRPr>
            </a:lvl4pPr>
            <a:lvl5pPr>
              <a:defRPr sz="1200" b="0" i="0">
                <a:solidFill>
                  <a:schemeClr val="tx1"/>
                </a:solidFill>
                <a:latin typeface="IBM Plex Sans" panose="020B050305020300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02163" y="636104"/>
            <a:ext cx="4420212" cy="4222143"/>
          </a:xfrm>
          <a:prstGeom prst="rect">
            <a:avLst/>
          </a:prstGeom>
        </p:spPr>
        <p:txBody>
          <a:bodyPr/>
          <a:lstStyle>
            <a:lvl1pPr>
              <a:defRPr sz="1800">
                <a:solidFill>
                  <a:schemeClr val="tx1"/>
                </a:solidFill>
                <a:latin typeface="IBM Plex Sans" panose="020B0503050203000203" pitchFamily="34" charset="0"/>
              </a:defRPr>
            </a:lvl1pPr>
            <a:lvl2pPr>
              <a:defRPr sz="1600">
                <a:solidFill>
                  <a:schemeClr val="tx1"/>
                </a:solidFill>
                <a:latin typeface="IBM Plex Sans" panose="020B0503050203000203" pitchFamily="34" charset="0"/>
              </a:defRPr>
            </a:lvl2pPr>
            <a:lvl3pPr>
              <a:defRPr sz="1400">
                <a:solidFill>
                  <a:schemeClr val="tx1"/>
                </a:solidFill>
                <a:latin typeface="IBM Plex Sans" panose="020B0503050203000203" pitchFamily="34" charset="0"/>
              </a:defRPr>
            </a:lvl3pPr>
            <a:lvl4pPr>
              <a:defRPr sz="1200">
                <a:solidFill>
                  <a:schemeClr val="tx1"/>
                </a:solidFill>
                <a:latin typeface="IBM Plex Sans" panose="020B0503050203000203" pitchFamily="34" charset="0"/>
              </a:defRPr>
            </a:lvl4pPr>
            <a:lvl5pPr>
              <a:defRPr sz="1200" b="0" i="0">
                <a:solidFill>
                  <a:schemeClr val="tx1"/>
                </a:solidFill>
                <a:latin typeface="IBM Plex Sans" panose="020B0503050203000203"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7">
            <a:extLst>
              <a:ext uri="{FF2B5EF4-FFF2-40B4-BE49-F238E27FC236}">
                <a16:creationId xmlns:a16="http://schemas.microsoft.com/office/drawing/2014/main" id="{4DFCE113-2DA5-DB8E-6180-B2637FAD1B7E}"/>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5" name="Picture 4">
            <a:extLst>
              <a:ext uri="{FF2B5EF4-FFF2-40B4-BE49-F238E27FC236}">
                <a16:creationId xmlns:a16="http://schemas.microsoft.com/office/drawing/2014/main" id="{40E2E66A-379A-E87A-F3F2-ECDA77DBACD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6" name="Picture 5" descr="A close up of a hexagon&#10;&#10;Description automatically generated">
            <a:extLst>
              <a:ext uri="{FF2B5EF4-FFF2-40B4-BE49-F238E27FC236}">
                <a16:creationId xmlns:a16="http://schemas.microsoft.com/office/drawing/2014/main" id="{E736842D-E69B-6AD1-3199-5E33B5DA7D6D}"/>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391050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image" Target="../media/image2.png"/><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image" Target="../media/image3.png"/><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image" Target="../media/image2.png"/><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image" Target="../media/image1.jpeg"/><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theme" Target="../theme/theme2.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xml"/><Relationship Id="rId1" Type="http://schemas.openxmlformats.org/officeDocument/2006/relationships/slideLayout" Target="../slideLayouts/slideLayout46.xml"/><Relationship Id="rId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5">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67597" name="Rectangle 13"/>
          <p:cNvSpPr>
            <a:spLocks noGrp="1" noChangeArrowheads="1"/>
          </p:cNvSpPr>
          <p:nvPr>
            <p:ph type="title"/>
          </p:nvPr>
        </p:nvSpPr>
        <p:spPr bwMode="auto">
          <a:xfrm>
            <a:off x="113727" y="69429"/>
            <a:ext cx="8908648" cy="4798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Rectangle 7"/>
          <p:cNvSpPr/>
          <p:nvPr/>
        </p:nvSpPr>
        <p:spPr>
          <a:xfrm>
            <a:off x="0" y="4934317"/>
            <a:ext cx="9144000" cy="209183"/>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lumMod val="75000"/>
                  <a:lumOff val="25000"/>
                </a:schemeClr>
              </a:solidFill>
              <a:latin typeface="IBM Plex Sans Regular" panose="020B0503050000000000" pitchFamily="34" charset="77"/>
              <a:ea typeface="Helvetica Neue" charset="0"/>
              <a:cs typeface="Helvetica Neue" charset="0"/>
            </a:endParaRPr>
          </a:p>
        </p:txBody>
      </p:sp>
      <p:sp>
        <p:nvSpPr>
          <p:cNvPr id="3" name="Text Placeholder 2">
            <a:extLst>
              <a:ext uri="{FF2B5EF4-FFF2-40B4-BE49-F238E27FC236}">
                <a16:creationId xmlns:a16="http://schemas.microsoft.com/office/drawing/2014/main" id="{E7E11135-A75A-F23D-63E5-65BDC73E4C1A}"/>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C893FAB-9AA4-D671-D057-1B312315C6F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C5A0DA39-D2D5-0307-7573-451B67F56A0B}"/>
              </a:ext>
            </a:extLst>
          </p:cNvPr>
          <p:cNvPicPr>
            <a:picLocks noChangeAspect="1"/>
          </p:cNvPicPr>
          <p:nvPr userDrawn="1"/>
        </p:nvPicPr>
        <p:blipFill>
          <a:blip r:embed="rId26"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pic>
        <p:nvPicPr>
          <p:cNvPr id="5" name="Picture 4" descr="A close up of a hexagon&#10;&#10;Description automatically generated">
            <a:extLst>
              <a:ext uri="{FF2B5EF4-FFF2-40B4-BE49-F238E27FC236}">
                <a16:creationId xmlns:a16="http://schemas.microsoft.com/office/drawing/2014/main" id="{E6BD5FF0-FC9E-6244-C544-5251D35CC034}"/>
              </a:ext>
            </a:extLst>
          </p:cNvPr>
          <p:cNvPicPr>
            <a:picLocks noChangeAspect="1"/>
          </p:cNvPicPr>
          <p:nvPr userDrawn="1"/>
        </p:nvPicPr>
        <p:blipFill>
          <a:blip r:embed="rId27" cstate="print">
            <a:extLst>
              <a:ext uri="{28A0092B-C50C-407E-A947-70E740481C1C}">
                <a14:useLocalDpi xmlns:a14="http://schemas.microsoft.com/office/drawing/2010/main" val="0"/>
              </a:ext>
            </a:extLst>
          </a:blip>
          <a:stretch>
            <a:fillRect/>
          </a:stretch>
        </p:blipFill>
        <p:spPr>
          <a:xfrm>
            <a:off x="8786113" y="4541210"/>
            <a:ext cx="124180" cy="127002"/>
          </a:xfrm>
          <a:prstGeom prst="rect">
            <a:avLst/>
          </a:prstGeom>
        </p:spPr>
      </p:pic>
    </p:spTree>
    <p:extLst>
      <p:ext uri="{BB962C8B-B14F-4D97-AF65-F5344CB8AC3E}">
        <p14:creationId xmlns:p14="http://schemas.microsoft.com/office/powerpoint/2010/main" val="1041688871"/>
      </p:ext>
    </p:extLst>
  </p:cSld>
  <p:clrMap bg1="lt1" tx1="dk1" bg2="lt2" tx2="dk2" accent1="accent1" accent2="accent2" accent3="accent3" accent4="accent4" accent5="accent5" accent6="accent6" hlink="hlink" folHlink="folHlink"/>
  <p:sldLayoutIdLst>
    <p:sldLayoutId id="2147485057" r:id="rId1"/>
    <p:sldLayoutId id="2147485058" r:id="rId2"/>
    <p:sldLayoutId id="2147485059" r:id="rId3"/>
    <p:sldLayoutId id="2147485060" r:id="rId4"/>
    <p:sldLayoutId id="2147485061" r:id="rId5"/>
    <p:sldLayoutId id="2147485062" r:id="rId6"/>
    <p:sldLayoutId id="2147485063" r:id="rId7"/>
    <p:sldLayoutId id="2147485064" r:id="rId8"/>
    <p:sldLayoutId id="2147485065" r:id="rId9"/>
    <p:sldLayoutId id="2147485066" r:id="rId10"/>
    <p:sldLayoutId id="2147485067" r:id="rId11"/>
    <p:sldLayoutId id="2147485068" r:id="rId12"/>
    <p:sldLayoutId id="2147485069" r:id="rId13"/>
    <p:sldLayoutId id="2147485070" r:id="rId14"/>
    <p:sldLayoutId id="2147485071" r:id="rId15"/>
    <p:sldLayoutId id="2147485073" r:id="rId16"/>
    <p:sldLayoutId id="2147485074" r:id="rId17"/>
    <p:sldLayoutId id="2147485075" r:id="rId18"/>
    <p:sldLayoutId id="2147485076" r:id="rId19"/>
    <p:sldLayoutId id="2147485079" r:id="rId20"/>
    <p:sldLayoutId id="2147485080" r:id="rId21"/>
    <p:sldLayoutId id="2147485081" r:id="rId22"/>
    <p:sldLayoutId id="2147485082" r:id="rId23"/>
  </p:sldLayoutIdLst>
  <p:hf hdr="0" ftr="0" dt="0"/>
  <p:txStyles>
    <p:titleStyle>
      <a:lvl1pPr algn="l" rtl="0" eaLnBrk="1" fontAlgn="base" hangingPunct="1">
        <a:lnSpc>
          <a:spcPct val="90000"/>
        </a:lnSpc>
        <a:spcBef>
          <a:spcPct val="0"/>
        </a:spcBef>
        <a:spcAft>
          <a:spcPct val="0"/>
        </a:spcAft>
        <a:defRPr sz="2200" b="1" i="0">
          <a:solidFill>
            <a:srgbClr val="0070C0"/>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vl2pPr algn="l" rtl="0" eaLnBrk="1" fontAlgn="base" hangingPunct="1">
        <a:lnSpc>
          <a:spcPct val="90000"/>
        </a:lnSpc>
        <a:spcBef>
          <a:spcPct val="0"/>
        </a:spcBef>
        <a:spcAft>
          <a:spcPct val="0"/>
        </a:spcAft>
        <a:defRPr sz="2200">
          <a:solidFill>
            <a:schemeClr val="hlink"/>
          </a:solidFill>
          <a:latin typeface="Arial" charset="0"/>
        </a:defRPr>
      </a:lvl2pPr>
      <a:lvl3pPr algn="l" rtl="0" eaLnBrk="1" fontAlgn="base" hangingPunct="1">
        <a:lnSpc>
          <a:spcPct val="90000"/>
        </a:lnSpc>
        <a:spcBef>
          <a:spcPct val="0"/>
        </a:spcBef>
        <a:spcAft>
          <a:spcPct val="0"/>
        </a:spcAft>
        <a:defRPr sz="2200">
          <a:solidFill>
            <a:schemeClr val="hlink"/>
          </a:solidFill>
          <a:latin typeface="Arial" charset="0"/>
        </a:defRPr>
      </a:lvl3pPr>
      <a:lvl4pPr algn="l" rtl="0" eaLnBrk="1" fontAlgn="base" hangingPunct="1">
        <a:lnSpc>
          <a:spcPct val="90000"/>
        </a:lnSpc>
        <a:spcBef>
          <a:spcPct val="0"/>
        </a:spcBef>
        <a:spcAft>
          <a:spcPct val="0"/>
        </a:spcAft>
        <a:defRPr sz="2200">
          <a:solidFill>
            <a:schemeClr val="hlink"/>
          </a:solidFill>
          <a:latin typeface="Arial" charset="0"/>
        </a:defRPr>
      </a:lvl4pPr>
      <a:lvl5pPr algn="l" rtl="0" eaLnBrk="1" fontAlgn="base" hangingPunct="1">
        <a:lnSpc>
          <a:spcPct val="90000"/>
        </a:lnSpc>
        <a:spcBef>
          <a:spcPct val="0"/>
        </a:spcBef>
        <a:spcAft>
          <a:spcPct val="0"/>
        </a:spcAft>
        <a:defRPr sz="2200">
          <a:solidFill>
            <a:schemeClr val="hlink"/>
          </a:solidFill>
          <a:latin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ts val="360"/>
        </a:spcBef>
        <a:spcAft>
          <a:spcPct val="0"/>
        </a:spcAft>
        <a:buClrTx/>
        <a:buFont typeface="Wingdings" charset="2"/>
        <a:buChar char="§"/>
        <a:defRPr sz="1800" b="0" i="0">
          <a:solidFill>
            <a:schemeClr val="tx1"/>
          </a:solidFill>
          <a:latin typeface="IBM Plex Sans Medium" panose="020B0503050000000000" pitchFamily="34" charset="77"/>
          <a:ea typeface="IBM Plex Sans Medium" panose="020B0503050000000000" pitchFamily="34" charset="77"/>
          <a:cs typeface="IBM Plex Sans Medium" panose="020B0503050000000000" pitchFamily="34" charset="77"/>
        </a:defRPr>
      </a:lvl1pPr>
      <a:lvl2pPr marL="404813" indent="-230188" algn="l" rtl="0" eaLnBrk="1" fontAlgn="base" hangingPunct="1">
        <a:spcBef>
          <a:spcPct val="0"/>
        </a:spcBef>
        <a:spcAft>
          <a:spcPct val="0"/>
        </a:spcAft>
        <a:buClrTx/>
        <a:buFont typeface="Arial" charset="0"/>
        <a:buChar char="–"/>
        <a:tabLst/>
        <a:defRPr sz="1600" b="0" i="0">
          <a:solidFill>
            <a:schemeClr val="tx1">
              <a:lumMod val="65000"/>
              <a:lumOff val="35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2pPr>
      <a:lvl3pPr marL="579438" indent="-174625" algn="l" rtl="0" eaLnBrk="1" fontAlgn="base" hangingPunct="1">
        <a:spcBef>
          <a:spcPct val="0"/>
        </a:spcBef>
        <a:spcAft>
          <a:spcPct val="0"/>
        </a:spcAft>
        <a:buClrTx/>
        <a:buChar char="•"/>
        <a:tabLst/>
        <a:defRPr sz="1400" b="0" i="0">
          <a:solidFill>
            <a:schemeClr val="tx1">
              <a:lumMod val="50000"/>
              <a:lumOff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3pPr>
      <a:lvl4pPr marL="746125" indent="-166688" algn="l" rtl="0" eaLnBrk="1" fontAlgn="base" hangingPunct="1">
        <a:spcBef>
          <a:spcPct val="20000"/>
        </a:spcBef>
        <a:spcAft>
          <a:spcPct val="0"/>
        </a:spcAft>
        <a:buClrTx/>
        <a:buSzPct val="75000"/>
        <a:buFont typeface="Courier New" charset="0"/>
        <a:buChar char="o"/>
        <a:tabLst/>
        <a:defRPr sz="1200" b="0" i="0">
          <a:solidFill>
            <a:schemeClr val="bg1">
              <a:lumMod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24">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67597" name="Rectangle 13"/>
          <p:cNvSpPr>
            <a:spLocks noGrp="1" noChangeArrowheads="1"/>
          </p:cNvSpPr>
          <p:nvPr>
            <p:ph type="title"/>
          </p:nvPr>
        </p:nvSpPr>
        <p:spPr bwMode="auto">
          <a:xfrm>
            <a:off x="113727" y="69429"/>
            <a:ext cx="8908648" cy="4798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Rectangle 7"/>
          <p:cNvSpPr/>
          <p:nvPr/>
        </p:nvSpPr>
        <p:spPr>
          <a:xfrm>
            <a:off x="0" y="4934317"/>
            <a:ext cx="9144000" cy="209183"/>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lumMod val="75000"/>
                  <a:lumOff val="25000"/>
                </a:schemeClr>
              </a:solidFill>
              <a:latin typeface="IBM Plex Sans Regular" panose="020B0503050000000000" pitchFamily="34" charset="77"/>
              <a:ea typeface="Helvetica Neue" charset="0"/>
              <a:cs typeface="Helvetica Neue" charset="0"/>
            </a:endParaRPr>
          </a:p>
        </p:txBody>
      </p:sp>
      <p:sp>
        <p:nvSpPr>
          <p:cNvPr id="3" name="Text Placeholder 2">
            <a:extLst>
              <a:ext uri="{FF2B5EF4-FFF2-40B4-BE49-F238E27FC236}">
                <a16:creationId xmlns:a16="http://schemas.microsoft.com/office/drawing/2014/main" id="{E7E11135-A75A-F23D-63E5-65BDC73E4C1A}"/>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C893FAB-9AA4-D671-D057-1B312315C6F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5" name="Picture 4">
            <a:extLst>
              <a:ext uri="{FF2B5EF4-FFF2-40B4-BE49-F238E27FC236}">
                <a16:creationId xmlns:a16="http://schemas.microsoft.com/office/drawing/2014/main" id="{30602122-576D-148E-D47D-4A157C308BEA}"/>
              </a:ext>
            </a:extLst>
          </p:cNvPr>
          <p:cNvPicPr>
            <a:picLocks noChangeAspect="1"/>
          </p:cNvPicPr>
          <p:nvPr userDrawn="1"/>
        </p:nvPicPr>
        <p:blipFill>
          <a:blip r:embed="rId25" cstate="screen">
            <a:extLst>
              <a:ext uri="{28A0092B-C50C-407E-A947-70E740481C1C}">
                <a14:useLocalDpi xmlns:a14="http://schemas.microsoft.com/office/drawing/2010/main"/>
              </a:ext>
            </a:extLst>
          </a:blip>
          <a:stretch>
            <a:fillRect/>
          </a:stretch>
        </p:blipFill>
        <p:spPr>
          <a:xfrm>
            <a:off x="8571249" y="4570758"/>
            <a:ext cx="572741" cy="572741"/>
          </a:xfrm>
          <a:prstGeom prst="rect">
            <a:avLst/>
          </a:prstGeom>
        </p:spPr>
      </p:pic>
      <p:pic>
        <p:nvPicPr>
          <p:cNvPr id="2" name="Picture 1" descr="A close up of a hexagon&#10;&#10;Description automatically generated">
            <a:extLst>
              <a:ext uri="{FF2B5EF4-FFF2-40B4-BE49-F238E27FC236}">
                <a16:creationId xmlns:a16="http://schemas.microsoft.com/office/drawing/2014/main" id="{1E971EED-59B8-A70F-7E12-F6387890A6D3}"/>
              </a:ext>
            </a:extLst>
          </p:cNvPr>
          <p:cNvPicPr>
            <a:picLocks noChangeAspect="1"/>
          </p:cNvPicPr>
          <p:nvPr userDrawn="1"/>
        </p:nvPicPr>
        <p:blipFill>
          <a:blip r:embed="rId26" cstate="print">
            <a:extLst>
              <a:ext uri="{28A0092B-C50C-407E-A947-70E740481C1C}">
                <a14:useLocalDpi xmlns:a14="http://schemas.microsoft.com/office/drawing/2010/main" val="0"/>
              </a:ext>
            </a:extLst>
          </a:blip>
          <a:stretch>
            <a:fillRect/>
          </a:stretch>
        </p:blipFill>
        <p:spPr>
          <a:xfrm>
            <a:off x="8786113" y="4791015"/>
            <a:ext cx="124180" cy="127002"/>
          </a:xfrm>
          <a:prstGeom prst="rect">
            <a:avLst/>
          </a:prstGeom>
        </p:spPr>
      </p:pic>
    </p:spTree>
    <p:extLst>
      <p:ext uri="{BB962C8B-B14F-4D97-AF65-F5344CB8AC3E}">
        <p14:creationId xmlns:p14="http://schemas.microsoft.com/office/powerpoint/2010/main" val="1041688871"/>
      </p:ext>
    </p:extLst>
  </p:cSld>
  <p:clrMap bg1="lt1" tx1="dk1" bg2="lt2" tx2="dk2" accent1="accent1" accent2="accent2" accent3="accent3" accent4="accent4" accent5="accent5" accent6="accent6" hlink="hlink" folHlink="folHlink"/>
  <p:sldLayoutIdLst>
    <p:sldLayoutId id="2147485084" r:id="rId1"/>
    <p:sldLayoutId id="2147485085" r:id="rId2"/>
    <p:sldLayoutId id="2147485086" r:id="rId3"/>
    <p:sldLayoutId id="2147485087" r:id="rId4"/>
    <p:sldLayoutId id="2147485088" r:id="rId5"/>
    <p:sldLayoutId id="2147485089" r:id="rId6"/>
    <p:sldLayoutId id="2147485090" r:id="rId7"/>
    <p:sldLayoutId id="2147485091" r:id="rId8"/>
    <p:sldLayoutId id="2147485092" r:id="rId9"/>
    <p:sldLayoutId id="2147485093" r:id="rId10"/>
    <p:sldLayoutId id="2147485094" r:id="rId11"/>
    <p:sldLayoutId id="2147485095" r:id="rId12"/>
    <p:sldLayoutId id="2147485096" r:id="rId13"/>
    <p:sldLayoutId id="2147485097" r:id="rId14"/>
    <p:sldLayoutId id="2147485098" r:id="rId15"/>
    <p:sldLayoutId id="2147485099" r:id="rId16"/>
    <p:sldLayoutId id="2147485100" r:id="rId17"/>
    <p:sldLayoutId id="2147485101" r:id="rId18"/>
    <p:sldLayoutId id="2147485102" r:id="rId19"/>
    <p:sldLayoutId id="2147485103" r:id="rId20"/>
    <p:sldLayoutId id="2147485104" r:id="rId21"/>
    <p:sldLayoutId id="2147485105" r:id="rId22"/>
  </p:sldLayoutIdLst>
  <p:hf hdr="0" ftr="0" dt="0"/>
  <p:txStyles>
    <p:titleStyle>
      <a:lvl1pPr algn="l" rtl="0" eaLnBrk="1" fontAlgn="base" hangingPunct="1">
        <a:lnSpc>
          <a:spcPct val="90000"/>
        </a:lnSpc>
        <a:spcBef>
          <a:spcPct val="0"/>
        </a:spcBef>
        <a:spcAft>
          <a:spcPct val="0"/>
        </a:spcAft>
        <a:defRPr sz="2200" b="1" i="0">
          <a:solidFill>
            <a:srgbClr val="0070C0"/>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vl2pPr algn="l" rtl="0" eaLnBrk="1" fontAlgn="base" hangingPunct="1">
        <a:lnSpc>
          <a:spcPct val="90000"/>
        </a:lnSpc>
        <a:spcBef>
          <a:spcPct val="0"/>
        </a:spcBef>
        <a:spcAft>
          <a:spcPct val="0"/>
        </a:spcAft>
        <a:defRPr sz="2200">
          <a:solidFill>
            <a:schemeClr val="hlink"/>
          </a:solidFill>
          <a:latin typeface="Arial" charset="0"/>
        </a:defRPr>
      </a:lvl2pPr>
      <a:lvl3pPr algn="l" rtl="0" eaLnBrk="1" fontAlgn="base" hangingPunct="1">
        <a:lnSpc>
          <a:spcPct val="90000"/>
        </a:lnSpc>
        <a:spcBef>
          <a:spcPct val="0"/>
        </a:spcBef>
        <a:spcAft>
          <a:spcPct val="0"/>
        </a:spcAft>
        <a:defRPr sz="2200">
          <a:solidFill>
            <a:schemeClr val="hlink"/>
          </a:solidFill>
          <a:latin typeface="Arial" charset="0"/>
        </a:defRPr>
      </a:lvl3pPr>
      <a:lvl4pPr algn="l" rtl="0" eaLnBrk="1" fontAlgn="base" hangingPunct="1">
        <a:lnSpc>
          <a:spcPct val="90000"/>
        </a:lnSpc>
        <a:spcBef>
          <a:spcPct val="0"/>
        </a:spcBef>
        <a:spcAft>
          <a:spcPct val="0"/>
        </a:spcAft>
        <a:defRPr sz="2200">
          <a:solidFill>
            <a:schemeClr val="hlink"/>
          </a:solidFill>
          <a:latin typeface="Arial" charset="0"/>
        </a:defRPr>
      </a:lvl4pPr>
      <a:lvl5pPr algn="l" rtl="0" eaLnBrk="1" fontAlgn="base" hangingPunct="1">
        <a:lnSpc>
          <a:spcPct val="90000"/>
        </a:lnSpc>
        <a:spcBef>
          <a:spcPct val="0"/>
        </a:spcBef>
        <a:spcAft>
          <a:spcPct val="0"/>
        </a:spcAft>
        <a:defRPr sz="2200">
          <a:solidFill>
            <a:schemeClr val="hlink"/>
          </a:solidFill>
          <a:latin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ts val="360"/>
        </a:spcBef>
        <a:spcAft>
          <a:spcPct val="0"/>
        </a:spcAft>
        <a:buClrTx/>
        <a:buFont typeface="Wingdings" charset="2"/>
        <a:buChar char="§"/>
        <a:defRPr sz="1800" b="0" i="0">
          <a:solidFill>
            <a:schemeClr val="tx1"/>
          </a:solidFill>
          <a:latin typeface="IBM Plex Sans Medium" panose="020B0503050000000000" pitchFamily="34" charset="77"/>
          <a:ea typeface="IBM Plex Sans Medium" panose="020B0503050000000000" pitchFamily="34" charset="77"/>
          <a:cs typeface="IBM Plex Sans Medium" panose="020B0503050000000000" pitchFamily="34" charset="77"/>
        </a:defRPr>
      </a:lvl1pPr>
      <a:lvl2pPr marL="404813" indent="-230188" algn="l" rtl="0" eaLnBrk="1" fontAlgn="base" hangingPunct="1">
        <a:spcBef>
          <a:spcPct val="0"/>
        </a:spcBef>
        <a:spcAft>
          <a:spcPct val="0"/>
        </a:spcAft>
        <a:buClrTx/>
        <a:buFont typeface="Arial" charset="0"/>
        <a:buChar char="–"/>
        <a:tabLst/>
        <a:defRPr sz="1600" b="0" i="0">
          <a:solidFill>
            <a:schemeClr val="tx1">
              <a:lumMod val="65000"/>
              <a:lumOff val="35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2pPr>
      <a:lvl3pPr marL="579438" indent="-174625" algn="l" rtl="0" eaLnBrk="1" fontAlgn="base" hangingPunct="1">
        <a:spcBef>
          <a:spcPct val="0"/>
        </a:spcBef>
        <a:spcAft>
          <a:spcPct val="0"/>
        </a:spcAft>
        <a:buClrTx/>
        <a:buChar char="•"/>
        <a:tabLst/>
        <a:defRPr sz="1400" b="0" i="0">
          <a:solidFill>
            <a:schemeClr val="tx1">
              <a:lumMod val="50000"/>
              <a:lumOff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3pPr>
      <a:lvl4pPr marL="746125" indent="-166688" algn="l" rtl="0" eaLnBrk="1" fontAlgn="base" hangingPunct="1">
        <a:spcBef>
          <a:spcPct val="20000"/>
        </a:spcBef>
        <a:spcAft>
          <a:spcPct val="0"/>
        </a:spcAft>
        <a:buClrTx/>
        <a:buSzPct val="75000"/>
        <a:buFont typeface="Courier New" charset="0"/>
        <a:buChar char="o"/>
        <a:tabLst/>
        <a:defRPr sz="1200" b="0" i="0">
          <a:solidFill>
            <a:schemeClr val="bg1">
              <a:lumMod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alphaModFix amt="29915"/>
            <a:lum/>
          </a:blip>
          <a:srcRect/>
          <a:stretch>
            <a:fillRect l="1000" r="-4000"/>
          </a:stretch>
        </a:blipFill>
        <a:effectLst/>
      </p:bgPr>
    </p:bg>
    <p:spTree>
      <p:nvGrpSpPr>
        <p:cNvPr id="1" name=""/>
        <p:cNvGrpSpPr/>
        <p:nvPr/>
      </p:nvGrpSpPr>
      <p:grpSpPr>
        <a:xfrm>
          <a:off x="0" y="0"/>
          <a:ext cx="0" cy="0"/>
          <a:chOff x="0" y="0"/>
          <a:chExt cx="0" cy="0"/>
        </a:xfrm>
      </p:grpSpPr>
      <p:sp>
        <p:nvSpPr>
          <p:cNvPr id="67597" name="Rectangle 13"/>
          <p:cNvSpPr>
            <a:spLocks noGrp="1" noChangeArrowheads="1"/>
          </p:cNvSpPr>
          <p:nvPr>
            <p:ph type="title"/>
          </p:nvPr>
        </p:nvSpPr>
        <p:spPr bwMode="auto">
          <a:xfrm>
            <a:off x="113727" y="69429"/>
            <a:ext cx="8908648" cy="47982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8" name="Rectangle 7"/>
          <p:cNvSpPr/>
          <p:nvPr/>
        </p:nvSpPr>
        <p:spPr>
          <a:xfrm>
            <a:off x="0" y="4934317"/>
            <a:ext cx="9144000" cy="209183"/>
          </a:xfrm>
          <a:prstGeom prst="rect">
            <a:avLst/>
          </a:prstGeom>
          <a:solidFill>
            <a:schemeClr val="tx2">
              <a:lumMod val="20000"/>
              <a:lumOff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i="0" dirty="0">
              <a:solidFill>
                <a:schemeClr val="tx1">
                  <a:lumMod val="75000"/>
                  <a:lumOff val="25000"/>
                </a:schemeClr>
              </a:solidFill>
              <a:latin typeface="IBM Plex Sans Regular" panose="020B0503050000000000" pitchFamily="34" charset="77"/>
              <a:ea typeface="Helvetica Neue" charset="0"/>
              <a:cs typeface="Helvetica Neue" charset="0"/>
            </a:endParaRPr>
          </a:p>
        </p:txBody>
      </p:sp>
      <p:sp>
        <p:nvSpPr>
          <p:cNvPr id="3" name="Text Placeholder 2">
            <a:extLst>
              <a:ext uri="{FF2B5EF4-FFF2-40B4-BE49-F238E27FC236}">
                <a16:creationId xmlns:a16="http://schemas.microsoft.com/office/drawing/2014/main" id="{E7E11135-A75A-F23D-63E5-65BDC73E4C1A}"/>
              </a:ext>
            </a:extLst>
          </p:cNvPr>
          <p:cNvSpPr>
            <a:spLocks noGrp="1"/>
          </p:cNvSpPr>
          <p:nvPr>
            <p:ph type="body" idx="1"/>
          </p:nvPr>
        </p:nvSpPr>
        <p:spPr>
          <a:xfrm>
            <a:off x="628650" y="1370013"/>
            <a:ext cx="7886700" cy="32623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7">
            <a:extLst>
              <a:ext uri="{FF2B5EF4-FFF2-40B4-BE49-F238E27FC236}">
                <a16:creationId xmlns:a16="http://schemas.microsoft.com/office/drawing/2014/main" id="{1C893FAB-9AA4-D671-D057-1B312315C6FC}"/>
              </a:ext>
            </a:extLst>
          </p:cNvPr>
          <p:cNvSpPr>
            <a:spLocks noGrp="1" noChangeArrowheads="1"/>
          </p:cNvSpPr>
          <p:nvPr>
            <p:ph type="sldNum" sz="quarter" idx="4"/>
          </p:nvPr>
        </p:nvSpPr>
        <p:spPr bwMode="black">
          <a:xfrm>
            <a:off x="8204537" y="4975550"/>
            <a:ext cx="366712" cy="138113"/>
          </a:xfrm>
          <a:prstGeom prst="rect">
            <a:avLst/>
          </a:prstGeom>
          <a:noFill/>
          <a:ln w="9525">
            <a:noFill/>
            <a:miter lim="800000"/>
            <a:headEnd/>
            <a:tailEnd/>
          </a:ln>
          <a:effectLst/>
        </p:spPr>
        <p:txBody>
          <a:bodyPr vert="horz" wrap="square" lIns="92075" tIns="46038" rIns="92075" bIns="46038" numCol="1" anchor="ctr" anchorCtr="0" compatLnSpc="1">
            <a:prstTxWarp prst="textNoShape">
              <a:avLst/>
            </a:prstTxWarp>
          </a:bodyPr>
          <a:lstStyle>
            <a:lvl1pPr>
              <a:lnSpc>
                <a:spcPct val="100000"/>
              </a:lnSpc>
              <a:defRPr sz="800" b="0" i="0">
                <a:solidFill>
                  <a:schemeClr val="tx1">
                    <a:lumMod val="75000"/>
                    <a:lumOff val="25000"/>
                  </a:schemeClr>
                </a:solidFill>
                <a:latin typeface="IBM Plex Sans Regular" panose="020B0503050000000000" pitchFamily="34" charset="77"/>
                <a:ea typeface="Helvetica Neue" charset="0"/>
                <a:cs typeface="Helvetica Neue" charset="0"/>
              </a:defRPr>
            </a:lvl1pPr>
          </a:lstStyle>
          <a:p>
            <a:pPr defTabSz="685613" hangingPunct="1"/>
            <a:fld id="{D0BE6F14-FF48-0F4F-A8AA-2E3F25371E4A}" type="slidenum">
              <a:rPr lang="en-US" kern="1200" smtClean="0">
                <a:solidFill>
                  <a:srgbClr val="000000"/>
                </a:solidFill>
              </a:rPr>
              <a:pPr defTabSz="685613" hangingPunct="1"/>
              <a:t>‹#›</a:t>
            </a:fld>
            <a:endParaRPr lang="en-US" kern="1200">
              <a:solidFill>
                <a:srgbClr val="000000"/>
              </a:solidFill>
            </a:endParaRPr>
          </a:p>
        </p:txBody>
      </p:sp>
      <p:pic>
        <p:nvPicPr>
          <p:cNvPr id="2" name="Picture 1">
            <a:extLst>
              <a:ext uri="{FF2B5EF4-FFF2-40B4-BE49-F238E27FC236}">
                <a16:creationId xmlns:a16="http://schemas.microsoft.com/office/drawing/2014/main" id="{C5A0DA39-D2D5-0307-7573-451B67F56A0B}"/>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8571259" y="4318341"/>
            <a:ext cx="572741" cy="572741"/>
          </a:xfrm>
          <a:prstGeom prst="rect">
            <a:avLst/>
          </a:prstGeom>
        </p:spPr>
      </p:pic>
    </p:spTree>
    <p:extLst>
      <p:ext uri="{BB962C8B-B14F-4D97-AF65-F5344CB8AC3E}">
        <p14:creationId xmlns:p14="http://schemas.microsoft.com/office/powerpoint/2010/main" val="1041688871"/>
      </p:ext>
    </p:extLst>
  </p:cSld>
  <p:clrMap bg1="lt1" tx1="dk1" bg2="lt2" tx2="dk2" accent1="accent1" accent2="accent2" accent3="accent3" accent4="accent4" accent5="accent5" accent6="accent6" hlink="hlink" folHlink="folHlink"/>
  <p:sldLayoutIdLst>
    <p:sldLayoutId id="2147485107" r:id="rId1"/>
  </p:sldLayoutIdLst>
  <p:hf hdr="0" ftr="0" dt="0"/>
  <p:txStyles>
    <p:titleStyle>
      <a:lvl1pPr algn="l" rtl="0" eaLnBrk="1" fontAlgn="base" hangingPunct="1">
        <a:lnSpc>
          <a:spcPct val="90000"/>
        </a:lnSpc>
        <a:spcBef>
          <a:spcPct val="0"/>
        </a:spcBef>
        <a:spcAft>
          <a:spcPct val="0"/>
        </a:spcAft>
        <a:defRPr sz="2200" b="1" i="0">
          <a:solidFill>
            <a:srgbClr val="0070C0"/>
          </a:solidFill>
          <a:latin typeface="IBM Plex Sans Bold" panose="020B0503050000000000" pitchFamily="34" charset="77"/>
          <a:ea typeface="IBM Plex Sans Bold" panose="020B0503050000000000" pitchFamily="34" charset="77"/>
          <a:cs typeface="IBM Plex Sans Bold" panose="020B0503050000000000" pitchFamily="34" charset="77"/>
        </a:defRPr>
      </a:lvl1pPr>
      <a:lvl2pPr algn="l" rtl="0" eaLnBrk="1" fontAlgn="base" hangingPunct="1">
        <a:lnSpc>
          <a:spcPct val="90000"/>
        </a:lnSpc>
        <a:spcBef>
          <a:spcPct val="0"/>
        </a:spcBef>
        <a:spcAft>
          <a:spcPct val="0"/>
        </a:spcAft>
        <a:defRPr sz="2200">
          <a:solidFill>
            <a:schemeClr val="hlink"/>
          </a:solidFill>
          <a:latin typeface="Arial" charset="0"/>
        </a:defRPr>
      </a:lvl2pPr>
      <a:lvl3pPr algn="l" rtl="0" eaLnBrk="1" fontAlgn="base" hangingPunct="1">
        <a:lnSpc>
          <a:spcPct val="90000"/>
        </a:lnSpc>
        <a:spcBef>
          <a:spcPct val="0"/>
        </a:spcBef>
        <a:spcAft>
          <a:spcPct val="0"/>
        </a:spcAft>
        <a:defRPr sz="2200">
          <a:solidFill>
            <a:schemeClr val="hlink"/>
          </a:solidFill>
          <a:latin typeface="Arial" charset="0"/>
        </a:defRPr>
      </a:lvl3pPr>
      <a:lvl4pPr algn="l" rtl="0" eaLnBrk="1" fontAlgn="base" hangingPunct="1">
        <a:lnSpc>
          <a:spcPct val="90000"/>
        </a:lnSpc>
        <a:spcBef>
          <a:spcPct val="0"/>
        </a:spcBef>
        <a:spcAft>
          <a:spcPct val="0"/>
        </a:spcAft>
        <a:defRPr sz="2200">
          <a:solidFill>
            <a:schemeClr val="hlink"/>
          </a:solidFill>
          <a:latin typeface="Arial" charset="0"/>
        </a:defRPr>
      </a:lvl4pPr>
      <a:lvl5pPr algn="l" rtl="0" eaLnBrk="1" fontAlgn="base" hangingPunct="1">
        <a:lnSpc>
          <a:spcPct val="90000"/>
        </a:lnSpc>
        <a:spcBef>
          <a:spcPct val="0"/>
        </a:spcBef>
        <a:spcAft>
          <a:spcPct val="0"/>
        </a:spcAft>
        <a:defRPr sz="2200">
          <a:solidFill>
            <a:schemeClr val="hlink"/>
          </a:solidFill>
          <a:latin typeface="Arial" charset="0"/>
        </a:defRPr>
      </a:lvl5pPr>
      <a:lvl6pPr marL="457200" algn="l" rtl="0" eaLnBrk="1" fontAlgn="base" hangingPunct="1">
        <a:lnSpc>
          <a:spcPct val="90000"/>
        </a:lnSpc>
        <a:spcBef>
          <a:spcPct val="0"/>
        </a:spcBef>
        <a:spcAft>
          <a:spcPct val="0"/>
        </a:spcAft>
        <a:defRPr sz="2200">
          <a:solidFill>
            <a:schemeClr val="hlink"/>
          </a:solidFill>
          <a:latin typeface="Arial" charset="0"/>
        </a:defRPr>
      </a:lvl6pPr>
      <a:lvl7pPr marL="914400" algn="l" rtl="0" eaLnBrk="1" fontAlgn="base" hangingPunct="1">
        <a:lnSpc>
          <a:spcPct val="90000"/>
        </a:lnSpc>
        <a:spcBef>
          <a:spcPct val="0"/>
        </a:spcBef>
        <a:spcAft>
          <a:spcPct val="0"/>
        </a:spcAft>
        <a:defRPr sz="2200">
          <a:solidFill>
            <a:schemeClr val="hlink"/>
          </a:solidFill>
          <a:latin typeface="Arial" charset="0"/>
        </a:defRPr>
      </a:lvl7pPr>
      <a:lvl8pPr marL="1371600" algn="l" rtl="0" eaLnBrk="1" fontAlgn="base" hangingPunct="1">
        <a:lnSpc>
          <a:spcPct val="90000"/>
        </a:lnSpc>
        <a:spcBef>
          <a:spcPct val="0"/>
        </a:spcBef>
        <a:spcAft>
          <a:spcPct val="0"/>
        </a:spcAft>
        <a:defRPr sz="2200">
          <a:solidFill>
            <a:schemeClr val="hlink"/>
          </a:solidFill>
          <a:latin typeface="Arial" charset="0"/>
        </a:defRPr>
      </a:lvl8pPr>
      <a:lvl9pPr marL="1828800" algn="l" rtl="0" eaLnBrk="1" fontAlgn="base" hangingPunct="1">
        <a:lnSpc>
          <a:spcPct val="90000"/>
        </a:lnSpc>
        <a:spcBef>
          <a:spcPct val="0"/>
        </a:spcBef>
        <a:spcAft>
          <a:spcPct val="0"/>
        </a:spcAft>
        <a:defRPr sz="2200">
          <a:solidFill>
            <a:schemeClr val="hlink"/>
          </a:solidFill>
          <a:latin typeface="Arial" charset="0"/>
        </a:defRPr>
      </a:lvl9pPr>
    </p:titleStyle>
    <p:bodyStyle>
      <a:lvl1pPr marL="173038" indent="-173038" algn="l" rtl="0" eaLnBrk="1" fontAlgn="base" hangingPunct="1">
        <a:spcBef>
          <a:spcPts val="360"/>
        </a:spcBef>
        <a:spcAft>
          <a:spcPct val="0"/>
        </a:spcAft>
        <a:buClrTx/>
        <a:buFont typeface="Wingdings" charset="2"/>
        <a:buChar char="§"/>
        <a:defRPr sz="1800" b="0" i="0">
          <a:solidFill>
            <a:schemeClr val="tx1"/>
          </a:solidFill>
          <a:latin typeface="IBM Plex Sans Medium" panose="020B0503050000000000" pitchFamily="34" charset="77"/>
          <a:ea typeface="IBM Plex Sans Medium" panose="020B0503050000000000" pitchFamily="34" charset="77"/>
          <a:cs typeface="IBM Plex Sans Medium" panose="020B0503050000000000" pitchFamily="34" charset="77"/>
        </a:defRPr>
      </a:lvl1pPr>
      <a:lvl2pPr marL="404813" indent="-230188" algn="l" rtl="0" eaLnBrk="1" fontAlgn="base" hangingPunct="1">
        <a:spcBef>
          <a:spcPct val="0"/>
        </a:spcBef>
        <a:spcAft>
          <a:spcPct val="0"/>
        </a:spcAft>
        <a:buClrTx/>
        <a:buFont typeface="Arial" charset="0"/>
        <a:buChar char="–"/>
        <a:tabLst/>
        <a:defRPr sz="1600" b="0" i="0">
          <a:solidFill>
            <a:schemeClr val="tx1">
              <a:lumMod val="65000"/>
              <a:lumOff val="35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2pPr>
      <a:lvl3pPr marL="579438" indent="-174625" algn="l" rtl="0" eaLnBrk="1" fontAlgn="base" hangingPunct="1">
        <a:spcBef>
          <a:spcPct val="0"/>
        </a:spcBef>
        <a:spcAft>
          <a:spcPct val="0"/>
        </a:spcAft>
        <a:buClrTx/>
        <a:buChar char="•"/>
        <a:tabLst/>
        <a:defRPr sz="1400" b="0" i="0">
          <a:solidFill>
            <a:schemeClr val="tx1">
              <a:lumMod val="50000"/>
              <a:lumOff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3pPr>
      <a:lvl4pPr marL="746125" indent="-166688" algn="l" rtl="0" eaLnBrk="1" fontAlgn="base" hangingPunct="1">
        <a:spcBef>
          <a:spcPct val="20000"/>
        </a:spcBef>
        <a:spcAft>
          <a:spcPct val="0"/>
        </a:spcAft>
        <a:buClrTx/>
        <a:buSzPct val="75000"/>
        <a:buFont typeface="Courier New" charset="0"/>
        <a:buChar char="o"/>
        <a:tabLst/>
        <a:defRPr sz="1200" b="0" i="0">
          <a:solidFill>
            <a:schemeClr val="bg1">
              <a:lumMod val="50000"/>
            </a:schemeClr>
          </a:solidFill>
          <a:latin typeface="IBM Plex Sans Medium" panose="020B0503050000000000" pitchFamily="34" charset="77"/>
          <a:ea typeface="IBM Plex Sans Medium" panose="020B0503050000000000" pitchFamily="34" charset="77"/>
          <a:cs typeface="IBM Plex Sans Medium" panose="020B0503050000000000" pitchFamily="34" charset="77"/>
        </a:defRPr>
      </a:lvl4pPr>
      <a:lvl5pPr marL="15398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5pPr>
      <a:lvl6pPr marL="19970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6pPr>
      <a:lvl7pPr marL="24542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7pPr>
      <a:lvl8pPr marL="29114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8pPr>
      <a:lvl9pPr marL="3368675" indent="-163513" algn="l" rtl="0" eaLnBrk="1" fontAlgn="base" hangingPunct="1">
        <a:spcBef>
          <a:spcPct val="20000"/>
        </a:spcBef>
        <a:spcAft>
          <a:spcPct val="0"/>
        </a:spcAft>
        <a:buClr>
          <a:schemeClr val="bg1"/>
        </a:buClr>
        <a:buChar char="»"/>
        <a:defRPr sz="1600">
          <a:solidFill>
            <a:schemeClr val="bg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ibm.box.com/s/fvo0v3q91exedf2f3r94wqb26kwgd61t" TargetMode="External"/><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8" Type="http://schemas.openxmlformats.org/officeDocument/2006/relationships/hyperlink" Target="https://ibm.box.com/s/fvo0v3q91exedf2f3r94wqb26kwgd61t" TargetMode="External"/><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10" Type="http://schemas.openxmlformats.org/officeDocument/2006/relationships/image" Target="../media/image25.png"/><Relationship Id="rId4" Type="http://schemas.openxmlformats.org/officeDocument/2006/relationships/image" Target="../media/image12.png"/><Relationship Id="rId9" Type="http://schemas.openxmlformats.org/officeDocument/2006/relationships/image" Target="../media/image24.jpeg"/></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32.png"/></Relationships>
</file>

<file path=ppt/slides/_rels/slide15.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17" Type="http://schemas.openxmlformats.org/officeDocument/2006/relationships/image" Target="../media/image25.png"/><Relationship Id="rId2" Type="http://schemas.openxmlformats.org/officeDocument/2006/relationships/notesSlide" Target="../notesSlides/notesSlide6.xml"/><Relationship Id="rId16"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32.png"/></Relationships>
</file>

<file path=ppt/slides/_rels/slide16.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17" Type="http://schemas.openxmlformats.org/officeDocument/2006/relationships/image" Target="../media/image25.png"/><Relationship Id="rId2" Type="http://schemas.openxmlformats.org/officeDocument/2006/relationships/notesSlide" Target="../notesSlides/notesSlide7.xml"/><Relationship Id="rId16"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25.pn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24.jpeg"/></Relationships>
</file>

<file path=ppt/slides/_rels/slide18.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3.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31.svg"/><Relationship Id="rId5" Type="http://schemas.openxmlformats.org/officeDocument/2006/relationships/image" Target="../media/image13.svg"/><Relationship Id="rId1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24.jpeg"/></Relationships>
</file>

<file path=ppt/slides/_rels/slide19.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17" Type="http://schemas.openxmlformats.org/officeDocument/2006/relationships/image" Target="../media/image25.png"/><Relationship Id="rId2" Type="http://schemas.openxmlformats.org/officeDocument/2006/relationships/notesSlide" Target="../notesSlides/notesSlide10.xml"/><Relationship Id="rId16"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svg"/><Relationship Id="rId3" Type="http://schemas.openxmlformats.org/officeDocument/2006/relationships/image" Target="../media/image11.png"/><Relationship Id="rId7" Type="http://schemas.openxmlformats.org/officeDocument/2006/relationships/image" Target="../media/image15.svg"/><Relationship Id="rId12" Type="http://schemas.openxmlformats.org/officeDocument/2006/relationships/image" Target="../media/image30.png"/><Relationship Id="rId17" Type="http://schemas.openxmlformats.org/officeDocument/2006/relationships/image" Target="../media/image25.png"/><Relationship Id="rId2" Type="http://schemas.openxmlformats.org/officeDocument/2006/relationships/notesSlide" Target="../notesSlides/notesSlide11.xml"/><Relationship Id="rId16" Type="http://schemas.openxmlformats.org/officeDocument/2006/relationships/image" Target="../media/image24.jpeg"/><Relationship Id="rId1" Type="http://schemas.openxmlformats.org/officeDocument/2006/relationships/slideLayout" Target="../slideLayouts/slideLayout5.xml"/><Relationship Id="rId6" Type="http://schemas.openxmlformats.org/officeDocument/2006/relationships/image" Target="../media/image14.png"/><Relationship Id="rId11" Type="http://schemas.openxmlformats.org/officeDocument/2006/relationships/image" Target="../media/image29.svg"/><Relationship Id="rId5" Type="http://schemas.openxmlformats.org/officeDocument/2006/relationships/image" Target="../media/image13.svg"/><Relationship Id="rId15" Type="http://schemas.openxmlformats.org/officeDocument/2006/relationships/image" Target="../media/image33.svg"/><Relationship Id="rId10" Type="http://schemas.openxmlformats.org/officeDocument/2006/relationships/image" Target="../media/image28.png"/><Relationship Id="rId4" Type="http://schemas.openxmlformats.org/officeDocument/2006/relationships/image" Target="../media/image12.png"/><Relationship Id="rId9" Type="http://schemas.openxmlformats.org/officeDocument/2006/relationships/image" Target="../media/image27.svg"/><Relationship Id="rId14" Type="http://schemas.openxmlformats.org/officeDocument/2006/relationships/image" Target="../media/image32.png"/></Relationships>
</file>

<file path=ppt/slides/_rels/slide21.xml.rels><?xml version="1.0" encoding="UTF-8" standalone="yes"?>
<Relationships xmlns="http://schemas.openxmlformats.org/package/2006/relationships"><Relationship Id="rId8" Type="http://schemas.openxmlformats.org/officeDocument/2006/relationships/hyperlink" Target="https://ibm.box.com/s/fvo0v3q91exedf2f3r94wqb26kwgd61t" TargetMode="External"/><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 Id="rId9" Type="http://schemas.openxmlformats.org/officeDocument/2006/relationships/image" Target="../media/image34.png"/></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kubestellar/kubestellar/contribute" TargetMode="External"/><Relationship Id="rId2" Type="http://schemas.openxmlformats.org/officeDocument/2006/relationships/hyperlink" Target="http://slack.kubernetes.io/"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2.xml"/><Relationship Id="rId6" Type="http://schemas.openxmlformats.org/officeDocument/2006/relationships/image" Target="../media/image4.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hyperlink" Target="https://ibm.box.com/s/fvo0v3q91exedf2f3r94wqb26kwgd61t" TargetMode="External"/><Relationship Id="rId3" Type="http://schemas.openxmlformats.org/officeDocument/2006/relationships/image" Target="../media/image11.png"/><Relationship Id="rId7" Type="http://schemas.openxmlformats.org/officeDocument/2006/relationships/image" Target="../media/image15.sv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60F24AEF-388E-D92F-44C0-E2C582602457}"/>
              </a:ext>
            </a:extLst>
          </p:cNvPr>
          <p:cNvSpPr>
            <a:spLocks noGrp="1"/>
          </p:cNvSpPr>
          <p:nvPr>
            <p:ph type="body" sz="quarter" idx="10"/>
          </p:nvPr>
        </p:nvSpPr>
        <p:spPr>
          <a:xfrm>
            <a:off x="113727" y="4469314"/>
            <a:ext cx="8918954" cy="421768"/>
          </a:xfrm>
        </p:spPr>
        <p:txBody>
          <a:bodyPr>
            <a:normAutofit/>
          </a:bodyPr>
          <a:lstStyle/>
          <a:p>
            <a:r>
              <a:rPr lang="en-US" sz="1600" dirty="0">
                <a:latin typeface="Helvetica Neue" panose="02000503000000020004" pitchFamily="2" charset="0"/>
                <a:ea typeface="Helvetica Neue" panose="02000503000000020004" pitchFamily="2" charset="0"/>
                <a:cs typeface="Helvetica Neue" panose="02000503000000020004" pitchFamily="2" charset="0"/>
              </a:rPr>
              <a:t>An Open Source Project from IBM Research</a:t>
            </a:r>
          </a:p>
        </p:txBody>
      </p:sp>
      <p:sp>
        <p:nvSpPr>
          <p:cNvPr id="3" name="Title 2">
            <a:extLst>
              <a:ext uri="{FF2B5EF4-FFF2-40B4-BE49-F238E27FC236}">
                <a16:creationId xmlns:a16="http://schemas.microsoft.com/office/drawing/2014/main" id="{1F058D52-D55A-1FA7-F252-1F53BF741CAD}"/>
              </a:ext>
            </a:extLst>
          </p:cNvPr>
          <p:cNvSpPr>
            <a:spLocks noGrp="1"/>
          </p:cNvSpPr>
          <p:nvPr>
            <p:ph type="title"/>
          </p:nvPr>
        </p:nvSpPr>
        <p:spPr>
          <a:xfrm>
            <a:off x="0" y="2441775"/>
            <a:ext cx="9144000" cy="1078553"/>
          </a:xfrm>
        </p:spPr>
        <p:txBody>
          <a:bodyPr/>
          <a:lstStyle/>
          <a:p>
            <a:r>
              <a:rPr lang="en-US" sz="2400" i="0" u="none" strike="noStrike" dirty="0">
                <a:solidFill>
                  <a:srgbClr val="1F2328"/>
                </a:solidFill>
                <a:effectLst/>
                <a:latin typeface="Helvetica Neue" panose="02000503000000020004" pitchFamily="2" charset="0"/>
                <a:ea typeface="Helvetica Neue" panose="02000503000000020004" pitchFamily="2" charset="0"/>
                <a:cs typeface="Helvetica Neue" panose="02000503000000020004" pitchFamily="2" charset="0"/>
              </a:rPr>
              <a:t>Making Multi-Cluster as Easy as Single Cluster </a:t>
            </a:r>
            <a:endParaRPr lang="en-US" sz="2400" dirty="0">
              <a:solidFill>
                <a:srgbClr val="000000"/>
              </a:solidFill>
              <a:effectLst/>
              <a:latin typeface="Helvetica Neue" panose="02000503000000020004" pitchFamily="2" charset="0"/>
              <a:ea typeface="Helvetica Neue" panose="02000503000000020004" pitchFamily="2" charset="0"/>
              <a:cs typeface="Helvetica Neue" panose="02000503000000020004" pitchFamily="2" charset="0"/>
            </a:endParaRPr>
          </a:p>
        </p:txBody>
      </p:sp>
      <p:pic>
        <p:nvPicPr>
          <p:cNvPr id="6" name="Picture 5" descr="Blue letters on a white background&#10;&#10;Description automatically generated">
            <a:extLst>
              <a:ext uri="{FF2B5EF4-FFF2-40B4-BE49-F238E27FC236}">
                <a16:creationId xmlns:a16="http://schemas.microsoft.com/office/drawing/2014/main" id="{CD55145A-5F70-ABDE-3DB7-8F7D862DBF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674186"/>
            <a:ext cx="7772400" cy="1449734"/>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80203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99645F0-0F80-39D7-21D4-2B5A98096611}"/>
              </a:ext>
            </a:extLst>
          </p:cNvPr>
          <p:cNvSpPr/>
          <p:nvPr/>
        </p:nvSpPr>
        <p:spPr>
          <a:xfrm>
            <a:off x="2148429" y="43437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51" name="Rectangle 50">
            <a:extLst>
              <a:ext uri="{FF2B5EF4-FFF2-40B4-BE49-F238E27FC236}">
                <a16:creationId xmlns:a16="http://schemas.microsoft.com/office/drawing/2014/main" id="{23000442-3A1A-E273-9FFA-F8FCFAD1F99C}"/>
              </a:ext>
            </a:extLst>
          </p:cNvPr>
          <p:cNvSpPr/>
          <p:nvPr/>
        </p:nvSpPr>
        <p:spPr>
          <a:xfrm>
            <a:off x="5347591" y="506538"/>
            <a:ext cx="1036281" cy="46489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Services</a:t>
            </a:r>
          </a:p>
        </p:txBody>
      </p:sp>
      <p:sp>
        <p:nvSpPr>
          <p:cNvPr id="63" name="Rectangle 62">
            <a:extLst>
              <a:ext uri="{FF2B5EF4-FFF2-40B4-BE49-F238E27FC236}">
                <a16:creationId xmlns:a16="http://schemas.microsoft.com/office/drawing/2014/main" id="{A8A50B8D-D28D-1085-78A5-CD0D69B6BB5A}"/>
              </a:ext>
            </a:extLst>
          </p:cNvPr>
          <p:cNvSpPr/>
          <p:nvPr/>
        </p:nvSpPr>
        <p:spPr>
          <a:xfrm>
            <a:off x="3719341" y="32764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0" name="Rectangle 69">
            <a:extLst>
              <a:ext uri="{FF2B5EF4-FFF2-40B4-BE49-F238E27FC236}">
                <a16:creationId xmlns:a16="http://schemas.microsoft.com/office/drawing/2014/main" id="{3E5C80AA-5798-C922-A1AC-3DDD871F679B}"/>
              </a:ext>
            </a:extLst>
          </p:cNvPr>
          <p:cNvSpPr/>
          <p:nvPr/>
        </p:nvSpPr>
        <p:spPr>
          <a:xfrm>
            <a:off x="3786066" y="35103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3" name="Rectangle 82">
            <a:extLst>
              <a:ext uri="{FF2B5EF4-FFF2-40B4-BE49-F238E27FC236}">
                <a16:creationId xmlns:a16="http://schemas.microsoft.com/office/drawing/2014/main" id="{7C22244E-3EEB-2327-7766-D5627132312F}"/>
              </a:ext>
            </a:extLst>
          </p:cNvPr>
          <p:cNvSpPr/>
          <p:nvPr/>
        </p:nvSpPr>
        <p:spPr>
          <a:xfrm>
            <a:off x="5160877" y="3949484"/>
            <a:ext cx="1036281" cy="383232"/>
          </a:xfrm>
          <a:prstGeom prst="rect">
            <a:avLst/>
          </a:prstGeom>
          <a:solidFill>
            <a:srgbClr val="00B050"/>
          </a:solidFill>
          <a:ln>
            <a:solidFill>
              <a:srgbClr val="A5A5A5"/>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Turbo Edge App</a:t>
            </a:r>
          </a:p>
          <a:p>
            <a:pPr algn="ctr"/>
            <a:r>
              <a:rPr lang="en-US" sz="800" dirty="0">
                <a:solidFill>
                  <a:srgbClr val="FFFFFF"/>
                </a:solidFill>
                <a:latin typeface="Arial"/>
                <a:cs typeface="Arial"/>
              </a:rPr>
              <a:t>(Kubeturbo)</a:t>
            </a:r>
          </a:p>
        </p:txBody>
      </p:sp>
      <p:sp>
        <p:nvSpPr>
          <p:cNvPr id="90" name="TextBox 89">
            <a:extLst>
              <a:ext uri="{FF2B5EF4-FFF2-40B4-BE49-F238E27FC236}">
                <a16:creationId xmlns:a16="http://schemas.microsoft.com/office/drawing/2014/main" id="{287BFFC3-C9D1-2B55-578C-FE04669DF6DC}"/>
              </a:ext>
            </a:extLst>
          </p:cNvPr>
          <p:cNvSpPr txBox="1"/>
          <p:nvPr/>
        </p:nvSpPr>
        <p:spPr>
          <a:xfrm>
            <a:off x="4475769" y="3845718"/>
            <a:ext cx="692459" cy="276999"/>
          </a:xfrm>
          <a:prstGeom prst="rect">
            <a:avLst/>
          </a:prstGeom>
          <a:noFill/>
        </p:spPr>
        <p:txBody>
          <a:bodyPr wrap="square" rtlCol="0">
            <a:spAutoFit/>
          </a:bodyPr>
          <a:lstStyle/>
          <a:p>
            <a:pPr algn="ctr"/>
            <a:r>
              <a:rPr lang="en-US" sz="600" dirty="0">
                <a:solidFill>
                  <a:schemeClr val="tx1"/>
                </a:solidFill>
              </a:rPr>
              <a:t>Install Turbo Edge App</a:t>
            </a:r>
          </a:p>
        </p:txBody>
      </p:sp>
      <p:sp>
        <p:nvSpPr>
          <p:cNvPr id="109" name="TextBox 108">
            <a:extLst>
              <a:ext uri="{FF2B5EF4-FFF2-40B4-BE49-F238E27FC236}">
                <a16:creationId xmlns:a16="http://schemas.microsoft.com/office/drawing/2014/main" id="{D7028770-5057-81BE-725A-F6B4EB3D4D17}"/>
              </a:ext>
            </a:extLst>
          </p:cNvPr>
          <p:cNvSpPr txBox="1"/>
          <p:nvPr/>
        </p:nvSpPr>
        <p:spPr>
          <a:xfrm>
            <a:off x="2715768" y="1073306"/>
            <a:ext cx="1099826" cy="369332"/>
          </a:xfrm>
          <a:prstGeom prst="rect">
            <a:avLst/>
          </a:prstGeom>
          <a:noFill/>
        </p:spPr>
        <p:txBody>
          <a:bodyPr wrap="square" lIns="91440" tIns="45720" rIns="91440" bIns="45720" rtlCol="0" anchor="t">
            <a:spAutoFit/>
          </a:bodyPr>
          <a:lstStyle/>
          <a:p>
            <a:r>
              <a:rPr lang="en-US" sz="600" strike="sngStrike" dirty="0">
                <a:solidFill>
                  <a:schemeClr val="tx1"/>
                </a:solidFill>
              </a:rPr>
              <a:t>deploy new edge placement for executing</a:t>
            </a:r>
          </a:p>
          <a:p>
            <a:r>
              <a:rPr lang="en-US" sz="600" strike="sngStrike" dirty="0">
                <a:solidFill>
                  <a:schemeClr val="tx1"/>
                </a:solidFill>
              </a:rPr>
              <a:t>Turbo’s recommendations</a:t>
            </a:r>
          </a:p>
        </p:txBody>
      </p:sp>
      <p:sp>
        <p:nvSpPr>
          <p:cNvPr id="126" name="TextBox 125">
            <a:extLst>
              <a:ext uri="{FF2B5EF4-FFF2-40B4-BE49-F238E27FC236}">
                <a16:creationId xmlns:a16="http://schemas.microsoft.com/office/drawing/2014/main" id="{B69F9C0A-290C-FA35-5FF1-87C919ADE139}"/>
              </a:ext>
            </a:extLst>
          </p:cNvPr>
          <p:cNvSpPr txBox="1"/>
          <p:nvPr/>
        </p:nvSpPr>
        <p:spPr>
          <a:xfrm>
            <a:off x="6684264" y="1188720"/>
            <a:ext cx="2534629" cy="3477875"/>
          </a:xfrm>
          <a:prstGeom prst="rect">
            <a:avLst/>
          </a:prstGeom>
          <a:noFill/>
        </p:spPr>
        <p:txBody>
          <a:bodyPr wrap="square" lIns="91440" tIns="45720" rIns="91440" bIns="45720" rtlCol="0" anchor="t">
            <a:spAutoFit/>
          </a:bodyPr>
          <a:lstStyle/>
          <a:p>
            <a:r>
              <a:rPr lang="en-US" sz="900" b="1" strike="sngStrike" dirty="0" err="1">
                <a:solidFill>
                  <a:schemeClr val="tx1"/>
                </a:solidFill>
              </a:rPr>
              <a:t>KubeStellar</a:t>
            </a:r>
            <a:r>
              <a:rPr lang="en-US" sz="900" b="1" strike="sngStrike" dirty="0">
                <a:solidFill>
                  <a:schemeClr val="tx1"/>
                </a:solidFill>
              </a:rPr>
              <a:t> deploys Turbo Edge App and helps Turbo execute app moves cross clusters:</a:t>
            </a:r>
          </a:p>
          <a:p>
            <a:pPr lvl="1"/>
            <a:endParaRPr lang="en-US" sz="900" strike="sngStrike" dirty="0">
              <a:solidFill>
                <a:schemeClr val="tx1"/>
              </a:solidFill>
            </a:endParaRPr>
          </a:p>
          <a:p>
            <a:pPr marL="172720" lvl="1" indent="-172720">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App developer pushes Turbo Edge Apps installation manifest to GitHub.</a:t>
            </a:r>
          </a:p>
          <a:p>
            <a:pPr marL="172720" lvl="1" indent="-172720">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a:t>
            </a:r>
            <a:r>
              <a:rPr lang="en-US" sz="800" strike="sngStrike" dirty="0" err="1">
                <a:solidFill>
                  <a:schemeClr val="tx1"/>
                </a:solidFill>
              </a:rPr>
              <a:t>kubestellar</a:t>
            </a:r>
            <a:r>
              <a:rPr lang="en-US" sz="800" strike="sngStrike" dirty="0">
                <a:solidFill>
                  <a:schemeClr val="tx1"/>
                </a:solidFill>
              </a:rPr>
              <a:t>-syncer to install Turbo Edge.</a:t>
            </a:r>
          </a:p>
          <a:p>
            <a:pPr marL="172720" lvl="1" indent="-172720">
              <a:buAutoNum type="arabicPeriod"/>
            </a:pPr>
            <a:r>
              <a:rPr lang="en-US" sz="800" strike="sngStrike" dirty="0">
                <a:solidFill>
                  <a:schemeClr val="tx1"/>
                </a:solidFill>
              </a:rPr>
              <a:t>​</a:t>
            </a:r>
            <a:r>
              <a:rPr lang="en-US" sz="800" b="1" strike="sngStrike" dirty="0">
                <a:solidFill>
                  <a:schemeClr val="tx1"/>
                </a:solidFill>
              </a:rPr>
              <a:t>Update:</a:t>
            </a:r>
            <a:r>
              <a:rPr lang="en-US" sz="800" strike="sngStrike" dirty="0">
                <a:solidFill>
                  <a:schemeClr val="tx1"/>
                </a:solidFill>
              </a:rPr>
              <a:t> </a:t>
            </a:r>
            <a:r>
              <a:rPr lang="en-US" sz="800" strike="sngStrike" dirty="0" err="1">
                <a:solidFill>
                  <a:schemeClr val="tx1"/>
                </a:solidFill>
              </a:rPr>
              <a:t>kubestellar</a:t>
            </a:r>
            <a:r>
              <a:rPr lang="en-US" sz="800" strike="sngStrike" dirty="0">
                <a:solidFill>
                  <a:schemeClr val="tx1"/>
                </a:solidFill>
              </a:rPr>
              <a:t>-syncer deploys managed workload on cluster A.</a:t>
            </a:r>
          </a:p>
          <a:p>
            <a:pPr marL="172720" lvl="1" indent="-172720">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 Turbo Edge Apps send collected topology and metrics to Turbo Services.</a:t>
            </a: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Turbo Services run analysis and send back actions.</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Actions such as container pod moves within the cluster are executable by the edge app and will go there directly.  Actions such as container resize, and horizontal scaling require updating the spec in the source of truth in GitHub. Cross-cluster app move actions further require a multi-cluster manager such as KubeStellar to facilitate the execution.</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Scheduling decision is captured in a updated </a:t>
            </a:r>
            <a:r>
              <a:rPr lang="en-US" sz="800" strike="sngStrike" dirty="0" err="1">
                <a:solidFill>
                  <a:schemeClr val="tx1"/>
                </a:solidFill>
              </a:rPr>
              <a:t>EdgePlacement</a:t>
            </a:r>
            <a:r>
              <a:rPr lang="en-US" sz="800" strike="sngStrike" dirty="0">
                <a:solidFill>
                  <a:schemeClr val="tx1"/>
                </a:solidFill>
              </a:rPr>
              <a:t> object. Argo CD delivers this </a:t>
            </a:r>
            <a:r>
              <a:rPr lang="en-US" sz="800" strike="sngStrike" dirty="0" err="1">
                <a:solidFill>
                  <a:schemeClr val="tx1"/>
                </a:solidFill>
              </a:rPr>
              <a:t>EdgePlacement</a:t>
            </a:r>
            <a:r>
              <a:rPr lang="en-US" sz="800" strike="sngStrike" dirty="0">
                <a:solidFill>
                  <a:schemeClr val="tx1"/>
                </a:solidFill>
              </a:rPr>
              <a:t> object to WMW.</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t>
            </a:r>
            <a:r>
              <a:rPr lang="en-US" sz="800" strike="sngStrike" dirty="0" err="1">
                <a:solidFill>
                  <a:schemeClr val="tx1"/>
                </a:solidFill>
              </a:rPr>
              <a:t>EdgePlacement</a:t>
            </a:r>
            <a:r>
              <a:rPr lang="en-US" sz="800" strike="sngStrike" dirty="0">
                <a:solidFill>
                  <a:schemeClr val="tx1"/>
                </a:solidFill>
              </a:rPr>
              <a:t> received, and workload deployed to cluster B.</a:t>
            </a:r>
          </a:p>
        </p:txBody>
      </p:sp>
      <p:sp>
        <p:nvSpPr>
          <p:cNvPr id="59" name="TextBox 58">
            <a:extLst>
              <a:ext uri="{FF2B5EF4-FFF2-40B4-BE49-F238E27FC236}">
                <a16:creationId xmlns:a16="http://schemas.microsoft.com/office/drawing/2014/main" id="{A33960B0-9614-BDFF-BC1D-5881D7B10B24}"/>
              </a:ext>
            </a:extLst>
          </p:cNvPr>
          <p:cNvSpPr txBox="1"/>
          <p:nvPr/>
        </p:nvSpPr>
        <p:spPr>
          <a:xfrm>
            <a:off x="4572000" y="1633067"/>
            <a:ext cx="1281496" cy="646331"/>
          </a:xfrm>
          <a:prstGeom prst="rect">
            <a:avLst/>
          </a:prstGeom>
          <a:noFill/>
        </p:spPr>
        <p:txBody>
          <a:bodyPr wrap="square" rtlCol="0">
            <a:spAutoFit/>
          </a:bodyPr>
          <a:lstStyle/>
          <a:p>
            <a:r>
              <a:rPr lang="en-US" sz="600" strike="sngStrike" dirty="0">
                <a:solidFill>
                  <a:schemeClr val="tx1"/>
                </a:solidFill>
              </a:rPr>
              <a:t>Actions executable directly via the edge app</a:t>
            </a:r>
          </a:p>
          <a:p>
            <a:pPr marL="61913" indent="-61913">
              <a:buFont typeface="Arial" panose="020B0604020202020204" pitchFamily="34" charset="0"/>
              <a:buChar char="•"/>
            </a:pPr>
            <a:r>
              <a:rPr lang="en-US" sz="600" strike="sngStrike" dirty="0">
                <a:solidFill>
                  <a:schemeClr val="tx1"/>
                </a:solidFill>
              </a:rPr>
              <a:t>Move containers within the cluster</a:t>
            </a:r>
          </a:p>
          <a:p>
            <a:pPr marL="61913" indent="-61913">
              <a:buFont typeface="Arial" panose="020B0604020202020204" pitchFamily="34" charset="0"/>
              <a:buChar char="•"/>
            </a:pPr>
            <a:r>
              <a:rPr lang="en-US" sz="600" strike="sngStrike" dirty="0">
                <a:solidFill>
                  <a:schemeClr val="tx1"/>
                </a:solidFill>
              </a:rPr>
              <a:t>Provision / suspend / move / resize infra if supported</a:t>
            </a:r>
          </a:p>
        </p:txBody>
      </p:sp>
      <p:sp>
        <p:nvSpPr>
          <p:cNvPr id="4" name="TextBox 3">
            <a:extLst>
              <a:ext uri="{FF2B5EF4-FFF2-40B4-BE49-F238E27FC236}">
                <a16:creationId xmlns:a16="http://schemas.microsoft.com/office/drawing/2014/main" id="{9C49722F-71D7-FEE3-C15B-7F92BC5B50AE}"/>
              </a:ext>
            </a:extLst>
          </p:cNvPr>
          <p:cNvSpPr txBox="1"/>
          <p:nvPr/>
        </p:nvSpPr>
        <p:spPr>
          <a:xfrm>
            <a:off x="5845235" y="2628728"/>
            <a:ext cx="551551" cy="276999"/>
          </a:xfrm>
          <a:prstGeom prst="rect">
            <a:avLst/>
          </a:prstGeom>
          <a:noFill/>
        </p:spPr>
        <p:txBody>
          <a:bodyPr wrap="square" rtlCol="0">
            <a:spAutoFit/>
          </a:bodyPr>
          <a:lstStyle/>
          <a:p>
            <a:r>
              <a:rPr lang="en-US" sz="600" strike="sngStrike" dirty="0">
                <a:solidFill>
                  <a:schemeClr val="tx1"/>
                </a:solidFill>
              </a:rPr>
              <a:t>Topology / Metrics</a:t>
            </a:r>
          </a:p>
        </p:txBody>
      </p:sp>
      <p:sp>
        <p:nvSpPr>
          <p:cNvPr id="5" name="Up Arrow 4">
            <a:extLst>
              <a:ext uri="{FF2B5EF4-FFF2-40B4-BE49-F238E27FC236}">
                <a16:creationId xmlns:a16="http://schemas.microsoft.com/office/drawing/2014/main" id="{E99CA550-64B9-2A31-9042-A41A9837DA01}"/>
              </a:ext>
            </a:extLst>
          </p:cNvPr>
          <p:cNvSpPr/>
          <p:nvPr/>
        </p:nvSpPr>
        <p:spPr>
          <a:xfrm>
            <a:off x="5976313" y="2419584"/>
            <a:ext cx="231344" cy="197346"/>
          </a:xfrm>
          <a:prstGeom prst="upArrow">
            <a:avLst/>
          </a:prstGeom>
          <a:solidFill>
            <a:srgbClr val="00B050"/>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7" name="Up Arrow 36">
            <a:extLst>
              <a:ext uri="{FF2B5EF4-FFF2-40B4-BE49-F238E27FC236}">
                <a16:creationId xmlns:a16="http://schemas.microsoft.com/office/drawing/2014/main" id="{3A241E91-841B-DCD6-2CA0-C5BC3B557E4F}"/>
              </a:ext>
            </a:extLst>
          </p:cNvPr>
          <p:cNvSpPr/>
          <p:nvPr/>
        </p:nvSpPr>
        <p:spPr>
          <a:xfrm rot="10800000">
            <a:off x="5216477" y="2419584"/>
            <a:ext cx="231344" cy="197346"/>
          </a:xfrm>
          <a:prstGeom prst="upArrow">
            <a:avLst/>
          </a:prstGeom>
          <a:solidFill>
            <a:srgbClr val="00B050"/>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 name="TextBox 8">
            <a:extLst>
              <a:ext uri="{FF2B5EF4-FFF2-40B4-BE49-F238E27FC236}">
                <a16:creationId xmlns:a16="http://schemas.microsoft.com/office/drawing/2014/main" id="{029C9374-85C9-89EB-38BA-66118131E4E8}"/>
              </a:ext>
            </a:extLst>
          </p:cNvPr>
          <p:cNvSpPr txBox="1"/>
          <p:nvPr/>
        </p:nvSpPr>
        <p:spPr>
          <a:xfrm>
            <a:off x="47235" y="4105656"/>
            <a:ext cx="2754198" cy="1015663"/>
          </a:xfrm>
          <a:prstGeom prst="rect">
            <a:avLst/>
          </a:prstGeom>
          <a:noFill/>
        </p:spPr>
        <p:txBody>
          <a:bodyPr wrap="square" rtlCol="0">
            <a:spAutoFit/>
          </a:bodyPr>
          <a:lstStyle/>
          <a:p>
            <a:r>
              <a:rPr lang="en-US" sz="1200" strike="sngStrike" dirty="0">
                <a:solidFill>
                  <a:srgbClr val="00B050"/>
                </a:solidFill>
              </a:rPr>
              <a:t>Enabling Edge Multicluster </a:t>
            </a:r>
          </a:p>
          <a:p>
            <a:r>
              <a:rPr lang="en-US" sz="1200" strike="sngStrike" dirty="0">
                <a:solidFill>
                  <a:srgbClr val="00B050"/>
                </a:solidFill>
              </a:rPr>
              <a:t>Smart Placement</a:t>
            </a:r>
          </a:p>
          <a:p>
            <a:endParaRPr lang="en-US" sz="1200" strike="sngStrike" dirty="0">
              <a:solidFill>
                <a:srgbClr val="00B050"/>
              </a:solidFill>
            </a:endParaRPr>
          </a:p>
          <a:p>
            <a:r>
              <a:rPr lang="en-US" sz="1200" strike="sngStrike" dirty="0">
                <a:solidFill>
                  <a:srgbClr val="00B050"/>
                </a:solidFill>
              </a:rPr>
              <a:t>Application and Configuration Lifecycle Management w/</a:t>
            </a:r>
            <a:r>
              <a:rPr lang="en-US" sz="1200" strike="sngStrike" dirty="0" err="1">
                <a:solidFill>
                  <a:srgbClr val="00B050"/>
                </a:solidFill>
              </a:rPr>
              <a:t>KubeStellar</a:t>
            </a:r>
            <a:endParaRPr lang="en-US" sz="1200" strike="sngStrike" dirty="0">
              <a:solidFill>
                <a:srgbClr val="00B050"/>
              </a:solidFill>
            </a:endParaRPr>
          </a:p>
        </p:txBody>
      </p:sp>
      <p:sp>
        <p:nvSpPr>
          <p:cNvPr id="11" name="Up Arrow 10">
            <a:extLst>
              <a:ext uri="{FF2B5EF4-FFF2-40B4-BE49-F238E27FC236}">
                <a16:creationId xmlns:a16="http://schemas.microsoft.com/office/drawing/2014/main" id="{F7923475-8F03-2BCB-615C-37B2C12E7ABA}"/>
              </a:ext>
            </a:extLst>
          </p:cNvPr>
          <p:cNvSpPr/>
          <p:nvPr/>
        </p:nvSpPr>
        <p:spPr>
          <a:xfrm rot="16200000">
            <a:off x="4736245" y="771041"/>
            <a:ext cx="231344" cy="197346"/>
          </a:xfrm>
          <a:prstGeom prst="upArrow">
            <a:avLst/>
          </a:prstGeom>
          <a:solidFill>
            <a:srgbClr val="00B050"/>
          </a:solidFill>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5" name="TextBox 14">
            <a:extLst>
              <a:ext uri="{FF2B5EF4-FFF2-40B4-BE49-F238E27FC236}">
                <a16:creationId xmlns:a16="http://schemas.microsoft.com/office/drawing/2014/main" id="{BEA9AEC2-7494-7385-950B-2F4ACEC80C5B}"/>
              </a:ext>
            </a:extLst>
          </p:cNvPr>
          <p:cNvSpPr txBox="1"/>
          <p:nvPr/>
        </p:nvSpPr>
        <p:spPr>
          <a:xfrm>
            <a:off x="4225376" y="971430"/>
            <a:ext cx="1486730" cy="461665"/>
          </a:xfrm>
          <a:prstGeom prst="rect">
            <a:avLst/>
          </a:prstGeom>
          <a:noFill/>
        </p:spPr>
        <p:txBody>
          <a:bodyPr wrap="square" rtlCol="0">
            <a:spAutoFit/>
          </a:bodyPr>
          <a:lstStyle/>
          <a:p>
            <a:r>
              <a:rPr lang="en-US" sz="600" strike="sngStrike" dirty="0">
                <a:solidFill>
                  <a:schemeClr val="tx1"/>
                </a:solidFill>
              </a:rPr>
              <a:t>Actions via GitHub source, e.g.,</a:t>
            </a:r>
          </a:p>
          <a:p>
            <a:pPr marL="61913" indent="-61913">
              <a:buFont typeface="Arial" panose="020B0604020202020204" pitchFamily="34" charset="0"/>
              <a:buChar char="•"/>
            </a:pPr>
            <a:r>
              <a:rPr lang="en-US" sz="600" b="1" strike="sngStrike" dirty="0">
                <a:solidFill>
                  <a:schemeClr val="tx1"/>
                </a:solidFill>
              </a:rPr>
              <a:t>Cross-cluster app moves</a:t>
            </a:r>
          </a:p>
          <a:p>
            <a:pPr marL="61913" indent="-61913">
              <a:buFont typeface="Arial" panose="020B0604020202020204" pitchFamily="34" charset="0"/>
              <a:buChar char="•"/>
            </a:pPr>
            <a:r>
              <a:rPr lang="en-US" sz="600" strike="sngStrike" dirty="0">
                <a:solidFill>
                  <a:schemeClr val="tx1"/>
                </a:solidFill>
              </a:rPr>
              <a:t>Container horizontal scaling</a:t>
            </a:r>
          </a:p>
          <a:p>
            <a:pPr marL="61913" indent="-61913">
              <a:buFont typeface="Arial" panose="020B0604020202020204" pitchFamily="34" charset="0"/>
              <a:buChar char="•"/>
            </a:pPr>
            <a:r>
              <a:rPr lang="en-US" sz="600" strike="sngStrike" dirty="0">
                <a:solidFill>
                  <a:schemeClr val="tx1"/>
                </a:solidFill>
              </a:rPr>
              <a:t>Container resize</a:t>
            </a:r>
          </a:p>
        </p:txBody>
      </p:sp>
      <p:sp>
        <p:nvSpPr>
          <p:cNvPr id="14" name="TextBox 13">
            <a:extLst>
              <a:ext uri="{FF2B5EF4-FFF2-40B4-BE49-F238E27FC236}">
                <a16:creationId xmlns:a16="http://schemas.microsoft.com/office/drawing/2014/main" id="{D00CA4BA-B1A0-45B8-4796-7F2E288F5D46}"/>
              </a:ext>
            </a:extLst>
          </p:cNvPr>
          <p:cNvSpPr txBox="1"/>
          <p:nvPr/>
        </p:nvSpPr>
        <p:spPr>
          <a:xfrm>
            <a:off x="6951911" y="548705"/>
            <a:ext cx="1351320" cy="369332"/>
          </a:xfrm>
          <a:prstGeom prst="rect">
            <a:avLst/>
          </a:prstGeom>
          <a:noFill/>
        </p:spPr>
        <p:txBody>
          <a:bodyPr wrap="square" rtlCol="0">
            <a:spAutoFit/>
          </a:bodyPr>
          <a:lstStyle/>
          <a:p>
            <a:r>
              <a:rPr lang="en-US" sz="600" strike="sngStrike" dirty="0">
                <a:solidFill>
                  <a:schemeClr val="tx1"/>
                </a:solidFill>
              </a:rPr>
              <a:t>Topology stitched, analysis run,</a:t>
            </a:r>
          </a:p>
          <a:p>
            <a:r>
              <a:rPr lang="en-US" sz="600" strike="sngStrike" dirty="0">
                <a:solidFill>
                  <a:schemeClr val="tx1"/>
                </a:solidFill>
              </a:rPr>
              <a:t>and recommended actions generated</a:t>
            </a:r>
          </a:p>
        </p:txBody>
      </p:sp>
      <p:sp>
        <p:nvSpPr>
          <p:cNvPr id="17" name="Circular Arrow 16">
            <a:extLst>
              <a:ext uri="{FF2B5EF4-FFF2-40B4-BE49-F238E27FC236}">
                <a16:creationId xmlns:a16="http://schemas.microsoft.com/office/drawing/2014/main" id="{C21DBA57-7B74-52BD-E5EB-6DAA319FE918}"/>
              </a:ext>
            </a:extLst>
          </p:cNvPr>
          <p:cNvSpPr/>
          <p:nvPr/>
        </p:nvSpPr>
        <p:spPr>
          <a:xfrm>
            <a:off x="6422789" y="573819"/>
            <a:ext cx="301617" cy="301496"/>
          </a:xfrm>
          <a:prstGeom prst="circularArrow">
            <a:avLst/>
          </a:prstGeom>
          <a:ln>
            <a:solidFill>
              <a:schemeClr val="accent1"/>
            </a:solidFill>
          </a:ln>
        </p:spPr>
        <p:txBody>
          <a:bodyPr wrap="square" lIns="0" tIns="0" rIns="0" bIns="0" rtlCol="0" anchor="ctr">
            <a:noAutofit/>
          </a:bodyPr>
          <a:lstStyle/>
          <a:p>
            <a:pPr algn="ctr"/>
            <a:endParaRPr lang="en-US" sz="1200" dirty="0" err="1">
              <a:solidFill>
                <a:sysClr val="windowText" lastClr="000000"/>
              </a:solidFill>
              <a:latin typeface="Arial"/>
              <a:cs typeface="Arial"/>
            </a:endParaRPr>
          </a:p>
        </p:txBody>
      </p:sp>
      <p:sp>
        <p:nvSpPr>
          <p:cNvPr id="20" name="Circular Arrow 19">
            <a:extLst>
              <a:ext uri="{FF2B5EF4-FFF2-40B4-BE49-F238E27FC236}">
                <a16:creationId xmlns:a16="http://schemas.microsoft.com/office/drawing/2014/main" id="{CFB1BDC9-8368-B4BE-98E8-D772A436AAF8}"/>
              </a:ext>
            </a:extLst>
          </p:cNvPr>
          <p:cNvSpPr/>
          <p:nvPr/>
        </p:nvSpPr>
        <p:spPr>
          <a:xfrm rot="10614065">
            <a:off x="6422789" y="610801"/>
            <a:ext cx="301617" cy="301496"/>
          </a:xfrm>
          <a:prstGeom prst="circularArrow">
            <a:avLst/>
          </a:prstGeom>
          <a:ln>
            <a:solidFill>
              <a:schemeClr val="accent1"/>
            </a:solidFill>
          </a:ln>
        </p:spPr>
        <p:txBody>
          <a:bodyPr wrap="square" lIns="0" tIns="0" rIns="0" bIns="0" rtlCol="0" anchor="ctr">
            <a:noAutofit/>
          </a:bodyPr>
          <a:lstStyle/>
          <a:p>
            <a:pPr algn="ctr"/>
            <a:endParaRPr lang="en-US" sz="1200" dirty="0" err="1">
              <a:solidFill>
                <a:sysClr val="windowText" lastClr="000000"/>
              </a:solidFill>
              <a:latin typeface="Arial"/>
              <a:cs typeface="Arial"/>
            </a:endParaRPr>
          </a:p>
        </p:txBody>
      </p:sp>
      <p:sp>
        <p:nvSpPr>
          <p:cNvPr id="16" name="Oval 15">
            <a:extLst>
              <a:ext uri="{FF2B5EF4-FFF2-40B4-BE49-F238E27FC236}">
                <a16:creationId xmlns:a16="http://schemas.microsoft.com/office/drawing/2014/main" id="{1AC7492A-CB7A-6FD2-8A6F-547B81BB8EFA}"/>
              </a:ext>
            </a:extLst>
          </p:cNvPr>
          <p:cNvSpPr/>
          <p:nvPr/>
        </p:nvSpPr>
        <p:spPr>
          <a:xfrm>
            <a:off x="4742382" y="3682984"/>
            <a:ext cx="176889" cy="187436"/>
          </a:xfrm>
          <a:prstGeom prst="ellipse">
            <a:avLst/>
          </a:prstGeom>
          <a:solidFill>
            <a:srgbClr val="00B050">
              <a:alpha val="40000"/>
            </a:srgbClr>
          </a:solidFill>
        </p:spPr>
        <p:txBody>
          <a:bodyPr wrap="none" lIns="0" tIns="0" rIns="0" bIns="0" rtlCol="0" anchor="ctr">
            <a:noAutofit/>
          </a:bodyPr>
          <a:lstStyle/>
          <a:p>
            <a:pPr algn="ctr"/>
            <a:r>
              <a:rPr lang="en-US" sz="1000" dirty="0">
                <a:solidFill>
                  <a:srgbClr val="FFFFFF"/>
                </a:solidFill>
              </a:rPr>
              <a:t>2</a:t>
            </a:r>
            <a:endParaRPr lang="en-US" sz="1000" dirty="0">
              <a:solidFill>
                <a:srgbClr val="FFFFFF"/>
              </a:solidFill>
              <a:latin typeface="Arial"/>
              <a:cs typeface="Arial"/>
            </a:endParaRPr>
          </a:p>
        </p:txBody>
      </p:sp>
      <p:sp>
        <p:nvSpPr>
          <p:cNvPr id="18" name="Oval 17">
            <a:extLst>
              <a:ext uri="{FF2B5EF4-FFF2-40B4-BE49-F238E27FC236}">
                <a16:creationId xmlns:a16="http://schemas.microsoft.com/office/drawing/2014/main" id="{8E3872E0-889F-3030-02E1-AAEE3E3BB855}"/>
              </a:ext>
            </a:extLst>
          </p:cNvPr>
          <p:cNvSpPr/>
          <p:nvPr/>
        </p:nvSpPr>
        <p:spPr>
          <a:xfrm>
            <a:off x="5994886" y="2112308"/>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4</a:t>
            </a:r>
          </a:p>
        </p:txBody>
      </p:sp>
      <p:sp>
        <p:nvSpPr>
          <p:cNvPr id="19" name="Oval 18">
            <a:extLst>
              <a:ext uri="{FF2B5EF4-FFF2-40B4-BE49-F238E27FC236}">
                <a16:creationId xmlns:a16="http://schemas.microsoft.com/office/drawing/2014/main" id="{5A5AA1D0-F612-79EB-EBF5-D6332F2870DD}"/>
              </a:ext>
            </a:extLst>
          </p:cNvPr>
          <p:cNvSpPr/>
          <p:nvPr/>
        </p:nvSpPr>
        <p:spPr>
          <a:xfrm>
            <a:off x="5129383" y="143755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rPr>
              <a:t>6</a:t>
            </a:r>
            <a:endParaRPr lang="en-US" sz="1000" dirty="0">
              <a:solidFill>
                <a:srgbClr val="FFFFFF"/>
              </a:solidFill>
              <a:latin typeface="Arial"/>
              <a:cs typeface="Arial"/>
            </a:endParaRPr>
          </a:p>
        </p:txBody>
      </p:sp>
      <p:sp>
        <p:nvSpPr>
          <p:cNvPr id="23" name="Oval 22">
            <a:extLst>
              <a:ext uri="{FF2B5EF4-FFF2-40B4-BE49-F238E27FC236}">
                <a16:creationId xmlns:a16="http://schemas.microsoft.com/office/drawing/2014/main" id="{ABBAA25E-7616-C4A5-EAC6-2BA342EE2AC5}"/>
              </a:ext>
            </a:extLst>
          </p:cNvPr>
          <p:cNvSpPr/>
          <p:nvPr/>
        </p:nvSpPr>
        <p:spPr>
          <a:xfrm>
            <a:off x="6822690" y="648574"/>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5</a:t>
            </a:r>
          </a:p>
        </p:txBody>
      </p:sp>
      <p:sp>
        <p:nvSpPr>
          <p:cNvPr id="24" name="Oval 23">
            <a:extLst>
              <a:ext uri="{FF2B5EF4-FFF2-40B4-BE49-F238E27FC236}">
                <a16:creationId xmlns:a16="http://schemas.microsoft.com/office/drawing/2014/main" id="{CA9857D7-AC2F-513C-1A1B-A81AEEA2C32A}"/>
              </a:ext>
            </a:extLst>
          </p:cNvPr>
          <p:cNvSpPr/>
          <p:nvPr/>
        </p:nvSpPr>
        <p:spPr>
          <a:xfrm>
            <a:off x="2587752" y="1161288"/>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7</a:t>
            </a:r>
          </a:p>
        </p:txBody>
      </p:sp>
      <p:sp>
        <p:nvSpPr>
          <p:cNvPr id="22" name="Rectangle 21">
            <a:extLst>
              <a:ext uri="{FF2B5EF4-FFF2-40B4-BE49-F238E27FC236}">
                <a16:creationId xmlns:a16="http://schemas.microsoft.com/office/drawing/2014/main" id="{2F21EA53-C568-95AD-DA12-D3BE76E5111A}"/>
              </a:ext>
            </a:extLst>
          </p:cNvPr>
          <p:cNvSpPr/>
          <p:nvPr/>
        </p:nvSpPr>
        <p:spPr>
          <a:xfrm>
            <a:off x="938214" y="1700872"/>
            <a:ext cx="2246573"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 name="TextBox 6">
            <a:extLst>
              <a:ext uri="{FF2B5EF4-FFF2-40B4-BE49-F238E27FC236}">
                <a16:creationId xmlns:a16="http://schemas.microsoft.com/office/drawing/2014/main" id="{6604CC0A-A424-53CC-6135-9E4237DA47D9}"/>
              </a:ext>
            </a:extLst>
          </p:cNvPr>
          <p:cNvSpPr txBox="1"/>
          <p:nvPr/>
        </p:nvSpPr>
        <p:spPr>
          <a:xfrm>
            <a:off x="4673413" y="32823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B</a:t>
            </a:r>
          </a:p>
        </p:txBody>
      </p:sp>
      <p:sp>
        <p:nvSpPr>
          <p:cNvPr id="31" name="TextBox 30">
            <a:extLst>
              <a:ext uri="{FF2B5EF4-FFF2-40B4-BE49-F238E27FC236}">
                <a16:creationId xmlns:a16="http://schemas.microsoft.com/office/drawing/2014/main" id="{40DAA3D0-3CA2-AD91-805C-9DB4968C4D56}"/>
              </a:ext>
            </a:extLst>
          </p:cNvPr>
          <p:cNvSpPr txBox="1"/>
          <p:nvPr/>
        </p:nvSpPr>
        <p:spPr>
          <a:xfrm>
            <a:off x="3844730" y="4036687"/>
            <a:ext cx="646729" cy="215444"/>
          </a:xfrm>
          <a:prstGeom prst="rect">
            <a:avLst/>
          </a:prstGeom>
          <a:solidFill>
            <a:srgbClr val="E1EEFE"/>
          </a:solidFill>
          <a:ln w="25400">
            <a:solidFill>
              <a:schemeClr val="bg1">
                <a:lumMod val="75000"/>
              </a:schemeClr>
            </a:solidFill>
          </a:ln>
        </p:spPr>
        <p:txBody>
          <a:bodyPr wrap="square" rtlCol="0">
            <a:spAutoFit/>
          </a:bodyPr>
          <a:lstStyle/>
          <a:p>
            <a:pPr algn="ctr"/>
            <a:r>
              <a:rPr lang="en-US" sz="800" b="1" dirty="0">
                <a:solidFill>
                  <a:schemeClr val="bg2"/>
                </a:solidFill>
              </a:rPr>
              <a:t>syncer</a:t>
            </a: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a:off x="1997413" y="2952381"/>
            <a:ext cx="1904467" cy="1249178"/>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D6ABB26-A80E-F464-2CB9-BC8359C30B66}"/>
              </a:ext>
            </a:extLst>
          </p:cNvPr>
          <p:cNvCxnSpPr>
            <a:cxnSpLocks/>
          </p:cNvCxnSpPr>
          <p:nvPr/>
        </p:nvCxnSpPr>
        <p:spPr>
          <a:xfrm>
            <a:off x="4491459" y="41444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6" name="TextBox 35">
            <a:extLst>
              <a:ext uri="{FF2B5EF4-FFF2-40B4-BE49-F238E27FC236}">
                <a16:creationId xmlns:a16="http://schemas.microsoft.com/office/drawing/2014/main" id="{878E234D-F788-4294-1EF6-59D3F8F80B01}"/>
              </a:ext>
            </a:extLst>
          </p:cNvPr>
          <p:cNvSpPr txBox="1"/>
          <p:nvPr/>
        </p:nvSpPr>
        <p:spPr>
          <a:xfrm>
            <a:off x="2968071" y="3253998"/>
            <a:ext cx="701188" cy="276999"/>
          </a:xfrm>
          <a:prstGeom prst="rect">
            <a:avLst/>
          </a:prstGeom>
          <a:noFill/>
        </p:spPr>
        <p:txBody>
          <a:bodyPr wrap="square" rtlCol="0">
            <a:spAutoFit/>
          </a:bodyPr>
          <a:lstStyle/>
          <a:p>
            <a:r>
              <a:rPr lang="en-US" sz="600" dirty="0">
                <a:solidFill>
                  <a:schemeClr val="tx1"/>
                </a:solidFill>
              </a:rPr>
              <a:t>Receives New placement</a:t>
            </a:r>
          </a:p>
        </p:txBody>
      </p:sp>
      <p:sp>
        <p:nvSpPr>
          <p:cNvPr id="40" name="Oval 39">
            <a:extLst>
              <a:ext uri="{FF2B5EF4-FFF2-40B4-BE49-F238E27FC236}">
                <a16:creationId xmlns:a16="http://schemas.microsoft.com/office/drawing/2014/main" id="{B642BEA7-D270-BE70-8DD6-327D60E85C6E}"/>
              </a:ext>
            </a:extLst>
          </p:cNvPr>
          <p:cNvSpPr/>
          <p:nvPr/>
        </p:nvSpPr>
        <p:spPr>
          <a:xfrm>
            <a:off x="2829052" y="3302234"/>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rPr>
              <a:t>8</a:t>
            </a:r>
            <a:endParaRPr lang="en-US" sz="1000" dirty="0">
              <a:solidFill>
                <a:srgbClr val="FFFFFF"/>
              </a:solidFill>
              <a:latin typeface="Arial"/>
              <a:cs typeface="Arial"/>
            </a:endParaRPr>
          </a:p>
        </p:txBody>
      </p:sp>
      <p:cxnSp>
        <p:nvCxnSpPr>
          <p:cNvPr id="47" name="Straight Arrow Connector 46">
            <a:extLst>
              <a:ext uri="{FF2B5EF4-FFF2-40B4-BE49-F238E27FC236}">
                <a16:creationId xmlns:a16="http://schemas.microsoft.com/office/drawing/2014/main" id="{98A89885-C1B6-2734-B56C-7543E18272D5}"/>
              </a:ext>
            </a:extLst>
          </p:cNvPr>
          <p:cNvCxnSpPr>
            <a:cxnSpLocks/>
            <a:stCxn id="53" idx="3"/>
          </p:cNvCxnSpPr>
          <p:nvPr/>
        </p:nvCxnSpPr>
        <p:spPr>
          <a:xfrm flipV="1">
            <a:off x="4341760" y="740347"/>
            <a:ext cx="1026026" cy="3865"/>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4717" y="525690"/>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4122680" y="322719"/>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F364904-4CEC-8A94-3810-E3DAE20B4ED6}"/>
              </a:ext>
            </a:extLst>
          </p:cNvPr>
          <p:cNvSpPr txBox="1"/>
          <p:nvPr/>
        </p:nvSpPr>
        <p:spPr>
          <a:xfrm>
            <a:off x="4478357" y="4455036"/>
            <a:ext cx="692459" cy="369332"/>
          </a:xfrm>
          <a:prstGeom prst="rect">
            <a:avLst/>
          </a:prstGeom>
          <a:noFill/>
        </p:spPr>
        <p:txBody>
          <a:bodyPr wrap="square" rtlCol="0">
            <a:spAutoFit/>
          </a:bodyPr>
          <a:lstStyle/>
          <a:p>
            <a:pPr algn="ctr"/>
            <a:r>
              <a:rPr lang="en-US" sz="600" dirty="0">
                <a:solidFill>
                  <a:schemeClr val="tx1"/>
                </a:solidFill>
              </a:rPr>
              <a:t>Install Managed Workload</a:t>
            </a:r>
          </a:p>
        </p:txBody>
      </p:sp>
      <p:sp>
        <p:nvSpPr>
          <p:cNvPr id="57" name="Oval 56">
            <a:extLst>
              <a:ext uri="{FF2B5EF4-FFF2-40B4-BE49-F238E27FC236}">
                <a16:creationId xmlns:a16="http://schemas.microsoft.com/office/drawing/2014/main" id="{2AF361DB-7895-068A-CE3E-094FDFBF21AA}"/>
              </a:ext>
            </a:extLst>
          </p:cNvPr>
          <p:cNvSpPr/>
          <p:nvPr/>
        </p:nvSpPr>
        <p:spPr>
          <a:xfrm>
            <a:off x="4744970" y="42923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250110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3037182" y="73653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2572131" y="516328"/>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239180" y="545028"/>
            <a:ext cx="291139" cy="399433"/>
          </a:xfrm>
          <a:prstGeom prst="rect">
            <a:avLst/>
          </a:prstGeom>
        </p:spPr>
      </p:pic>
      <p:sp>
        <p:nvSpPr>
          <p:cNvPr id="2" name="Rectangle 1">
            <a:extLst>
              <a:ext uri="{FF2B5EF4-FFF2-40B4-BE49-F238E27FC236}">
                <a16:creationId xmlns:a16="http://schemas.microsoft.com/office/drawing/2014/main" id="{F4F3BE2E-6B8A-CC66-D749-13B2B6BDB3BD}"/>
              </a:ext>
            </a:extLst>
          </p:cNvPr>
          <p:cNvSpPr/>
          <p:nvPr/>
        </p:nvSpPr>
        <p:spPr>
          <a:xfrm>
            <a:off x="3910486" y="34288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Rectangle 5">
            <a:extLst>
              <a:ext uri="{FF2B5EF4-FFF2-40B4-BE49-F238E27FC236}">
                <a16:creationId xmlns:a16="http://schemas.microsoft.com/office/drawing/2014/main" id="{A7AAA54C-F105-9118-FB0A-673924389A53}"/>
              </a:ext>
            </a:extLst>
          </p:cNvPr>
          <p:cNvSpPr/>
          <p:nvPr/>
        </p:nvSpPr>
        <p:spPr>
          <a:xfrm>
            <a:off x="3977211" y="36627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Rectangle 7">
            <a:extLst>
              <a:ext uri="{FF2B5EF4-FFF2-40B4-BE49-F238E27FC236}">
                <a16:creationId xmlns:a16="http://schemas.microsoft.com/office/drawing/2014/main" id="{BE96D5F3-9AEE-C1FB-C63C-F1B5D6C47AE1}"/>
              </a:ext>
            </a:extLst>
          </p:cNvPr>
          <p:cNvSpPr/>
          <p:nvPr/>
        </p:nvSpPr>
        <p:spPr>
          <a:xfrm>
            <a:off x="5352022" y="4101884"/>
            <a:ext cx="1036281" cy="38323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Edge App</a:t>
            </a:r>
          </a:p>
          <a:p>
            <a:pPr algn="ctr"/>
            <a:r>
              <a:rPr lang="en-US" sz="800" strike="sngStrike" dirty="0">
                <a:solidFill>
                  <a:srgbClr val="FFFFFF"/>
                </a:solidFill>
                <a:latin typeface="Arial"/>
                <a:cs typeface="Arial"/>
              </a:rPr>
              <a:t>(Kubeturbo)</a:t>
            </a:r>
          </a:p>
        </p:txBody>
      </p:sp>
      <p:sp>
        <p:nvSpPr>
          <p:cNvPr id="10" name="TextBox 9">
            <a:extLst>
              <a:ext uri="{FF2B5EF4-FFF2-40B4-BE49-F238E27FC236}">
                <a16:creationId xmlns:a16="http://schemas.microsoft.com/office/drawing/2014/main" id="{9A4525DE-6FC1-30AC-F567-C8688E5AF00C}"/>
              </a:ext>
            </a:extLst>
          </p:cNvPr>
          <p:cNvSpPr txBox="1"/>
          <p:nvPr/>
        </p:nvSpPr>
        <p:spPr>
          <a:xfrm>
            <a:off x="4666914" y="3998118"/>
            <a:ext cx="692459" cy="276999"/>
          </a:xfrm>
          <a:prstGeom prst="rect">
            <a:avLst/>
          </a:prstGeom>
          <a:noFill/>
        </p:spPr>
        <p:txBody>
          <a:bodyPr wrap="square" rtlCol="0">
            <a:spAutoFit/>
          </a:bodyPr>
          <a:lstStyle/>
          <a:p>
            <a:pPr algn="ctr"/>
            <a:r>
              <a:rPr lang="en-US" sz="600" strike="sngStrike" dirty="0">
                <a:solidFill>
                  <a:schemeClr val="tx1"/>
                </a:solidFill>
              </a:rPr>
              <a:t>Install Turbo Edge App</a:t>
            </a:r>
          </a:p>
        </p:txBody>
      </p:sp>
      <p:sp>
        <p:nvSpPr>
          <p:cNvPr id="21" name="Oval 20">
            <a:extLst>
              <a:ext uri="{FF2B5EF4-FFF2-40B4-BE49-F238E27FC236}">
                <a16:creationId xmlns:a16="http://schemas.microsoft.com/office/drawing/2014/main" id="{6568CD47-A548-C9EE-9D06-3EB919C238C6}"/>
              </a:ext>
            </a:extLst>
          </p:cNvPr>
          <p:cNvSpPr/>
          <p:nvPr/>
        </p:nvSpPr>
        <p:spPr>
          <a:xfrm>
            <a:off x="4933527" y="3835384"/>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rPr>
              <a:t>2</a:t>
            </a:r>
            <a:endParaRPr lang="en-US" sz="1000" dirty="0">
              <a:solidFill>
                <a:srgbClr val="FFFFFF"/>
              </a:solidFill>
              <a:latin typeface="Arial"/>
              <a:cs typeface="Arial"/>
            </a:endParaRPr>
          </a:p>
        </p:txBody>
      </p:sp>
      <p:sp>
        <p:nvSpPr>
          <p:cNvPr id="25" name="TextBox 24">
            <a:extLst>
              <a:ext uri="{FF2B5EF4-FFF2-40B4-BE49-F238E27FC236}">
                <a16:creationId xmlns:a16="http://schemas.microsoft.com/office/drawing/2014/main" id="{3191A22A-F812-0118-74CD-955AA9D5D5FC}"/>
              </a:ext>
            </a:extLst>
          </p:cNvPr>
          <p:cNvSpPr txBox="1"/>
          <p:nvPr/>
        </p:nvSpPr>
        <p:spPr>
          <a:xfrm>
            <a:off x="4864558" y="34347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A</a:t>
            </a:r>
          </a:p>
        </p:txBody>
      </p:sp>
      <p:cxnSp>
        <p:nvCxnSpPr>
          <p:cNvPr id="28" name="Straight Arrow Connector 27">
            <a:extLst>
              <a:ext uri="{FF2B5EF4-FFF2-40B4-BE49-F238E27FC236}">
                <a16:creationId xmlns:a16="http://schemas.microsoft.com/office/drawing/2014/main" id="{B781BCDE-940D-9A65-FC86-D262C2A92DA5}"/>
              </a:ext>
            </a:extLst>
          </p:cNvPr>
          <p:cNvCxnSpPr>
            <a:cxnSpLocks/>
          </p:cNvCxnSpPr>
          <p:nvPr/>
        </p:nvCxnSpPr>
        <p:spPr>
          <a:xfrm>
            <a:off x="4682604" y="42968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9" name="TextBox 28">
            <a:extLst>
              <a:ext uri="{FF2B5EF4-FFF2-40B4-BE49-F238E27FC236}">
                <a16:creationId xmlns:a16="http://schemas.microsoft.com/office/drawing/2014/main" id="{CD80BEA6-EAE1-8BD4-84D9-80CE0BFFB037}"/>
              </a:ext>
            </a:extLst>
          </p:cNvPr>
          <p:cNvSpPr txBox="1"/>
          <p:nvPr/>
        </p:nvSpPr>
        <p:spPr>
          <a:xfrm>
            <a:off x="4669502" y="4607436"/>
            <a:ext cx="692459" cy="369332"/>
          </a:xfrm>
          <a:prstGeom prst="rect">
            <a:avLst/>
          </a:prstGeom>
          <a:noFill/>
        </p:spPr>
        <p:txBody>
          <a:bodyPr wrap="square" rtlCol="0">
            <a:spAutoFit/>
          </a:bodyPr>
          <a:lstStyle/>
          <a:p>
            <a:pPr algn="ctr"/>
            <a:r>
              <a:rPr lang="en-US" sz="600" strike="sngStrike" dirty="0">
                <a:solidFill>
                  <a:schemeClr val="tx1"/>
                </a:solidFill>
              </a:rPr>
              <a:t>Install Managed Workload</a:t>
            </a:r>
          </a:p>
        </p:txBody>
      </p:sp>
      <p:sp>
        <p:nvSpPr>
          <p:cNvPr id="30" name="Oval 29">
            <a:extLst>
              <a:ext uri="{FF2B5EF4-FFF2-40B4-BE49-F238E27FC236}">
                <a16:creationId xmlns:a16="http://schemas.microsoft.com/office/drawing/2014/main" id="{C40073D5-C235-40DB-2F97-DA227CB068F9}"/>
              </a:ext>
            </a:extLst>
          </p:cNvPr>
          <p:cNvSpPr/>
          <p:nvPr/>
        </p:nvSpPr>
        <p:spPr>
          <a:xfrm>
            <a:off x="4936115" y="44447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cxnSp>
        <p:nvCxnSpPr>
          <p:cNvPr id="84" name="Straight Arrow Connector 83">
            <a:extLst>
              <a:ext uri="{FF2B5EF4-FFF2-40B4-BE49-F238E27FC236}">
                <a16:creationId xmlns:a16="http://schemas.microsoft.com/office/drawing/2014/main" id="{D016ABB5-D72D-7897-64B4-00FA9698D678}"/>
              </a:ext>
            </a:extLst>
          </p:cNvPr>
          <p:cNvCxnSpPr>
            <a:cxnSpLocks/>
            <a:stCxn id="51" idx="2"/>
          </p:cNvCxnSpPr>
          <p:nvPr/>
        </p:nvCxnSpPr>
        <p:spPr>
          <a:xfrm flipH="1">
            <a:off x="5853496" y="971430"/>
            <a:ext cx="12236" cy="3065257"/>
          </a:xfrm>
          <a:prstGeom prst="straightConnector1">
            <a:avLst/>
          </a:prstGeom>
          <a:ln w="9525">
            <a:solidFill>
              <a:schemeClr val="bg2">
                <a:lumMod val="50000"/>
              </a:schemeClr>
            </a:solidFill>
            <a:prstDash val="sysDot"/>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a:xfrm>
            <a:off x="113726" y="69429"/>
            <a:ext cx="4111649" cy="479822"/>
          </a:xfrm>
        </p:spPr>
        <p:txBody>
          <a:bodyPr/>
          <a:lstStyle/>
          <a:p>
            <a:r>
              <a:rPr lang="en-US" dirty="0"/>
              <a:t>Software Defined Agriculture</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1749793" y="214995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133872" y="220720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102884" y="217047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070649" y="213549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1786577" y="278660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1755589" y="274988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1723354" y="271489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2443954" y="22096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2412966" y="21729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2380731" y="21379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187159" y="225579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1997413" y="237297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1590693" y="2261467"/>
            <a:ext cx="1591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18" name="TextBox 117">
            <a:extLst>
              <a:ext uri="{FF2B5EF4-FFF2-40B4-BE49-F238E27FC236}">
                <a16:creationId xmlns:a16="http://schemas.microsoft.com/office/drawing/2014/main" id="{66C2B8F8-8669-351C-0746-AB841CB2496B}"/>
              </a:ext>
            </a:extLst>
          </p:cNvPr>
          <p:cNvSpPr txBox="1"/>
          <p:nvPr/>
        </p:nvSpPr>
        <p:spPr>
          <a:xfrm>
            <a:off x="4051977" y="4183173"/>
            <a:ext cx="733459" cy="307777"/>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a:solidFill>
                  <a:srgbClr val="000099"/>
                </a:solidFill>
              </a:rPr>
              <a:t>KubeStellar-syncer</a:t>
            </a:r>
          </a:p>
        </p:txBody>
      </p:sp>
      <p:sp>
        <p:nvSpPr>
          <p:cNvPr id="12" name="TextBox 11">
            <a:extLst>
              <a:ext uri="{FF2B5EF4-FFF2-40B4-BE49-F238E27FC236}">
                <a16:creationId xmlns:a16="http://schemas.microsoft.com/office/drawing/2014/main" id="{3EE71FFE-D162-7FA3-CC70-B8CE983461F2}"/>
              </a:ext>
            </a:extLst>
          </p:cNvPr>
          <p:cNvSpPr txBox="1"/>
          <p:nvPr/>
        </p:nvSpPr>
        <p:spPr>
          <a:xfrm>
            <a:off x="7013801" y="4668836"/>
            <a:ext cx="1582016" cy="338554"/>
          </a:xfrm>
          <a:prstGeom prst="rect">
            <a:avLst/>
          </a:prstGeom>
          <a:noFill/>
        </p:spPr>
        <p:txBody>
          <a:bodyPr wrap="square" rtlCol="0">
            <a:spAutoFit/>
          </a:bodyPr>
          <a:lstStyle/>
          <a:p>
            <a:r>
              <a:rPr lang="en-US" sz="800" dirty="0">
                <a:hlinkClick r:id="rId8"/>
              </a:rPr>
              <a:t>https://ibm.box.com/s/fvo0v3q91exedf2f3r94wqb26kwgd61t</a:t>
            </a:r>
            <a:r>
              <a:rPr lang="en-US" sz="800" dirty="0"/>
              <a:t> </a:t>
            </a:r>
          </a:p>
        </p:txBody>
      </p:sp>
      <p:sp>
        <p:nvSpPr>
          <p:cNvPr id="26" name="Right Arrow 25">
            <a:extLst>
              <a:ext uri="{FF2B5EF4-FFF2-40B4-BE49-F238E27FC236}">
                <a16:creationId xmlns:a16="http://schemas.microsoft.com/office/drawing/2014/main" id="{2D0707A6-9AE0-97C6-739D-BD53E0B9BA19}"/>
              </a:ext>
            </a:extLst>
          </p:cNvPr>
          <p:cNvSpPr/>
          <p:nvPr/>
        </p:nvSpPr>
        <p:spPr>
          <a:xfrm>
            <a:off x="6845781" y="4750518"/>
            <a:ext cx="156946" cy="182880"/>
          </a:xfrm>
          <a:prstGeom prst="rightArrow">
            <a:avLst/>
          </a:prstGeom>
          <a:solidFill>
            <a:srgbClr val="00B050"/>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34" name="TextBox 33">
            <a:extLst>
              <a:ext uri="{FF2B5EF4-FFF2-40B4-BE49-F238E27FC236}">
                <a16:creationId xmlns:a16="http://schemas.microsoft.com/office/drawing/2014/main" id="{2685EEF7-985D-926A-10D1-F9BCB59A04AB}"/>
              </a:ext>
            </a:extLst>
          </p:cNvPr>
          <p:cNvSpPr txBox="1"/>
          <p:nvPr/>
        </p:nvSpPr>
        <p:spPr>
          <a:xfrm>
            <a:off x="7718156" y="170481"/>
            <a:ext cx="1162373" cy="923330"/>
          </a:xfrm>
          <a:prstGeom prst="rect">
            <a:avLst/>
          </a:prstGeom>
          <a:solidFill>
            <a:srgbClr val="FFFF00"/>
          </a:solidFill>
        </p:spPr>
        <p:txBody>
          <a:bodyPr wrap="square" rtlCol="0">
            <a:spAutoFit/>
          </a:bodyPr>
          <a:lstStyle/>
          <a:p>
            <a:pPr algn="ctr"/>
            <a:r>
              <a:rPr lang="en-US" dirty="0"/>
              <a:t>Gloire, Braulio TODO</a:t>
            </a:r>
          </a:p>
        </p:txBody>
      </p:sp>
      <p:sp>
        <p:nvSpPr>
          <p:cNvPr id="38" name="TextBox 37">
            <a:extLst>
              <a:ext uri="{FF2B5EF4-FFF2-40B4-BE49-F238E27FC236}">
                <a16:creationId xmlns:a16="http://schemas.microsoft.com/office/drawing/2014/main" id="{F5BC5F25-DD81-CB09-FD9E-DF9B5A33953D}"/>
              </a:ext>
            </a:extLst>
          </p:cNvPr>
          <p:cNvSpPr txBox="1"/>
          <p:nvPr/>
        </p:nvSpPr>
        <p:spPr>
          <a:xfrm>
            <a:off x="1624495" y="171411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098" name="Picture 2" descr="Cornell University - YouTube">
            <a:extLst>
              <a:ext uri="{FF2B5EF4-FFF2-40B4-BE49-F238E27FC236}">
                <a16:creationId xmlns:a16="http://schemas.microsoft.com/office/drawing/2014/main" id="{5289C932-56C8-DFB1-803E-AF72805D00D7}"/>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05377" y="499427"/>
            <a:ext cx="539273" cy="5392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2166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23000442-3A1A-E273-9FFA-F8FCFAD1F99C}"/>
              </a:ext>
            </a:extLst>
          </p:cNvPr>
          <p:cNvSpPr/>
          <p:nvPr/>
        </p:nvSpPr>
        <p:spPr>
          <a:xfrm>
            <a:off x="5015821" y="917230"/>
            <a:ext cx="1036281" cy="284551"/>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chemeClr val="bg1">
                    <a:lumMod val="50000"/>
                    <a:lumOff val="50000"/>
                  </a:schemeClr>
                </a:solidFill>
                <a:latin typeface="Arial"/>
                <a:cs typeface="Arial"/>
              </a:rPr>
              <a:t>C2P</a:t>
            </a:r>
          </a:p>
        </p:txBody>
      </p:sp>
      <p:sp>
        <p:nvSpPr>
          <p:cNvPr id="126" name="TextBox 125">
            <a:extLst>
              <a:ext uri="{FF2B5EF4-FFF2-40B4-BE49-F238E27FC236}">
                <a16:creationId xmlns:a16="http://schemas.microsoft.com/office/drawing/2014/main" id="{B69F9C0A-290C-FA35-5FF1-87C919ADE139}"/>
              </a:ext>
            </a:extLst>
          </p:cNvPr>
          <p:cNvSpPr txBox="1"/>
          <p:nvPr/>
        </p:nvSpPr>
        <p:spPr>
          <a:xfrm>
            <a:off x="6684263" y="1263060"/>
            <a:ext cx="2532623" cy="3447098"/>
          </a:xfrm>
          <a:prstGeom prst="rect">
            <a:avLst/>
          </a:prstGeom>
          <a:noFill/>
        </p:spPr>
        <p:txBody>
          <a:bodyPr wrap="square" rtlCol="0">
            <a:spAutoFit/>
          </a:bodyPr>
          <a:lstStyle/>
          <a:p>
            <a:r>
              <a:rPr lang="en-US" sz="900" b="1" strike="sngStrike" dirty="0">
                <a:solidFill>
                  <a:schemeClr val="tx1"/>
                </a:solidFill>
              </a:rPr>
              <a:t>Managing the lifecycle of </a:t>
            </a:r>
            <a:r>
              <a:rPr lang="en-US" sz="900" b="1" strike="sngStrike" dirty="0" err="1">
                <a:solidFill>
                  <a:schemeClr val="tx1"/>
                </a:solidFill>
              </a:rPr>
              <a:t>Kyverno</a:t>
            </a:r>
            <a:r>
              <a:rPr lang="en-US" sz="900" b="1" strike="sngStrike" dirty="0">
                <a:solidFill>
                  <a:schemeClr val="tx1"/>
                </a:solidFill>
              </a:rPr>
              <a:t> at Edge:</a:t>
            </a:r>
          </a:p>
          <a:p>
            <a:pPr lvl="1"/>
            <a:endParaRPr lang="en-US" sz="900" strike="sngStrike" dirty="0">
              <a:solidFill>
                <a:schemeClr val="tx1"/>
              </a:solidFill>
            </a:endParaRP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Security auditor builds OSCAL artifacts (standard format for representing compliance) indicating </a:t>
            </a:r>
            <a:r>
              <a:rPr lang="en-US" sz="800" strike="sngStrike" dirty="0" err="1">
                <a:solidFill>
                  <a:schemeClr val="tx1"/>
                </a:solidFill>
              </a:rPr>
              <a:t>Kyverno</a:t>
            </a:r>
            <a:r>
              <a:rPr lang="en-US" sz="800" strike="sngStrike" dirty="0">
                <a:solidFill>
                  <a:schemeClr val="tx1"/>
                </a:solidFill>
              </a:rPr>
              <a:t> install and </a:t>
            </a:r>
            <a:r>
              <a:rPr lang="en-US" sz="800" strike="sngStrike" dirty="0" err="1">
                <a:solidFill>
                  <a:schemeClr val="tx1"/>
                </a:solidFill>
              </a:rPr>
              <a:t>Kyverno</a:t>
            </a:r>
            <a:r>
              <a:rPr lang="en-US" sz="800" strike="sngStrike" dirty="0">
                <a:solidFill>
                  <a:schemeClr val="tx1"/>
                </a:solidFill>
              </a:rPr>
              <a:t> policies by TRESTLE and deploy C2P CR with embedding the OSCAL artifacts</a:t>
            </a:r>
          </a:p>
          <a:p>
            <a:pPr marL="173038" lvl="1" indent="-173038">
              <a:buAutoNum type="arabicPeriod"/>
            </a:pPr>
            <a:r>
              <a:rPr lang="en-US" sz="800" strike="sngStrike" dirty="0">
                <a:solidFill>
                  <a:schemeClr val="tx1"/>
                </a:solidFill>
              </a:rPr>
              <a:t>​</a:t>
            </a:r>
            <a:r>
              <a:rPr lang="en-US" sz="800" b="1" strike="sngStrike" dirty="0">
                <a:solidFill>
                  <a:schemeClr val="tx1"/>
                </a:solidFill>
              </a:rPr>
              <a:t>Deploy: </a:t>
            </a:r>
            <a:r>
              <a:rPr lang="en-US" sz="800" strike="sngStrike" dirty="0">
                <a:solidFill>
                  <a:schemeClr val="tx1"/>
                </a:solidFill>
              </a:rPr>
              <a:t>C2P computes required k8s resources (install manifest, policies, etc.) from the CR</a:t>
            </a: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C2P deploys </a:t>
            </a:r>
            <a:r>
              <a:rPr lang="en-US" sz="800" strike="sngStrike" dirty="0" err="1">
                <a:solidFill>
                  <a:schemeClr val="tx1"/>
                </a:solidFill>
              </a:rPr>
              <a:t>Kyverno</a:t>
            </a:r>
            <a:r>
              <a:rPr lang="en-US" sz="800" strike="sngStrike" dirty="0">
                <a:solidFill>
                  <a:schemeClr val="tx1"/>
                </a:solidFill>
              </a:rPr>
              <a:t> install manifest, and policies to Workload Management Workspace (WMW) with </a:t>
            </a:r>
            <a:r>
              <a:rPr lang="en-US" sz="800" strike="sngStrike" dirty="0" err="1">
                <a:solidFill>
                  <a:schemeClr val="tx1"/>
                </a:solidFill>
              </a:rPr>
              <a:t>EdgePlacement</a:t>
            </a:r>
            <a:endParaRPr lang="en-US" sz="800" strike="sngStrike" dirty="0">
              <a:solidFill>
                <a:schemeClr val="tx1"/>
              </a:solidFill>
            </a:endParaRP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Update:</a:t>
            </a:r>
            <a:r>
              <a:rPr lang="en-US" sz="800" strike="sngStrike" dirty="0">
                <a:solidFill>
                  <a:schemeClr val="tx1"/>
                </a:solidFill>
              </a:rPr>
              <a:t> KubeStellar-Syncer receives Kyverno install manifest and the new or updated Kyverno policies</a:t>
            </a:r>
          </a:p>
          <a:p>
            <a:pPr marL="173038" lvl="1" indent="-173038">
              <a:buAutoNum type="arabicPeriod"/>
            </a:pPr>
            <a:r>
              <a:rPr lang="en-US" sz="800" strike="sngStrike" dirty="0">
                <a:solidFill>
                  <a:schemeClr val="tx1"/>
                </a:solidFill>
              </a:rPr>
              <a:t>​</a:t>
            </a:r>
            <a:r>
              <a:rPr lang="en-US" sz="800" b="1" strike="sngStrike" dirty="0">
                <a:solidFill>
                  <a:schemeClr val="tx1"/>
                </a:solidFill>
              </a:rPr>
              <a:t>Update: </a:t>
            </a:r>
            <a:r>
              <a:rPr lang="en-US" sz="800" strike="sngStrike" dirty="0">
                <a:solidFill>
                  <a:schemeClr val="tx1"/>
                </a:solidFill>
              </a:rPr>
              <a:t>KubeStellar-syncer deploys the received objects to Edge location. </a:t>
            </a:r>
            <a:r>
              <a:rPr lang="en-US" sz="800" strike="sngStrike" dirty="0" err="1">
                <a:solidFill>
                  <a:schemeClr val="tx1"/>
                </a:solidFill>
              </a:rPr>
              <a:t>Kyverno</a:t>
            </a:r>
            <a:r>
              <a:rPr lang="en-US" sz="800" strike="sngStrike" dirty="0">
                <a:solidFill>
                  <a:schemeClr val="tx1"/>
                </a:solidFill>
              </a:rPr>
              <a:t> Policy Engine scans based on deployed policies</a:t>
            </a:r>
          </a:p>
          <a:p>
            <a:pPr marL="173038" lvl="1" indent="-173038">
              <a:buAutoNum type="arabicPeriod"/>
            </a:pPr>
            <a:r>
              <a:rPr lang="en-US" sz="800" strike="sngStrike" dirty="0">
                <a:solidFill>
                  <a:schemeClr val="tx1"/>
                </a:solidFill>
              </a:rPr>
              <a:t>​</a:t>
            </a:r>
            <a:r>
              <a:rPr lang="en-US" sz="800" b="1" strike="sngStrike" dirty="0">
                <a:solidFill>
                  <a:schemeClr val="tx1"/>
                </a:solidFill>
              </a:rPr>
              <a:t>Update: </a:t>
            </a:r>
            <a:r>
              <a:rPr lang="en-US" sz="800" strike="sngStrike" dirty="0" err="1">
                <a:solidFill>
                  <a:schemeClr val="tx1"/>
                </a:solidFill>
              </a:rPr>
              <a:t>Kyverno</a:t>
            </a:r>
            <a:r>
              <a:rPr lang="en-US" sz="800" strike="sngStrike" dirty="0">
                <a:solidFill>
                  <a:schemeClr val="tx1"/>
                </a:solidFill>
              </a:rPr>
              <a:t> Policy Engine generates reports on regular basis</a:t>
            </a:r>
          </a:p>
          <a:p>
            <a:pPr marL="173038" lvl="1" indent="-173038">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a:t>
            </a:r>
            <a:r>
              <a:rPr lang="en-US" sz="800" i="1" strike="sngStrike" dirty="0">
                <a:solidFill>
                  <a:schemeClr val="tx1"/>
                </a:solidFill>
              </a:rPr>
              <a:t> </a:t>
            </a:r>
            <a:r>
              <a:rPr lang="en-US" sz="800" strike="sngStrike" dirty="0">
                <a:solidFill>
                  <a:schemeClr val="tx1"/>
                </a:solidFill>
              </a:rPr>
              <a:t>Policy reports are sent back to mailbox workspaces using up-syncing.</a:t>
            </a:r>
          </a:p>
          <a:p>
            <a:pPr marL="173038" lvl="1" indent="-173038">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 C2P User Interface collects them from KubeStellar and can provide compliance summary for a multicluster </a:t>
            </a:r>
          </a:p>
          <a:p>
            <a:pPr lvl="1" indent="0"/>
            <a:r>
              <a:rPr lang="en-US" sz="800" strike="sngStrike" dirty="0">
                <a:solidFill>
                  <a:schemeClr val="tx1"/>
                </a:solidFill>
              </a:rPr>
              <a:t>      environment.</a:t>
            </a:r>
          </a:p>
        </p:txBody>
      </p:sp>
      <p:cxnSp>
        <p:nvCxnSpPr>
          <p:cNvPr id="44" name="Straight Arrow Connector 43">
            <a:extLst>
              <a:ext uri="{FF2B5EF4-FFF2-40B4-BE49-F238E27FC236}">
                <a16:creationId xmlns:a16="http://schemas.microsoft.com/office/drawing/2014/main" id="{3EEC8DCD-1C6D-2DDD-604E-B5E790B17EBF}"/>
              </a:ext>
            </a:extLst>
          </p:cNvPr>
          <p:cNvCxnSpPr>
            <a:cxnSpLocks/>
            <a:endCxn id="6" idx="0"/>
          </p:cNvCxnSpPr>
          <p:nvPr/>
        </p:nvCxnSpPr>
        <p:spPr>
          <a:xfrm>
            <a:off x="5532326" y="238521"/>
            <a:ext cx="0" cy="121084"/>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396810ED-2DDE-58C7-BAB8-2CCD07749918}"/>
              </a:ext>
            </a:extLst>
          </p:cNvPr>
          <p:cNvSpPr txBox="1"/>
          <p:nvPr/>
        </p:nvSpPr>
        <p:spPr>
          <a:xfrm>
            <a:off x="47235" y="4105656"/>
            <a:ext cx="2759494" cy="830997"/>
          </a:xfrm>
          <a:prstGeom prst="rect">
            <a:avLst/>
          </a:prstGeom>
          <a:noFill/>
        </p:spPr>
        <p:txBody>
          <a:bodyPr wrap="square" rtlCol="0">
            <a:spAutoFit/>
          </a:bodyPr>
          <a:lstStyle/>
          <a:p>
            <a:r>
              <a:rPr lang="en-US" sz="1200" strike="sngStrike" dirty="0">
                <a:solidFill>
                  <a:srgbClr val="00B050"/>
                </a:solidFill>
              </a:rPr>
              <a:t>Enabling Edge Multicluster </a:t>
            </a:r>
          </a:p>
          <a:p>
            <a:r>
              <a:rPr lang="en-US" sz="1200" strike="sngStrike" dirty="0">
                <a:solidFill>
                  <a:srgbClr val="00B050"/>
                </a:solidFill>
              </a:rPr>
              <a:t>Compliance</a:t>
            </a:r>
          </a:p>
          <a:p>
            <a:endParaRPr lang="en-US" sz="1200" strike="sngStrike" dirty="0">
              <a:solidFill>
                <a:srgbClr val="00B050"/>
              </a:solidFill>
            </a:endParaRPr>
          </a:p>
          <a:p>
            <a:r>
              <a:rPr lang="en-US" sz="1200" strike="sngStrike" dirty="0">
                <a:solidFill>
                  <a:srgbClr val="00B050"/>
                </a:solidFill>
              </a:rPr>
              <a:t>Policy Management w/KubeStellar</a:t>
            </a:r>
          </a:p>
        </p:txBody>
      </p:sp>
      <p:sp>
        <p:nvSpPr>
          <p:cNvPr id="42" name="Title 41">
            <a:extLst>
              <a:ext uri="{FF2B5EF4-FFF2-40B4-BE49-F238E27FC236}">
                <a16:creationId xmlns:a16="http://schemas.microsoft.com/office/drawing/2014/main" id="{862368CD-BB37-1711-E5D0-C0E8E1BD122F}"/>
              </a:ext>
            </a:extLst>
          </p:cNvPr>
          <p:cNvSpPr>
            <a:spLocks noGrp="1"/>
          </p:cNvSpPr>
          <p:nvPr>
            <p:ph type="title"/>
          </p:nvPr>
        </p:nvSpPr>
        <p:spPr>
          <a:xfrm>
            <a:off x="113726" y="69429"/>
            <a:ext cx="4121687" cy="479822"/>
          </a:xfrm>
        </p:spPr>
        <p:txBody>
          <a:bodyPr/>
          <a:lstStyle/>
          <a:p>
            <a:r>
              <a:rPr lang="en-US" sz="2400" dirty="0">
                <a:latin typeface="Arial" panose="020B0604020202020204" pitchFamily="34" charset="0"/>
                <a:cs typeface="Arial" panose="020B0604020202020204" pitchFamily="34" charset="0"/>
              </a:rPr>
              <a:t>Cost-Efficient AI Training</a:t>
            </a:r>
            <a:endParaRPr lang="en-US" sz="2400" dirty="0"/>
          </a:p>
        </p:txBody>
      </p:sp>
      <p:sp>
        <p:nvSpPr>
          <p:cNvPr id="87" name="Rectangle 86">
            <a:extLst>
              <a:ext uri="{FF2B5EF4-FFF2-40B4-BE49-F238E27FC236}">
                <a16:creationId xmlns:a16="http://schemas.microsoft.com/office/drawing/2014/main" id="{40AE602C-9AB0-A662-3CC8-F2C0015E1604}"/>
              </a:ext>
            </a:extLst>
          </p:cNvPr>
          <p:cNvSpPr/>
          <p:nvPr/>
        </p:nvSpPr>
        <p:spPr>
          <a:xfrm>
            <a:off x="3868968" y="32764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8" name="Rectangle 87">
            <a:extLst>
              <a:ext uri="{FF2B5EF4-FFF2-40B4-BE49-F238E27FC236}">
                <a16:creationId xmlns:a16="http://schemas.microsoft.com/office/drawing/2014/main" id="{7D652C97-56A5-CC52-C53A-E967EC207F1F}"/>
              </a:ext>
            </a:extLst>
          </p:cNvPr>
          <p:cNvSpPr/>
          <p:nvPr/>
        </p:nvSpPr>
        <p:spPr>
          <a:xfrm>
            <a:off x="3935693" y="35103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9" name="Rectangle 88">
            <a:extLst>
              <a:ext uri="{FF2B5EF4-FFF2-40B4-BE49-F238E27FC236}">
                <a16:creationId xmlns:a16="http://schemas.microsoft.com/office/drawing/2014/main" id="{38FB9989-5BD1-D55B-933C-4D0C990F3504}"/>
              </a:ext>
            </a:extLst>
          </p:cNvPr>
          <p:cNvSpPr/>
          <p:nvPr/>
        </p:nvSpPr>
        <p:spPr>
          <a:xfrm>
            <a:off x="5310504" y="3949484"/>
            <a:ext cx="1036281" cy="383232"/>
          </a:xfrm>
          <a:prstGeom prst="rect">
            <a:avLst/>
          </a:prstGeom>
          <a:solidFill>
            <a:srgbClr val="00B050"/>
          </a:solidFill>
          <a:ln>
            <a:solidFill>
              <a:srgbClr val="A5A5A5"/>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Turbo Edge App</a:t>
            </a:r>
          </a:p>
          <a:p>
            <a:pPr algn="ctr"/>
            <a:r>
              <a:rPr lang="en-US" sz="800" dirty="0">
                <a:solidFill>
                  <a:srgbClr val="FFFFFF"/>
                </a:solidFill>
                <a:latin typeface="Arial"/>
                <a:cs typeface="Arial"/>
              </a:rPr>
              <a:t>(Kubeturbo)</a:t>
            </a:r>
          </a:p>
        </p:txBody>
      </p:sp>
      <p:sp>
        <p:nvSpPr>
          <p:cNvPr id="90" name="TextBox 89">
            <a:extLst>
              <a:ext uri="{FF2B5EF4-FFF2-40B4-BE49-F238E27FC236}">
                <a16:creationId xmlns:a16="http://schemas.microsoft.com/office/drawing/2014/main" id="{F3DDFF4D-3534-573B-8CC3-3435D24F4676}"/>
              </a:ext>
            </a:extLst>
          </p:cNvPr>
          <p:cNvSpPr txBox="1"/>
          <p:nvPr/>
        </p:nvSpPr>
        <p:spPr>
          <a:xfrm>
            <a:off x="4625396" y="3845718"/>
            <a:ext cx="692459" cy="276999"/>
          </a:xfrm>
          <a:prstGeom prst="rect">
            <a:avLst/>
          </a:prstGeom>
          <a:noFill/>
        </p:spPr>
        <p:txBody>
          <a:bodyPr wrap="square" rtlCol="0">
            <a:spAutoFit/>
          </a:bodyPr>
          <a:lstStyle/>
          <a:p>
            <a:pPr algn="ctr"/>
            <a:r>
              <a:rPr lang="en-US" sz="600" dirty="0">
                <a:solidFill>
                  <a:schemeClr val="tx1"/>
                </a:solidFill>
              </a:rPr>
              <a:t>Install Turbo Edge App</a:t>
            </a:r>
          </a:p>
        </p:txBody>
      </p:sp>
      <p:sp>
        <p:nvSpPr>
          <p:cNvPr id="92" name="TextBox 91">
            <a:extLst>
              <a:ext uri="{FF2B5EF4-FFF2-40B4-BE49-F238E27FC236}">
                <a16:creationId xmlns:a16="http://schemas.microsoft.com/office/drawing/2014/main" id="{3BC950E5-CF66-0AC6-69B0-04C9F5BB1135}"/>
              </a:ext>
            </a:extLst>
          </p:cNvPr>
          <p:cNvSpPr txBox="1"/>
          <p:nvPr/>
        </p:nvSpPr>
        <p:spPr>
          <a:xfrm>
            <a:off x="4823040" y="32823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B</a:t>
            </a:r>
          </a:p>
        </p:txBody>
      </p:sp>
      <p:sp>
        <p:nvSpPr>
          <p:cNvPr id="93" name="TextBox 92">
            <a:extLst>
              <a:ext uri="{FF2B5EF4-FFF2-40B4-BE49-F238E27FC236}">
                <a16:creationId xmlns:a16="http://schemas.microsoft.com/office/drawing/2014/main" id="{8CCE1E0D-4417-D14C-17CF-3DF7BFBADA05}"/>
              </a:ext>
            </a:extLst>
          </p:cNvPr>
          <p:cNvSpPr txBox="1"/>
          <p:nvPr/>
        </p:nvSpPr>
        <p:spPr>
          <a:xfrm>
            <a:off x="3994357" y="4036687"/>
            <a:ext cx="646729" cy="215444"/>
          </a:xfrm>
          <a:prstGeom prst="rect">
            <a:avLst/>
          </a:prstGeom>
          <a:solidFill>
            <a:srgbClr val="E1EEFE"/>
          </a:solidFill>
          <a:ln w="25400">
            <a:solidFill>
              <a:schemeClr val="bg1">
                <a:lumMod val="75000"/>
              </a:schemeClr>
            </a:solidFill>
          </a:ln>
        </p:spPr>
        <p:txBody>
          <a:bodyPr wrap="square" rtlCol="0">
            <a:spAutoFit/>
          </a:bodyPr>
          <a:lstStyle/>
          <a:p>
            <a:pPr algn="ctr"/>
            <a:r>
              <a:rPr lang="en-US" sz="800" b="1" dirty="0">
                <a:solidFill>
                  <a:schemeClr val="bg2"/>
                </a:solidFill>
              </a:rPr>
              <a:t>syncer</a:t>
            </a:r>
          </a:p>
        </p:txBody>
      </p:sp>
      <p:cxnSp>
        <p:nvCxnSpPr>
          <p:cNvPr id="94" name="Straight Arrow Connector 93">
            <a:extLst>
              <a:ext uri="{FF2B5EF4-FFF2-40B4-BE49-F238E27FC236}">
                <a16:creationId xmlns:a16="http://schemas.microsoft.com/office/drawing/2014/main" id="{E6916721-D4A1-0276-8EEC-85B8ED0DA4EF}"/>
              </a:ext>
            </a:extLst>
          </p:cNvPr>
          <p:cNvCxnSpPr>
            <a:cxnSpLocks/>
          </p:cNvCxnSpPr>
          <p:nvPr/>
        </p:nvCxnSpPr>
        <p:spPr>
          <a:xfrm>
            <a:off x="4641086" y="41444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5" name="TextBox 94">
            <a:extLst>
              <a:ext uri="{FF2B5EF4-FFF2-40B4-BE49-F238E27FC236}">
                <a16:creationId xmlns:a16="http://schemas.microsoft.com/office/drawing/2014/main" id="{6515C036-D3F5-1468-2E20-E681773C1F9B}"/>
              </a:ext>
            </a:extLst>
          </p:cNvPr>
          <p:cNvSpPr txBox="1"/>
          <p:nvPr/>
        </p:nvSpPr>
        <p:spPr>
          <a:xfrm>
            <a:off x="4627984" y="4358394"/>
            <a:ext cx="692459" cy="369332"/>
          </a:xfrm>
          <a:prstGeom prst="rect">
            <a:avLst/>
          </a:prstGeom>
          <a:noFill/>
        </p:spPr>
        <p:txBody>
          <a:bodyPr wrap="square" rtlCol="0">
            <a:spAutoFit/>
          </a:bodyPr>
          <a:lstStyle/>
          <a:p>
            <a:pPr algn="ctr"/>
            <a:r>
              <a:rPr lang="en-US" sz="600" dirty="0">
                <a:solidFill>
                  <a:schemeClr val="tx1"/>
                </a:solidFill>
              </a:rPr>
              <a:t>Install Managed Workload</a:t>
            </a:r>
          </a:p>
        </p:txBody>
      </p:sp>
      <p:sp>
        <p:nvSpPr>
          <p:cNvPr id="96" name="Oval 95">
            <a:extLst>
              <a:ext uri="{FF2B5EF4-FFF2-40B4-BE49-F238E27FC236}">
                <a16:creationId xmlns:a16="http://schemas.microsoft.com/office/drawing/2014/main" id="{9176824A-3757-9909-D15A-C0791A60246D}"/>
              </a:ext>
            </a:extLst>
          </p:cNvPr>
          <p:cNvSpPr/>
          <p:nvPr/>
        </p:nvSpPr>
        <p:spPr>
          <a:xfrm>
            <a:off x="4894597" y="42923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sp>
        <p:nvSpPr>
          <p:cNvPr id="97" name="Rectangle 96">
            <a:extLst>
              <a:ext uri="{FF2B5EF4-FFF2-40B4-BE49-F238E27FC236}">
                <a16:creationId xmlns:a16="http://schemas.microsoft.com/office/drawing/2014/main" id="{25D4AF87-3C54-B3D5-4BC3-6CDC3862CAF1}"/>
              </a:ext>
            </a:extLst>
          </p:cNvPr>
          <p:cNvSpPr/>
          <p:nvPr/>
        </p:nvSpPr>
        <p:spPr>
          <a:xfrm>
            <a:off x="4060113" y="34288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8" name="Rectangle 97">
            <a:extLst>
              <a:ext uri="{FF2B5EF4-FFF2-40B4-BE49-F238E27FC236}">
                <a16:creationId xmlns:a16="http://schemas.microsoft.com/office/drawing/2014/main" id="{E590A4B4-7049-421D-DBF7-CD75B0BE571A}"/>
              </a:ext>
            </a:extLst>
          </p:cNvPr>
          <p:cNvSpPr/>
          <p:nvPr/>
        </p:nvSpPr>
        <p:spPr>
          <a:xfrm>
            <a:off x="4126838" y="36627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99" name="Rectangle 98">
            <a:extLst>
              <a:ext uri="{FF2B5EF4-FFF2-40B4-BE49-F238E27FC236}">
                <a16:creationId xmlns:a16="http://schemas.microsoft.com/office/drawing/2014/main" id="{23CCFDC6-2CD0-0209-9B10-99A0105CC9A3}"/>
              </a:ext>
            </a:extLst>
          </p:cNvPr>
          <p:cNvSpPr/>
          <p:nvPr/>
        </p:nvSpPr>
        <p:spPr>
          <a:xfrm>
            <a:off x="5501649" y="4421552"/>
            <a:ext cx="1036281" cy="38323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Kyverno Policy</a:t>
            </a:r>
          </a:p>
          <a:p>
            <a:pPr algn="ctr"/>
            <a:r>
              <a:rPr lang="en-US" sz="800" strike="sngStrike" dirty="0">
                <a:solidFill>
                  <a:srgbClr val="FFFFFF"/>
                </a:solidFill>
                <a:latin typeface="Arial"/>
                <a:cs typeface="Arial"/>
              </a:rPr>
              <a:t>Engine</a:t>
            </a:r>
          </a:p>
        </p:txBody>
      </p:sp>
      <p:sp>
        <p:nvSpPr>
          <p:cNvPr id="102" name="TextBox 101">
            <a:extLst>
              <a:ext uri="{FF2B5EF4-FFF2-40B4-BE49-F238E27FC236}">
                <a16:creationId xmlns:a16="http://schemas.microsoft.com/office/drawing/2014/main" id="{CC86F422-23B2-C3C7-6FF0-AF00320BCAA1}"/>
              </a:ext>
            </a:extLst>
          </p:cNvPr>
          <p:cNvSpPr txBox="1"/>
          <p:nvPr/>
        </p:nvSpPr>
        <p:spPr>
          <a:xfrm>
            <a:off x="5014185" y="34347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A</a:t>
            </a:r>
          </a:p>
        </p:txBody>
      </p:sp>
      <p:cxnSp>
        <p:nvCxnSpPr>
          <p:cNvPr id="104" name="Straight Arrow Connector 103">
            <a:extLst>
              <a:ext uri="{FF2B5EF4-FFF2-40B4-BE49-F238E27FC236}">
                <a16:creationId xmlns:a16="http://schemas.microsoft.com/office/drawing/2014/main" id="{58ED98D6-C6FD-C9B3-6EBB-5BB0F2D56A5F}"/>
              </a:ext>
            </a:extLst>
          </p:cNvPr>
          <p:cNvCxnSpPr>
            <a:cxnSpLocks/>
            <a:stCxn id="9" idx="3"/>
          </p:cNvCxnSpPr>
          <p:nvPr/>
        </p:nvCxnSpPr>
        <p:spPr>
          <a:xfrm flipV="1">
            <a:off x="4997562" y="4616477"/>
            <a:ext cx="499927" cy="61555"/>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4" name="Cylinder 23">
            <a:extLst>
              <a:ext uri="{FF2B5EF4-FFF2-40B4-BE49-F238E27FC236}">
                <a16:creationId xmlns:a16="http://schemas.microsoft.com/office/drawing/2014/main" id="{D5DEC49D-FD60-46A4-B1C7-1DB962FB785B}"/>
              </a:ext>
            </a:extLst>
          </p:cNvPr>
          <p:cNvSpPr/>
          <p:nvPr/>
        </p:nvSpPr>
        <p:spPr>
          <a:xfrm>
            <a:off x="5863900" y="3956358"/>
            <a:ext cx="308755" cy="261328"/>
          </a:xfrm>
          <a:prstGeom prst="can">
            <a:avLst/>
          </a:prstGeom>
          <a:ln>
            <a:solidFill>
              <a:schemeClr val="tx1"/>
            </a:solidFill>
          </a:ln>
        </p:spPr>
        <p:txBody>
          <a:bodyPr wrap="square" lIns="0" tIns="0" rIns="0" bIns="0" rtlCol="0" anchor="ctr">
            <a:noAutofit/>
          </a:bodyPr>
          <a:lstStyle/>
          <a:p>
            <a:pPr algn="ctr"/>
            <a:endParaRPr lang="en-US" sz="1200" dirty="0" err="1">
              <a:solidFill>
                <a:srgbClr val="FFFFFF"/>
              </a:solidFill>
              <a:latin typeface="Arial"/>
              <a:cs typeface="Arial"/>
            </a:endParaRPr>
          </a:p>
        </p:txBody>
      </p:sp>
      <p:cxnSp>
        <p:nvCxnSpPr>
          <p:cNvPr id="56" name="Straight Arrow Connector 55">
            <a:extLst>
              <a:ext uri="{FF2B5EF4-FFF2-40B4-BE49-F238E27FC236}">
                <a16:creationId xmlns:a16="http://schemas.microsoft.com/office/drawing/2014/main" id="{CDDF7612-C38E-4101-B7BB-16A4505C41A8}"/>
              </a:ext>
            </a:extLst>
          </p:cNvPr>
          <p:cNvCxnSpPr>
            <a:cxnSpLocks/>
            <a:stCxn id="99" idx="0"/>
            <a:endCxn id="24" idx="3"/>
          </p:cNvCxnSpPr>
          <p:nvPr/>
        </p:nvCxnSpPr>
        <p:spPr>
          <a:xfrm flipH="1" flipV="1">
            <a:off x="6018278" y="4217686"/>
            <a:ext cx="1512" cy="203866"/>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27AAA86A-8234-FC2C-7554-33EEB1B7113D}"/>
              </a:ext>
            </a:extLst>
          </p:cNvPr>
          <p:cNvSpPr txBox="1"/>
          <p:nvPr/>
        </p:nvSpPr>
        <p:spPr>
          <a:xfrm>
            <a:off x="4174987" y="4508755"/>
            <a:ext cx="822575" cy="338554"/>
          </a:xfrm>
          <a:prstGeom prst="rect">
            <a:avLst/>
          </a:prstGeom>
          <a:solidFill>
            <a:srgbClr val="E1EEFE"/>
          </a:solidFill>
          <a:ln w="25400">
            <a:solidFill>
              <a:schemeClr val="bg1">
                <a:lumMod val="75000"/>
              </a:schemeClr>
            </a:solidFill>
          </a:ln>
        </p:spPr>
        <p:txBody>
          <a:bodyPr wrap="square" rtlCol="0">
            <a:spAutoFit/>
          </a:bodyPr>
          <a:lstStyle/>
          <a:p>
            <a:pPr algn="ctr"/>
            <a:r>
              <a:rPr lang="en-US" sz="800" dirty="0">
                <a:solidFill>
                  <a:srgbClr val="000099"/>
                </a:solidFill>
              </a:rPr>
              <a:t>KubeStellar-Syncer</a:t>
            </a:r>
          </a:p>
        </p:txBody>
      </p:sp>
      <p:sp>
        <p:nvSpPr>
          <p:cNvPr id="10" name="Rectangle 9">
            <a:extLst>
              <a:ext uri="{FF2B5EF4-FFF2-40B4-BE49-F238E27FC236}">
                <a16:creationId xmlns:a16="http://schemas.microsoft.com/office/drawing/2014/main" id="{8155B90A-BC7D-592C-D0E4-CDD5169F2A86}"/>
              </a:ext>
            </a:extLst>
          </p:cNvPr>
          <p:cNvSpPr/>
          <p:nvPr/>
        </p:nvSpPr>
        <p:spPr>
          <a:xfrm>
            <a:off x="938214" y="1700872"/>
            <a:ext cx="2246573"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 name="Rounded Rectangle 16">
            <a:extLst>
              <a:ext uri="{FF2B5EF4-FFF2-40B4-BE49-F238E27FC236}">
                <a16:creationId xmlns:a16="http://schemas.microsoft.com/office/drawing/2014/main" id="{7F554B9A-5B1F-06D8-3411-145B0AEC398F}"/>
              </a:ext>
            </a:extLst>
          </p:cNvPr>
          <p:cNvSpPr/>
          <p:nvPr/>
        </p:nvSpPr>
        <p:spPr bwMode="auto">
          <a:xfrm>
            <a:off x="1749793" y="214995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18" name="Rounded Rectangle 17">
            <a:extLst>
              <a:ext uri="{FF2B5EF4-FFF2-40B4-BE49-F238E27FC236}">
                <a16:creationId xmlns:a16="http://schemas.microsoft.com/office/drawing/2014/main" id="{D0BADAE2-A793-1E36-551C-80482E8A6308}"/>
              </a:ext>
            </a:extLst>
          </p:cNvPr>
          <p:cNvSpPr/>
          <p:nvPr/>
        </p:nvSpPr>
        <p:spPr bwMode="auto">
          <a:xfrm>
            <a:off x="1133872" y="220720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20" name="Rounded Rectangle 19">
            <a:extLst>
              <a:ext uri="{FF2B5EF4-FFF2-40B4-BE49-F238E27FC236}">
                <a16:creationId xmlns:a16="http://schemas.microsoft.com/office/drawing/2014/main" id="{7FA6FC0B-E506-02B6-B956-71E66AB02E4B}"/>
              </a:ext>
            </a:extLst>
          </p:cNvPr>
          <p:cNvSpPr/>
          <p:nvPr/>
        </p:nvSpPr>
        <p:spPr bwMode="auto">
          <a:xfrm>
            <a:off x="1102884" y="217047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21" name="Rounded Rectangle 20">
            <a:extLst>
              <a:ext uri="{FF2B5EF4-FFF2-40B4-BE49-F238E27FC236}">
                <a16:creationId xmlns:a16="http://schemas.microsoft.com/office/drawing/2014/main" id="{9B5520B8-3A8E-5B4C-F115-0F359E2AED58}"/>
              </a:ext>
            </a:extLst>
          </p:cNvPr>
          <p:cNvSpPr/>
          <p:nvPr/>
        </p:nvSpPr>
        <p:spPr bwMode="auto">
          <a:xfrm>
            <a:off x="1070649" y="213549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22" name="Rounded Rectangle 21">
            <a:extLst>
              <a:ext uri="{FF2B5EF4-FFF2-40B4-BE49-F238E27FC236}">
                <a16:creationId xmlns:a16="http://schemas.microsoft.com/office/drawing/2014/main" id="{74C154B7-C35C-C190-BF17-D3C67515652F}"/>
              </a:ext>
            </a:extLst>
          </p:cNvPr>
          <p:cNvSpPr/>
          <p:nvPr/>
        </p:nvSpPr>
        <p:spPr bwMode="auto">
          <a:xfrm>
            <a:off x="1786577" y="278660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23" name="Rounded Rectangle 22">
            <a:extLst>
              <a:ext uri="{FF2B5EF4-FFF2-40B4-BE49-F238E27FC236}">
                <a16:creationId xmlns:a16="http://schemas.microsoft.com/office/drawing/2014/main" id="{443A8CD3-9C80-54FC-FD79-13031FF319FC}"/>
              </a:ext>
            </a:extLst>
          </p:cNvPr>
          <p:cNvSpPr/>
          <p:nvPr/>
        </p:nvSpPr>
        <p:spPr bwMode="auto">
          <a:xfrm>
            <a:off x="1755589" y="274988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29" name="Rounded Rectangle 28">
            <a:extLst>
              <a:ext uri="{FF2B5EF4-FFF2-40B4-BE49-F238E27FC236}">
                <a16:creationId xmlns:a16="http://schemas.microsoft.com/office/drawing/2014/main" id="{61A40F87-E690-3874-41B4-E77465D5736F}"/>
              </a:ext>
            </a:extLst>
          </p:cNvPr>
          <p:cNvSpPr/>
          <p:nvPr/>
        </p:nvSpPr>
        <p:spPr bwMode="auto">
          <a:xfrm>
            <a:off x="1723354" y="271489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30" name="Rounded Rectangle 29">
            <a:extLst>
              <a:ext uri="{FF2B5EF4-FFF2-40B4-BE49-F238E27FC236}">
                <a16:creationId xmlns:a16="http://schemas.microsoft.com/office/drawing/2014/main" id="{ABC03D17-AB89-A8FA-F37A-23E7B06BBEDA}"/>
              </a:ext>
            </a:extLst>
          </p:cNvPr>
          <p:cNvSpPr/>
          <p:nvPr/>
        </p:nvSpPr>
        <p:spPr bwMode="auto">
          <a:xfrm>
            <a:off x="2443954" y="22096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32" name="Rounded Rectangle 31">
            <a:extLst>
              <a:ext uri="{FF2B5EF4-FFF2-40B4-BE49-F238E27FC236}">
                <a16:creationId xmlns:a16="http://schemas.microsoft.com/office/drawing/2014/main" id="{EF680355-CD93-BE69-825E-79F96E4AD462}"/>
              </a:ext>
            </a:extLst>
          </p:cNvPr>
          <p:cNvSpPr/>
          <p:nvPr/>
        </p:nvSpPr>
        <p:spPr bwMode="auto">
          <a:xfrm>
            <a:off x="2412966" y="21729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33" name="Rounded Rectangle 32">
            <a:extLst>
              <a:ext uri="{FF2B5EF4-FFF2-40B4-BE49-F238E27FC236}">
                <a16:creationId xmlns:a16="http://schemas.microsoft.com/office/drawing/2014/main" id="{FD52AC62-57FC-66C9-92F3-F5EF5D6F3209}"/>
              </a:ext>
            </a:extLst>
          </p:cNvPr>
          <p:cNvSpPr/>
          <p:nvPr/>
        </p:nvSpPr>
        <p:spPr bwMode="auto">
          <a:xfrm>
            <a:off x="2380731" y="21379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38" name="Straight Arrow Connector 37">
            <a:extLst>
              <a:ext uri="{FF2B5EF4-FFF2-40B4-BE49-F238E27FC236}">
                <a16:creationId xmlns:a16="http://schemas.microsoft.com/office/drawing/2014/main" id="{BC30A5A5-90E7-828B-5014-E0EFC607F17F}"/>
              </a:ext>
            </a:extLst>
          </p:cNvPr>
          <p:cNvCxnSpPr>
            <a:cxnSpLocks/>
          </p:cNvCxnSpPr>
          <p:nvPr/>
        </p:nvCxnSpPr>
        <p:spPr bwMode="auto">
          <a:xfrm>
            <a:off x="2187159" y="225579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39" name="Straight Arrow Connector 38">
            <a:extLst>
              <a:ext uri="{FF2B5EF4-FFF2-40B4-BE49-F238E27FC236}">
                <a16:creationId xmlns:a16="http://schemas.microsoft.com/office/drawing/2014/main" id="{8B49B3FA-C204-C875-B7B1-993D83DD7559}"/>
              </a:ext>
            </a:extLst>
          </p:cNvPr>
          <p:cNvCxnSpPr>
            <a:cxnSpLocks/>
          </p:cNvCxnSpPr>
          <p:nvPr/>
        </p:nvCxnSpPr>
        <p:spPr bwMode="auto">
          <a:xfrm flipV="1">
            <a:off x="1997413" y="237297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40" name="Straight Arrow Connector 39">
            <a:extLst>
              <a:ext uri="{FF2B5EF4-FFF2-40B4-BE49-F238E27FC236}">
                <a16:creationId xmlns:a16="http://schemas.microsoft.com/office/drawing/2014/main" id="{A4485AA7-488C-C55A-6B8D-8CC61FC3611F}"/>
              </a:ext>
            </a:extLst>
          </p:cNvPr>
          <p:cNvCxnSpPr>
            <a:cxnSpLocks/>
            <a:endCxn id="17" idx="1"/>
          </p:cNvCxnSpPr>
          <p:nvPr/>
        </p:nvCxnSpPr>
        <p:spPr bwMode="auto">
          <a:xfrm>
            <a:off x="1590693" y="2261467"/>
            <a:ext cx="159100" cy="0"/>
          </a:xfrm>
          <a:prstGeom prst="straightConnector1">
            <a:avLst/>
          </a:prstGeom>
          <a:noFill/>
          <a:ln w="9525" cap="flat" cmpd="sng" algn="ctr">
            <a:solidFill>
              <a:schemeClr val="tx1"/>
            </a:solidFill>
            <a:prstDash val="solid"/>
            <a:round/>
            <a:headEnd type="none" w="med" len="med"/>
            <a:tailEnd type="triangle" w="sm" len="sm"/>
          </a:ln>
          <a:effectLst/>
        </p:spPr>
      </p:cxnSp>
      <p:cxnSp>
        <p:nvCxnSpPr>
          <p:cNvPr id="107" name="Straight Arrow Connector 106">
            <a:extLst>
              <a:ext uri="{FF2B5EF4-FFF2-40B4-BE49-F238E27FC236}">
                <a16:creationId xmlns:a16="http://schemas.microsoft.com/office/drawing/2014/main" id="{F994575A-0CA1-8571-7D51-6B33A60C5F12}"/>
              </a:ext>
            </a:extLst>
          </p:cNvPr>
          <p:cNvCxnSpPr>
            <a:cxnSpLocks/>
          </p:cNvCxnSpPr>
          <p:nvPr/>
        </p:nvCxnSpPr>
        <p:spPr>
          <a:xfrm>
            <a:off x="1997413" y="2952381"/>
            <a:ext cx="1904467" cy="1249178"/>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54" name="TextBox 53">
            <a:extLst>
              <a:ext uri="{FF2B5EF4-FFF2-40B4-BE49-F238E27FC236}">
                <a16:creationId xmlns:a16="http://schemas.microsoft.com/office/drawing/2014/main" id="{C989B349-4751-EF55-EC95-5B14A1B8057B}"/>
              </a:ext>
            </a:extLst>
          </p:cNvPr>
          <p:cNvSpPr txBox="1"/>
          <p:nvPr/>
        </p:nvSpPr>
        <p:spPr>
          <a:xfrm>
            <a:off x="2326700" y="2372977"/>
            <a:ext cx="849702" cy="369332"/>
          </a:xfrm>
          <a:prstGeom prst="rect">
            <a:avLst/>
          </a:prstGeom>
          <a:noFill/>
        </p:spPr>
        <p:txBody>
          <a:bodyPr wrap="square" rtlCol="0">
            <a:spAutoFit/>
          </a:bodyPr>
          <a:lstStyle/>
          <a:p>
            <a:r>
              <a:rPr lang="en-US" sz="600" dirty="0">
                <a:solidFill>
                  <a:schemeClr val="tx1"/>
                </a:solidFill>
              </a:rPr>
              <a:t>One C2P CR  is corresponding to one WMW</a:t>
            </a:r>
          </a:p>
        </p:txBody>
      </p:sp>
      <p:sp>
        <p:nvSpPr>
          <p:cNvPr id="6" name="Rectangle 5">
            <a:extLst>
              <a:ext uri="{FF2B5EF4-FFF2-40B4-BE49-F238E27FC236}">
                <a16:creationId xmlns:a16="http://schemas.microsoft.com/office/drawing/2014/main" id="{44B2DD09-42A7-464B-4778-422E8CFCB5B9}"/>
              </a:ext>
            </a:extLst>
          </p:cNvPr>
          <p:cNvSpPr/>
          <p:nvPr/>
        </p:nvSpPr>
        <p:spPr>
          <a:xfrm>
            <a:off x="5014185" y="359605"/>
            <a:ext cx="1036281" cy="301603"/>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chemeClr val="bg1">
                    <a:lumMod val="50000"/>
                    <a:lumOff val="50000"/>
                  </a:schemeClr>
                </a:solidFill>
                <a:latin typeface="Arial"/>
                <a:cs typeface="Arial"/>
              </a:rPr>
              <a:t>TRESTLE</a:t>
            </a:r>
          </a:p>
        </p:txBody>
      </p:sp>
      <p:cxnSp>
        <p:nvCxnSpPr>
          <p:cNvPr id="49" name="Straight Arrow Connector 48">
            <a:extLst>
              <a:ext uri="{FF2B5EF4-FFF2-40B4-BE49-F238E27FC236}">
                <a16:creationId xmlns:a16="http://schemas.microsoft.com/office/drawing/2014/main" id="{51BE1FC7-084B-6B48-ECC4-AC580547243A}"/>
              </a:ext>
            </a:extLst>
          </p:cNvPr>
          <p:cNvCxnSpPr>
            <a:cxnSpLocks/>
            <a:stCxn id="6" idx="2"/>
            <a:endCxn id="51" idx="0"/>
          </p:cNvCxnSpPr>
          <p:nvPr/>
        </p:nvCxnSpPr>
        <p:spPr>
          <a:xfrm>
            <a:off x="5532326" y="661208"/>
            <a:ext cx="1636" cy="256022"/>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2" name="Curved Connector 1">
            <a:extLst>
              <a:ext uri="{FF2B5EF4-FFF2-40B4-BE49-F238E27FC236}">
                <a16:creationId xmlns:a16="http://schemas.microsoft.com/office/drawing/2014/main" id="{8BE5497C-D26C-7F8D-FBCC-EECB3A806BC4}"/>
              </a:ext>
            </a:extLst>
          </p:cNvPr>
          <p:cNvCxnSpPr>
            <a:cxnSpLocks/>
            <a:stCxn id="51" idx="2"/>
          </p:cNvCxnSpPr>
          <p:nvPr/>
        </p:nvCxnSpPr>
        <p:spPr>
          <a:xfrm rot="5400000">
            <a:off x="3743469" y="643104"/>
            <a:ext cx="1231817" cy="2349171"/>
          </a:xfrm>
          <a:prstGeom prst="curvedConnector2">
            <a:avLst/>
          </a:prstGeom>
          <a:ln w="6350">
            <a:solidFill>
              <a:schemeClr val="tx2">
                <a:lumMod val="50000"/>
              </a:schemeClr>
            </a:solidFill>
            <a:prstDash val="solid"/>
            <a:headEnd type="triangle"/>
            <a:tailEnd type="triangle"/>
          </a:ln>
          <a:effectLst/>
        </p:spPr>
        <p:style>
          <a:lnRef idx="2">
            <a:schemeClr val="accent1"/>
          </a:lnRef>
          <a:fillRef idx="0">
            <a:schemeClr val="accent1"/>
          </a:fillRef>
          <a:effectRef idx="1">
            <a:schemeClr val="accent1"/>
          </a:effectRef>
          <a:fontRef idx="minor">
            <a:schemeClr val="tx1"/>
          </a:fontRef>
        </p:style>
      </p:cxnSp>
      <p:cxnSp>
        <p:nvCxnSpPr>
          <p:cNvPr id="8" name="Curved Connector 7">
            <a:extLst>
              <a:ext uri="{FF2B5EF4-FFF2-40B4-BE49-F238E27FC236}">
                <a16:creationId xmlns:a16="http://schemas.microsoft.com/office/drawing/2014/main" id="{1031DC5A-867A-1007-ABED-13CEFF7F0EFE}"/>
              </a:ext>
            </a:extLst>
          </p:cNvPr>
          <p:cNvCxnSpPr>
            <a:cxnSpLocks/>
            <a:stCxn id="51" idx="1"/>
            <a:endCxn id="33" idx="0"/>
          </p:cNvCxnSpPr>
          <p:nvPr/>
        </p:nvCxnSpPr>
        <p:spPr bwMode="auto">
          <a:xfrm rot="10800000" flipV="1">
            <a:off x="2609143" y="1059505"/>
            <a:ext cx="2406679" cy="1078423"/>
          </a:xfrm>
          <a:prstGeom prst="curvedConnector2">
            <a:avLst/>
          </a:prstGeom>
          <a:noFill/>
          <a:ln w="9525" cap="flat" cmpd="sng" algn="ctr">
            <a:noFill/>
            <a:prstDash val="solid"/>
            <a:round/>
            <a:headEnd type="none" w="med" len="med"/>
            <a:tailEnd type="triangle"/>
          </a:ln>
          <a:effectLst/>
        </p:spPr>
      </p:cxnSp>
      <p:cxnSp>
        <p:nvCxnSpPr>
          <p:cNvPr id="16" name="Curved Connector 15">
            <a:extLst>
              <a:ext uri="{FF2B5EF4-FFF2-40B4-BE49-F238E27FC236}">
                <a16:creationId xmlns:a16="http://schemas.microsoft.com/office/drawing/2014/main" id="{6BDE2299-0384-21C0-50BD-14D77D979CAA}"/>
              </a:ext>
            </a:extLst>
          </p:cNvPr>
          <p:cNvCxnSpPr>
            <a:cxnSpLocks/>
            <a:stCxn id="51" idx="1"/>
            <a:endCxn id="33" idx="0"/>
          </p:cNvCxnSpPr>
          <p:nvPr/>
        </p:nvCxnSpPr>
        <p:spPr bwMode="auto">
          <a:xfrm rot="10800000" flipV="1">
            <a:off x="2609143" y="1059505"/>
            <a:ext cx="2406679" cy="1078423"/>
          </a:xfrm>
          <a:prstGeom prst="curvedConnector2">
            <a:avLst/>
          </a:prstGeom>
          <a:ln w="6350">
            <a:headEnd type="none" w="med" len="med"/>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7B79BC46-0257-4A92-C888-EDAE957BB821}"/>
              </a:ext>
            </a:extLst>
          </p:cNvPr>
          <p:cNvSpPr txBox="1"/>
          <p:nvPr/>
        </p:nvSpPr>
        <p:spPr>
          <a:xfrm>
            <a:off x="7718156" y="170481"/>
            <a:ext cx="1162373" cy="923330"/>
          </a:xfrm>
          <a:prstGeom prst="rect">
            <a:avLst/>
          </a:prstGeom>
          <a:solidFill>
            <a:srgbClr val="FFFF00"/>
          </a:solidFill>
        </p:spPr>
        <p:txBody>
          <a:bodyPr wrap="square" rtlCol="0">
            <a:spAutoFit/>
          </a:bodyPr>
          <a:lstStyle/>
          <a:p>
            <a:pPr algn="ctr"/>
            <a:r>
              <a:rPr lang="en-US" dirty="0"/>
              <a:t>Aashni</a:t>
            </a:r>
          </a:p>
          <a:p>
            <a:pPr algn="ctr"/>
            <a:r>
              <a:rPr lang="en-US" dirty="0"/>
              <a:t>Jun TODO</a:t>
            </a:r>
          </a:p>
        </p:txBody>
      </p:sp>
      <p:sp>
        <p:nvSpPr>
          <p:cNvPr id="11" name="TextBox 10">
            <a:extLst>
              <a:ext uri="{FF2B5EF4-FFF2-40B4-BE49-F238E27FC236}">
                <a16:creationId xmlns:a16="http://schemas.microsoft.com/office/drawing/2014/main" id="{0D16735B-1370-4598-253F-A84AB8E6EAE4}"/>
              </a:ext>
            </a:extLst>
          </p:cNvPr>
          <p:cNvSpPr txBox="1"/>
          <p:nvPr/>
        </p:nvSpPr>
        <p:spPr>
          <a:xfrm>
            <a:off x="1624495" y="171411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1026" name="Picture 2" descr="SkyPilot">
            <a:extLst>
              <a:ext uri="{FF2B5EF4-FFF2-40B4-BE49-F238E27FC236}">
                <a16:creationId xmlns:a16="http://schemas.microsoft.com/office/drawing/2014/main" id="{575B60E8-F6FF-9AFE-CB00-D9A078F33F2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813" y="554169"/>
            <a:ext cx="1624801" cy="448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0821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9" name="Group 138">
            <a:extLst>
              <a:ext uri="{FF2B5EF4-FFF2-40B4-BE49-F238E27FC236}">
                <a16:creationId xmlns:a16="http://schemas.microsoft.com/office/drawing/2014/main" id="{0A593BDA-B93B-5895-A555-6FAAC73169FA}"/>
              </a:ext>
            </a:extLst>
          </p:cNvPr>
          <p:cNvGrpSpPr/>
          <p:nvPr/>
        </p:nvGrpSpPr>
        <p:grpSpPr>
          <a:xfrm>
            <a:off x="6648562" y="3066784"/>
            <a:ext cx="275816" cy="1108190"/>
            <a:chOff x="7210834" y="3134087"/>
            <a:chExt cx="275816" cy="1108190"/>
          </a:xfrm>
        </p:grpSpPr>
        <p:cxnSp>
          <p:nvCxnSpPr>
            <p:cNvPr id="140" name="Straight Arrow Connector 139">
              <a:extLst>
                <a:ext uri="{FF2B5EF4-FFF2-40B4-BE49-F238E27FC236}">
                  <a16:creationId xmlns:a16="http://schemas.microsoft.com/office/drawing/2014/main" id="{7EF6B11A-2600-C90B-994D-12F0DC169022}"/>
                </a:ext>
              </a:extLst>
            </p:cNvPr>
            <p:cNvCxnSpPr>
              <a:cxnSpLocks/>
            </p:cNvCxnSpPr>
            <p:nvPr/>
          </p:nvCxnSpPr>
          <p:spPr>
            <a:xfrm flipV="1">
              <a:off x="7210834" y="3143633"/>
              <a:ext cx="0" cy="10986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15B5A4A4-0FBA-4C49-6D67-5CAB16B3555B}"/>
                </a:ext>
              </a:extLst>
            </p:cNvPr>
            <p:cNvCxnSpPr>
              <a:cxnSpLocks/>
            </p:cNvCxnSpPr>
            <p:nvPr/>
          </p:nvCxnSpPr>
          <p:spPr>
            <a:xfrm flipV="1">
              <a:off x="7335966" y="3134087"/>
              <a:ext cx="0" cy="10986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DEDB0216-BBF6-FC7A-7AED-486A71F06DD7}"/>
                </a:ext>
              </a:extLst>
            </p:cNvPr>
            <p:cNvCxnSpPr>
              <a:cxnSpLocks/>
            </p:cNvCxnSpPr>
            <p:nvPr/>
          </p:nvCxnSpPr>
          <p:spPr>
            <a:xfrm flipV="1">
              <a:off x="7486650" y="3136102"/>
              <a:ext cx="0" cy="109864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8" name="Rectangle 7">
            <a:extLst>
              <a:ext uri="{FF2B5EF4-FFF2-40B4-BE49-F238E27FC236}">
                <a16:creationId xmlns:a16="http://schemas.microsoft.com/office/drawing/2014/main" id="{3AB7C765-DD73-ADEF-336A-F90D1D401285}"/>
              </a:ext>
            </a:extLst>
          </p:cNvPr>
          <p:cNvSpPr/>
          <p:nvPr/>
        </p:nvSpPr>
        <p:spPr>
          <a:xfrm>
            <a:off x="4136676" y="3425634"/>
            <a:ext cx="3195717" cy="1469224"/>
          </a:xfrm>
          <a:prstGeom prst="rect">
            <a:avLst/>
          </a:prstGeom>
          <a:solidFill>
            <a:schemeClr val="bg1">
              <a:lumMod val="95000"/>
            </a:schemeClr>
          </a:solidFill>
          <a:ln w="12700">
            <a:prstDash val="sysDash"/>
            <a:extLst>
              <a:ext uri="{C807C97D-BFC1-408E-A445-0C87EB9F89A2}">
                <ask:lineSketchStyleProps xmlns:ask="http://schemas.microsoft.com/office/drawing/2018/sketchyshapes" sd="1219033472">
                  <a:custGeom>
                    <a:avLst/>
                    <a:gdLst>
                      <a:gd name="connsiteX0" fmla="*/ 0 w 5073162"/>
                      <a:gd name="connsiteY0" fmla="*/ 0 h 2514600"/>
                      <a:gd name="connsiteX1" fmla="*/ 512953 w 5073162"/>
                      <a:gd name="connsiteY1" fmla="*/ 0 h 2514600"/>
                      <a:gd name="connsiteX2" fmla="*/ 924443 w 5073162"/>
                      <a:gd name="connsiteY2" fmla="*/ 0 h 2514600"/>
                      <a:gd name="connsiteX3" fmla="*/ 1589591 w 5073162"/>
                      <a:gd name="connsiteY3" fmla="*/ 0 h 2514600"/>
                      <a:gd name="connsiteX4" fmla="*/ 2102544 w 5073162"/>
                      <a:gd name="connsiteY4" fmla="*/ 0 h 2514600"/>
                      <a:gd name="connsiteX5" fmla="*/ 2615497 w 5073162"/>
                      <a:gd name="connsiteY5" fmla="*/ 0 h 2514600"/>
                      <a:gd name="connsiteX6" fmla="*/ 3280645 w 5073162"/>
                      <a:gd name="connsiteY6" fmla="*/ 0 h 2514600"/>
                      <a:gd name="connsiteX7" fmla="*/ 3742866 w 5073162"/>
                      <a:gd name="connsiteY7" fmla="*/ 0 h 2514600"/>
                      <a:gd name="connsiteX8" fmla="*/ 4408014 w 5073162"/>
                      <a:gd name="connsiteY8" fmla="*/ 0 h 2514600"/>
                      <a:gd name="connsiteX9" fmla="*/ 5073162 w 5073162"/>
                      <a:gd name="connsiteY9" fmla="*/ 0 h 2514600"/>
                      <a:gd name="connsiteX10" fmla="*/ 5073162 w 5073162"/>
                      <a:gd name="connsiteY10" fmla="*/ 502920 h 2514600"/>
                      <a:gd name="connsiteX11" fmla="*/ 5073162 w 5073162"/>
                      <a:gd name="connsiteY11" fmla="*/ 1005840 h 2514600"/>
                      <a:gd name="connsiteX12" fmla="*/ 5073162 w 5073162"/>
                      <a:gd name="connsiteY12" fmla="*/ 1533906 h 2514600"/>
                      <a:gd name="connsiteX13" fmla="*/ 5073162 w 5073162"/>
                      <a:gd name="connsiteY13" fmla="*/ 1961388 h 2514600"/>
                      <a:gd name="connsiteX14" fmla="*/ 5073162 w 5073162"/>
                      <a:gd name="connsiteY14" fmla="*/ 2514600 h 2514600"/>
                      <a:gd name="connsiteX15" fmla="*/ 4509477 w 5073162"/>
                      <a:gd name="connsiteY15" fmla="*/ 2514600 h 2514600"/>
                      <a:gd name="connsiteX16" fmla="*/ 3945793 w 5073162"/>
                      <a:gd name="connsiteY16" fmla="*/ 2514600 h 2514600"/>
                      <a:gd name="connsiteX17" fmla="*/ 3280645 w 5073162"/>
                      <a:gd name="connsiteY17" fmla="*/ 2514600 h 2514600"/>
                      <a:gd name="connsiteX18" fmla="*/ 2716960 w 5073162"/>
                      <a:gd name="connsiteY18" fmla="*/ 2514600 h 2514600"/>
                      <a:gd name="connsiteX19" fmla="*/ 2305470 w 5073162"/>
                      <a:gd name="connsiteY19" fmla="*/ 2514600 h 2514600"/>
                      <a:gd name="connsiteX20" fmla="*/ 1843249 w 5073162"/>
                      <a:gd name="connsiteY20" fmla="*/ 2514600 h 2514600"/>
                      <a:gd name="connsiteX21" fmla="*/ 1178101 w 5073162"/>
                      <a:gd name="connsiteY21" fmla="*/ 2514600 h 2514600"/>
                      <a:gd name="connsiteX22" fmla="*/ 614416 w 5073162"/>
                      <a:gd name="connsiteY22" fmla="*/ 2514600 h 2514600"/>
                      <a:gd name="connsiteX23" fmla="*/ 0 w 5073162"/>
                      <a:gd name="connsiteY23" fmla="*/ 2514600 h 2514600"/>
                      <a:gd name="connsiteX24" fmla="*/ 0 w 5073162"/>
                      <a:gd name="connsiteY24" fmla="*/ 2011680 h 2514600"/>
                      <a:gd name="connsiteX25" fmla="*/ 0 w 5073162"/>
                      <a:gd name="connsiteY25" fmla="*/ 1584198 h 2514600"/>
                      <a:gd name="connsiteX26" fmla="*/ 0 w 5073162"/>
                      <a:gd name="connsiteY26" fmla="*/ 1156716 h 2514600"/>
                      <a:gd name="connsiteX27" fmla="*/ 0 w 5073162"/>
                      <a:gd name="connsiteY27" fmla="*/ 628650 h 2514600"/>
                      <a:gd name="connsiteX28" fmla="*/ 0 w 5073162"/>
                      <a:gd name="connsiteY28"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73162" h="2514600" extrusionOk="0">
                        <a:moveTo>
                          <a:pt x="0" y="0"/>
                        </a:moveTo>
                        <a:cubicBezTo>
                          <a:pt x="136250" y="-35866"/>
                          <a:pt x="327848" y="30860"/>
                          <a:pt x="512953" y="0"/>
                        </a:cubicBezTo>
                        <a:cubicBezTo>
                          <a:pt x="698058" y="-30860"/>
                          <a:pt x="822497" y="23911"/>
                          <a:pt x="924443" y="0"/>
                        </a:cubicBezTo>
                        <a:cubicBezTo>
                          <a:pt x="1026389" y="-23911"/>
                          <a:pt x="1259654" y="71635"/>
                          <a:pt x="1589591" y="0"/>
                        </a:cubicBezTo>
                        <a:cubicBezTo>
                          <a:pt x="1919528" y="-71635"/>
                          <a:pt x="1918178" y="40909"/>
                          <a:pt x="2102544" y="0"/>
                        </a:cubicBezTo>
                        <a:cubicBezTo>
                          <a:pt x="2286910" y="-40909"/>
                          <a:pt x="2389185" y="55578"/>
                          <a:pt x="2615497" y="0"/>
                        </a:cubicBezTo>
                        <a:cubicBezTo>
                          <a:pt x="2841809" y="-55578"/>
                          <a:pt x="3130428" y="79207"/>
                          <a:pt x="3280645" y="0"/>
                        </a:cubicBezTo>
                        <a:cubicBezTo>
                          <a:pt x="3430862" y="-79207"/>
                          <a:pt x="3626859" y="43306"/>
                          <a:pt x="3742866" y="0"/>
                        </a:cubicBezTo>
                        <a:cubicBezTo>
                          <a:pt x="3858873" y="-43306"/>
                          <a:pt x="4108147" y="3337"/>
                          <a:pt x="4408014" y="0"/>
                        </a:cubicBezTo>
                        <a:cubicBezTo>
                          <a:pt x="4707881" y="-3337"/>
                          <a:pt x="4882856" y="77836"/>
                          <a:pt x="5073162" y="0"/>
                        </a:cubicBezTo>
                        <a:cubicBezTo>
                          <a:pt x="5116479" y="249283"/>
                          <a:pt x="5037332" y="260528"/>
                          <a:pt x="5073162" y="502920"/>
                        </a:cubicBezTo>
                        <a:cubicBezTo>
                          <a:pt x="5108992" y="745312"/>
                          <a:pt x="5066708" y="872494"/>
                          <a:pt x="5073162" y="1005840"/>
                        </a:cubicBezTo>
                        <a:cubicBezTo>
                          <a:pt x="5079616" y="1139186"/>
                          <a:pt x="5027434" y="1293139"/>
                          <a:pt x="5073162" y="1533906"/>
                        </a:cubicBezTo>
                        <a:cubicBezTo>
                          <a:pt x="5118890" y="1774673"/>
                          <a:pt x="5027058" y="1833981"/>
                          <a:pt x="5073162" y="1961388"/>
                        </a:cubicBezTo>
                        <a:cubicBezTo>
                          <a:pt x="5119266" y="2088795"/>
                          <a:pt x="5029023" y="2339629"/>
                          <a:pt x="5073162" y="2514600"/>
                        </a:cubicBezTo>
                        <a:cubicBezTo>
                          <a:pt x="4873386" y="2525788"/>
                          <a:pt x="4632799" y="2456431"/>
                          <a:pt x="4509477" y="2514600"/>
                        </a:cubicBezTo>
                        <a:cubicBezTo>
                          <a:pt x="4386155" y="2572769"/>
                          <a:pt x="4175211" y="2493690"/>
                          <a:pt x="3945793" y="2514600"/>
                        </a:cubicBezTo>
                        <a:cubicBezTo>
                          <a:pt x="3716375" y="2535510"/>
                          <a:pt x="3563190" y="2472745"/>
                          <a:pt x="3280645" y="2514600"/>
                        </a:cubicBezTo>
                        <a:cubicBezTo>
                          <a:pt x="2998100" y="2556455"/>
                          <a:pt x="2901456" y="2476496"/>
                          <a:pt x="2716960" y="2514600"/>
                        </a:cubicBezTo>
                        <a:cubicBezTo>
                          <a:pt x="2532464" y="2552704"/>
                          <a:pt x="2418143" y="2494854"/>
                          <a:pt x="2305470" y="2514600"/>
                        </a:cubicBezTo>
                        <a:cubicBezTo>
                          <a:pt x="2192797" y="2534346"/>
                          <a:pt x="2023565" y="2495230"/>
                          <a:pt x="1843249" y="2514600"/>
                        </a:cubicBezTo>
                        <a:cubicBezTo>
                          <a:pt x="1662933" y="2533970"/>
                          <a:pt x="1345781" y="2497276"/>
                          <a:pt x="1178101" y="2514600"/>
                        </a:cubicBezTo>
                        <a:cubicBezTo>
                          <a:pt x="1010421" y="2531924"/>
                          <a:pt x="882741" y="2447735"/>
                          <a:pt x="614416" y="2514600"/>
                        </a:cubicBezTo>
                        <a:cubicBezTo>
                          <a:pt x="346091" y="2581465"/>
                          <a:pt x="218606" y="2443916"/>
                          <a:pt x="0" y="2514600"/>
                        </a:cubicBezTo>
                        <a:cubicBezTo>
                          <a:pt x="-51003" y="2265500"/>
                          <a:pt x="56547" y="2193191"/>
                          <a:pt x="0" y="2011680"/>
                        </a:cubicBezTo>
                        <a:cubicBezTo>
                          <a:pt x="-56547" y="1830169"/>
                          <a:pt x="41193" y="1737987"/>
                          <a:pt x="0" y="1584198"/>
                        </a:cubicBezTo>
                        <a:cubicBezTo>
                          <a:pt x="-41193" y="1430409"/>
                          <a:pt x="31527" y="1362447"/>
                          <a:pt x="0" y="1156716"/>
                        </a:cubicBezTo>
                        <a:cubicBezTo>
                          <a:pt x="-31527" y="950985"/>
                          <a:pt x="34143" y="754327"/>
                          <a:pt x="0" y="628650"/>
                        </a:cubicBezTo>
                        <a:cubicBezTo>
                          <a:pt x="-34143" y="502973"/>
                          <a:pt x="53658" y="30508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514350">
              <a:defRPr/>
            </a:pPr>
            <a:r>
              <a:rPr lang="en-US" sz="788" dirty="0">
                <a:solidFill>
                  <a:prstClr val="black"/>
                </a:solidFill>
                <a:latin typeface="+mj-lt"/>
              </a:rPr>
              <a:t>`</a:t>
            </a:r>
          </a:p>
        </p:txBody>
      </p:sp>
      <p:sp>
        <p:nvSpPr>
          <p:cNvPr id="10" name="TextBox 9">
            <a:extLst>
              <a:ext uri="{FF2B5EF4-FFF2-40B4-BE49-F238E27FC236}">
                <a16:creationId xmlns:a16="http://schemas.microsoft.com/office/drawing/2014/main" id="{B67BA431-1FA4-22C1-6437-AB1F994F4C4D}"/>
              </a:ext>
            </a:extLst>
          </p:cNvPr>
          <p:cNvSpPr txBox="1"/>
          <p:nvPr/>
        </p:nvSpPr>
        <p:spPr>
          <a:xfrm>
            <a:off x="6513902" y="3432337"/>
            <a:ext cx="752129" cy="184666"/>
          </a:xfrm>
          <a:prstGeom prst="rect">
            <a:avLst/>
          </a:prstGeom>
          <a:solidFill>
            <a:schemeClr val="bg1">
              <a:lumMod val="85000"/>
            </a:schemeClr>
          </a:solidFill>
        </p:spPr>
        <p:txBody>
          <a:bodyPr wrap="none" rtlCol="0">
            <a:spAutoFit/>
          </a:bodyPr>
          <a:lstStyle/>
          <a:p>
            <a:r>
              <a:rPr lang="en-US" sz="600" dirty="0">
                <a:solidFill>
                  <a:schemeClr val="tx1"/>
                </a:solidFill>
                <a:latin typeface="+mj-lt"/>
              </a:rPr>
              <a:t>Edge Location B</a:t>
            </a:r>
          </a:p>
        </p:txBody>
      </p:sp>
      <p:sp>
        <p:nvSpPr>
          <p:cNvPr id="4" name="TextBox 3">
            <a:extLst>
              <a:ext uri="{FF2B5EF4-FFF2-40B4-BE49-F238E27FC236}">
                <a16:creationId xmlns:a16="http://schemas.microsoft.com/office/drawing/2014/main" id="{9C49722F-71D7-FEE3-C15B-7F92BC5B50AE}"/>
              </a:ext>
            </a:extLst>
          </p:cNvPr>
          <p:cNvSpPr txBox="1"/>
          <p:nvPr/>
        </p:nvSpPr>
        <p:spPr>
          <a:xfrm>
            <a:off x="5845235" y="2628728"/>
            <a:ext cx="551551" cy="276999"/>
          </a:xfrm>
          <a:prstGeom prst="rect">
            <a:avLst/>
          </a:prstGeom>
          <a:noFill/>
        </p:spPr>
        <p:txBody>
          <a:bodyPr wrap="square" rtlCol="0">
            <a:spAutoFit/>
          </a:bodyPr>
          <a:lstStyle/>
          <a:p>
            <a:r>
              <a:rPr lang="en-US" sz="600" dirty="0">
                <a:solidFill>
                  <a:schemeClr val="tx1"/>
                </a:solidFill>
                <a:latin typeface="+mj-lt"/>
              </a:rPr>
              <a:t>Topology / Metrics</a:t>
            </a:r>
          </a:p>
        </p:txBody>
      </p:sp>
      <p:sp>
        <p:nvSpPr>
          <p:cNvPr id="3" name="TextBox 2">
            <a:extLst>
              <a:ext uri="{FF2B5EF4-FFF2-40B4-BE49-F238E27FC236}">
                <a16:creationId xmlns:a16="http://schemas.microsoft.com/office/drawing/2014/main" id="{91F65175-9BF6-E583-2C96-2306851373B2}"/>
              </a:ext>
            </a:extLst>
          </p:cNvPr>
          <p:cNvSpPr txBox="1"/>
          <p:nvPr/>
        </p:nvSpPr>
        <p:spPr>
          <a:xfrm>
            <a:off x="1286055" y="383473"/>
            <a:ext cx="1572764" cy="415498"/>
          </a:xfrm>
          <a:prstGeom prst="rect">
            <a:avLst/>
          </a:prstGeom>
          <a:noFill/>
        </p:spPr>
        <p:txBody>
          <a:bodyPr wrap="square" lIns="91440" tIns="45720" rIns="91440" bIns="45720" rtlCol="0" anchor="t">
            <a:spAutoFit/>
          </a:bodyPr>
          <a:lstStyle/>
          <a:p>
            <a:pPr algn="ctr"/>
            <a:r>
              <a:rPr lang="en-US" sz="700" b="1" dirty="0">
                <a:solidFill>
                  <a:schemeClr val="tx1"/>
                </a:solidFill>
                <a:latin typeface="+mj-lt"/>
              </a:rPr>
              <a:t>App admin</a:t>
            </a:r>
            <a:r>
              <a:rPr lang="en-US" sz="700" dirty="0">
                <a:solidFill>
                  <a:schemeClr val="tx1"/>
                </a:solidFill>
                <a:latin typeface="+mj-lt"/>
              </a:rPr>
              <a:t> applies manifest with Functional DAG with SLOs / constraints</a:t>
            </a:r>
            <a:endParaRPr lang="en-US" sz="600" dirty="0">
              <a:solidFill>
                <a:schemeClr val="tx1"/>
              </a:solidFill>
              <a:latin typeface="+mj-lt"/>
            </a:endParaRPr>
          </a:p>
        </p:txBody>
      </p:sp>
      <p:sp>
        <p:nvSpPr>
          <p:cNvPr id="19" name="Oval 18">
            <a:extLst>
              <a:ext uri="{FF2B5EF4-FFF2-40B4-BE49-F238E27FC236}">
                <a16:creationId xmlns:a16="http://schemas.microsoft.com/office/drawing/2014/main" id="{5A5AA1D0-F612-79EB-EBF5-D6332F2870DD}"/>
              </a:ext>
            </a:extLst>
          </p:cNvPr>
          <p:cNvSpPr/>
          <p:nvPr/>
        </p:nvSpPr>
        <p:spPr>
          <a:xfrm>
            <a:off x="3902635" y="1531381"/>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mj-lt"/>
              </a:rPr>
              <a:t>2</a:t>
            </a:r>
          </a:p>
        </p:txBody>
      </p:sp>
      <p:sp>
        <p:nvSpPr>
          <p:cNvPr id="22" name="Rectangle 21">
            <a:extLst>
              <a:ext uri="{FF2B5EF4-FFF2-40B4-BE49-F238E27FC236}">
                <a16:creationId xmlns:a16="http://schemas.microsoft.com/office/drawing/2014/main" id="{2F21EA53-C568-95AD-DA12-D3BE76E5111A}"/>
              </a:ext>
            </a:extLst>
          </p:cNvPr>
          <p:cNvSpPr/>
          <p:nvPr/>
        </p:nvSpPr>
        <p:spPr>
          <a:xfrm>
            <a:off x="110825" y="1732671"/>
            <a:ext cx="2434242"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000099"/>
              </a:solidFill>
              <a:latin typeface="+mj-lt"/>
              <a:cs typeface="Arial"/>
            </a:endParaRPr>
          </a:p>
        </p:txBody>
      </p: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flipH="1">
            <a:off x="2077267" y="679956"/>
            <a:ext cx="12090" cy="1631299"/>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62" name="Group 61">
            <a:extLst>
              <a:ext uri="{FF2B5EF4-FFF2-40B4-BE49-F238E27FC236}">
                <a16:creationId xmlns:a16="http://schemas.microsoft.com/office/drawing/2014/main" id="{EB6D8381-7772-9122-A904-00E9541B9397}"/>
              </a:ext>
            </a:extLst>
          </p:cNvPr>
          <p:cNvGrpSpPr/>
          <p:nvPr/>
        </p:nvGrpSpPr>
        <p:grpSpPr>
          <a:xfrm>
            <a:off x="4132075" y="1044551"/>
            <a:ext cx="3133382" cy="898001"/>
            <a:chOff x="4696168" y="1133343"/>
            <a:chExt cx="3133382" cy="898001"/>
          </a:xfrm>
        </p:grpSpPr>
        <p:sp>
          <p:nvSpPr>
            <p:cNvPr id="64" name="Rectangle 63">
              <a:extLst>
                <a:ext uri="{FF2B5EF4-FFF2-40B4-BE49-F238E27FC236}">
                  <a16:creationId xmlns:a16="http://schemas.microsoft.com/office/drawing/2014/main" id="{339E95C8-680F-4F64-EC76-59BFFEF46641}"/>
                </a:ext>
              </a:extLst>
            </p:cNvPr>
            <p:cNvSpPr/>
            <p:nvPr/>
          </p:nvSpPr>
          <p:spPr>
            <a:xfrm>
              <a:off x="4696168" y="1133343"/>
              <a:ext cx="3133382" cy="892231"/>
            </a:xfrm>
            <a:prstGeom prst="rect">
              <a:avLst/>
            </a:prstGeom>
            <a:solidFill>
              <a:schemeClr val="accent1">
                <a:lumMod val="20000"/>
                <a:lumOff val="80000"/>
                <a:alpha val="50196"/>
              </a:schemeClr>
            </a:solidFill>
            <a:ln w="12700">
              <a:prstDash val="sysDash"/>
              <a:extLst>
                <a:ext uri="{C807C97D-BFC1-408E-A445-0C87EB9F89A2}">
                  <ask:lineSketchStyleProps xmlns:ask="http://schemas.microsoft.com/office/drawing/2018/sketchyshapes" sd="1219033472">
                    <a:custGeom>
                      <a:avLst/>
                      <a:gdLst>
                        <a:gd name="connsiteX0" fmla="*/ 0 w 5073162"/>
                        <a:gd name="connsiteY0" fmla="*/ 0 h 2514600"/>
                        <a:gd name="connsiteX1" fmla="*/ 512953 w 5073162"/>
                        <a:gd name="connsiteY1" fmla="*/ 0 h 2514600"/>
                        <a:gd name="connsiteX2" fmla="*/ 924443 w 5073162"/>
                        <a:gd name="connsiteY2" fmla="*/ 0 h 2514600"/>
                        <a:gd name="connsiteX3" fmla="*/ 1589591 w 5073162"/>
                        <a:gd name="connsiteY3" fmla="*/ 0 h 2514600"/>
                        <a:gd name="connsiteX4" fmla="*/ 2102544 w 5073162"/>
                        <a:gd name="connsiteY4" fmla="*/ 0 h 2514600"/>
                        <a:gd name="connsiteX5" fmla="*/ 2615497 w 5073162"/>
                        <a:gd name="connsiteY5" fmla="*/ 0 h 2514600"/>
                        <a:gd name="connsiteX6" fmla="*/ 3280645 w 5073162"/>
                        <a:gd name="connsiteY6" fmla="*/ 0 h 2514600"/>
                        <a:gd name="connsiteX7" fmla="*/ 3742866 w 5073162"/>
                        <a:gd name="connsiteY7" fmla="*/ 0 h 2514600"/>
                        <a:gd name="connsiteX8" fmla="*/ 4408014 w 5073162"/>
                        <a:gd name="connsiteY8" fmla="*/ 0 h 2514600"/>
                        <a:gd name="connsiteX9" fmla="*/ 5073162 w 5073162"/>
                        <a:gd name="connsiteY9" fmla="*/ 0 h 2514600"/>
                        <a:gd name="connsiteX10" fmla="*/ 5073162 w 5073162"/>
                        <a:gd name="connsiteY10" fmla="*/ 502920 h 2514600"/>
                        <a:gd name="connsiteX11" fmla="*/ 5073162 w 5073162"/>
                        <a:gd name="connsiteY11" fmla="*/ 1005840 h 2514600"/>
                        <a:gd name="connsiteX12" fmla="*/ 5073162 w 5073162"/>
                        <a:gd name="connsiteY12" fmla="*/ 1533906 h 2514600"/>
                        <a:gd name="connsiteX13" fmla="*/ 5073162 w 5073162"/>
                        <a:gd name="connsiteY13" fmla="*/ 1961388 h 2514600"/>
                        <a:gd name="connsiteX14" fmla="*/ 5073162 w 5073162"/>
                        <a:gd name="connsiteY14" fmla="*/ 2514600 h 2514600"/>
                        <a:gd name="connsiteX15" fmla="*/ 4509477 w 5073162"/>
                        <a:gd name="connsiteY15" fmla="*/ 2514600 h 2514600"/>
                        <a:gd name="connsiteX16" fmla="*/ 3945793 w 5073162"/>
                        <a:gd name="connsiteY16" fmla="*/ 2514600 h 2514600"/>
                        <a:gd name="connsiteX17" fmla="*/ 3280645 w 5073162"/>
                        <a:gd name="connsiteY17" fmla="*/ 2514600 h 2514600"/>
                        <a:gd name="connsiteX18" fmla="*/ 2716960 w 5073162"/>
                        <a:gd name="connsiteY18" fmla="*/ 2514600 h 2514600"/>
                        <a:gd name="connsiteX19" fmla="*/ 2305470 w 5073162"/>
                        <a:gd name="connsiteY19" fmla="*/ 2514600 h 2514600"/>
                        <a:gd name="connsiteX20" fmla="*/ 1843249 w 5073162"/>
                        <a:gd name="connsiteY20" fmla="*/ 2514600 h 2514600"/>
                        <a:gd name="connsiteX21" fmla="*/ 1178101 w 5073162"/>
                        <a:gd name="connsiteY21" fmla="*/ 2514600 h 2514600"/>
                        <a:gd name="connsiteX22" fmla="*/ 614416 w 5073162"/>
                        <a:gd name="connsiteY22" fmla="*/ 2514600 h 2514600"/>
                        <a:gd name="connsiteX23" fmla="*/ 0 w 5073162"/>
                        <a:gd name="connsiteY23" fmla="*/ 2514600 h 2514600"/>
                        <a:gd name="connsiteX24" fmla="*/ 0 w 5073162"/>
                        <a:gd name="connsiteY24" fmla="*/ 2011680 h 2514600"/>
                        <a:gd name="connsiteX25" fmla="*/ 0 w 5073162"/>
                        <a:gd name="connsiteY25" fmla="*/ 1584198 h 2514600"/>
                        <a:gd name="connsiteX26" fmla="*/ 0 w 5073162"/>
                        <a:gd name="connsiteY26" fmla="*/ 1156716 h 2514600"/>
                        <a:gd name="connsiteX27" fmla="*/ 0 w 5073162"/>
                        <a:gd name="connsiteY27" fmla="*/ 628650 h 2514600"/>
                        <a:gd name="connsiteX28" fmla="*/ 0 w 5073162"/>
                        <a:gd name="connsiteY28"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73162" h="2514600" extrusionOk="0">
                          <a:moveTo>
                            <a:pt x="0" y="0"/>
                          </a:moveTo>
                          <a:cubicBezTo>
                            <a:pt x="136250" y="-35866"/>
                            <a:pt x="327848" y="30860"/>
                            <a:pt x="512953" y="0"/>
                          </a:cubicBezTo>
                          <a:cubicBezTo>
                            <a:pt x="698058" y="-30860"/>
                            <a:pt x="822497" y="23911"/>
                            <a:pt x="924443" y="0"/>
                          </a:cubicBezTo>
                          <a:cubicBezTo>
                            <a:pt x="1026389" y="-23911"/>
                            <a:pt x="1259654" y="71635"/>
                            <a:pt x="1589591" y="0"/>
                          </a:cubicBezTo>
                          <a:cubicBezTo>
                            <a:pt x="1919528" y="-71635"/>
                            <a:pt x="1918178" y="40909"/>
                            <a:pt x="2102544" y="0"/>
                          </a:cubicBezTo>
                          <a:cubicBezTo>
                            <a:pt x="2286910" y="-40909"/>
                            <a:pt x="2389185" y="55578"/>
                            <a:pt x="2615497" y="0"/>
                          </a:cubicBezTo>
                          <a:cubicBezTo>
                            <a:pt x="2841809" y="-55578"/>
                            <a:pt x="3130428" y="79207"/>
                            <a:pt x="3280645" y="0"/>
                          </a:cubicBezTo>
                          <a:cubicBezTo>
                            <a:pt x="3430862" y="-79207"/>
                            <a:pt x="3626859" y="43306"/>
                            <a:pt x="3742866" y="0"/>
                          </a:cubicBezTo>
                          <a:cubicBezTo>
                            <a:pt x="3858873" y="-43306"/>
                            <a:pt x="4108147" y="3337"/>
                            <a:pt x="4408014" y="0"/>
                          </a:cubicBezTo>
                          <a:cubicBezTo>
                            <a:pt x="4707881" y="-3337"/>
                            <a:pt x="4882856" y="77836"/>
                            <a:pt x="5073162" y="0"/>
                          </a:cubicBezTo>
                          <a:cubicBezTo>
                            <a:pt x="5116479" y="249283"/>
                            <a:pt x="5037332" y="260528"/>
                            <a:pt x="5073162" y="502920"/>
                          </a:cubicBezTo>
                          <a:cubicBezTo>
                            <a:pt x="5108992" y="745312"/>
                            <a:pt x="5066708" y="872494"/>
                            <a:pt x="5073162" y="1005840"/>
                          </a:cubicBezTo>
                          <a:cubicBezTo>
                            <a:pt x="5079616" y="1139186"/>
                            <a:pt x="5027434" y="1293139"/>
                            <a:pt x="5073162" y="1533906"/>
                          </a:cubicBezTo>
                          <a:cubicBezTo>
                            <a:pt x="5118890" y="1774673"/>
                            <a:pt x="5027058" y="1833981"/>
                            <a:pt x="5073162" y="1961388"/>
                          </a:cubicBezTo>
                          <a:cubicBezTo>
                            <a:pt x="5119266" y="2088795"/>
                            <a:pt x="5029023" y="2339629"/>
                            <a:pt x="5073162" y="2514600"/>
                          </a:cubicBezTo>
                          <a:cubicBezTo>
                            <a:pt x="4873386" y="2525788"/>
                            <a:pt x="4632799" y="2456431"/>
                            <a:pt x="4509477" y="2514600"/>
                          </a:cubicBezTo>
                          <a:cubicBezTo>
                            <a:pt x="4386155" y="2572769"/>
                            <a:pt x="4175211" y="2493690"/>
                            <a:pt x="3945793" y="2514600"/>
                          </a:cubicBezTo>
                          <a:cubicBezTo>
                            <a:pt x="3716375" y="2535510"/>
                            <a:pt x="3563190" y="2472745"/>
                            <a:pt x="3280645" y="2514600"/>
                          </a:cubicBezTo>
                          <a:cubicBezTo>
                            <a:pt x="2998100" y="2556455"/>
                            <a:pt x="2901456" y="2476496"/>
                            <a:pt x="2716960" y="2514600"/>
                          </a:cubicBezTo>
                          <a:cubicBezTo>
                            <a:pt x="2532464" y="2552704"/>
                            <a:pt x="2418143" y="2494854"/>
                            <a:pt x="2305470" y="2514600"/>
                          </a:cubicBezTo>
                          <a:cubicBezTo>
                            <a:pt x="2192797" y="2534346"/>
                            <a:pt x="2023565" y="2495230"/>
                            <a:pt x="1843249" y="2514600"/>
                          </a:cubicBezTo>
                          <a:cubicBezTo>
                            <a:pt x="1662933" y="2533970"/>
                            <a:pt x="1345781" y="2497276"/>
                            <a:pt x="1178101" y="2514600"/>
                          </a:cubicBezTo>
                          <a:cubicBezTo>
                            <a:pt x="1010421" y="2531924"/>
                            <a:pt x="882741" y="2447735"/>
                            <a:pt x="614416" y="2514600"/>
                          </a:cubicBezTo>
                          <a:cubicBezTo>
                            <a:pt x="346091" y="2581465"/>
                            <a:pt x="218606" y="2443916"/>
                            <a:pt x="0" y="2514600"/>
                          </a:cubicBezTo>
                          <a:cubicBezTo>
                            <a:pt x="-51003" y="2265500"/>
                            <a:pt x="56547" y="2193191"/>
                            <a:pt x="0" y="2011680"/>
                          </a:cubicBezTo>
                          <a:cubicBezTo>
                            <a:pt x="-56547" y="1830169"/>
                            <a:pt x="41193" y="1737987"/>
                            <a:pt x="0" y="1584198"/>
                          </a:cubicBezTo>
                          <a:cubicBezTo>
                            <a:pt x="-41193" y="1430409"/>
                            <a:pt x="31527" y="1362447"/>
                            <a:pt x="0" y="1156716"/>
                          </a:cubicBezTo>
                          <a:cubicBezTo>
                            <a:pt x="-31527" y="950985"/>
                            <a:pt x="34143" y="754327"/>
                            <a:pt x="0" y="628650"/>
                          </a:cubicBezTo>
                          <a:cubicBezTo>
                            <a:pt x="-34143" y="502973"/>
                            <a:pt x="53658" y="30508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514350">
                <a:defRPr/>
              </a:pPr>
              <a:endParaRPr lang="en-US" sz="825" dirty="0">
                <a:solidFill>
                  <a:prstClr val="black"/>
                </a:solidFill>
                <a:latin typeface="+mj-lt"/>
              </a:endParaRPr>
            </a:p>
          </p:txBody>
        </p:sp>
        <p:pic>
          <p:nvPicPr>
            <p:cNvPr id="67" name="Picture 2" descr="OpenShift - Wikipedia">
              <a:extLst>
                <a:ext uri="{FF2B5EF4-FFF2-40B4-BE49-F238E27FC236}">
                  <a16:creationId xmlns:a16="http://schemas.microsoft.com/office/drawing/2014/main" id="{36297621-758A-81CB-6898-5F2766D45E3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70646" y="1166736"/>
              <a:ext cx="240878" cy="257317"/>
            </a:xfrm>
            <a:prstGeom prst="rect">
              <a:avLst/>
            </a:prstGeom>
            <a:noFill/>
            <a:extLst>
              <a:ext uri="{909E8E84-426E-40DD-AFC4-6F175D3DCCD1}">
                <a14:hiddenFill xmlns:a14="http://schemas.microsoft.com/office/drawing/2010/main">
                  <a:solidFill>
                    <a:srgbClr val="FFFFFF"/>
                  </a:solidFill>
                </a14:hiddenFill>
              </a:ext>
            </a:extLst>
          </p:spPr>
        </p:pic>
        <p:sp>
          <p:nvSpPr>
            <p:cNvPr id="69" name="TextBox 68">
              <a:extLst>
                <a:ext uri="{FF2B5EF4-FFF2-40B4-BE49-F238E27FC236}">
                  <a16:creationId xmlns:a16="http://schemas.microsoft.com/office/drawing/2014/main" id="{4C7DAAC0-743F-3309-5D59-1FC24C92BD34}"/>
                </a:ext>
              </a:extLst>
            </p:cNvPr>
            <p:cNvSpPr txBox="1"/>
            <p:nvPr/>
          </p:nvSpPr>
          <p:spPr>
            <a:xfrm>
              <a:off x="6916942" y="1183195"/>
              <a:ext cx="723275" cy="215444"/>
            </a:xfrm>
            <a:prstGeom prst="rect">
              <a:avLst/>
            </a:prstGeom>
            <a:noFill/>
          </p:spPr>
          <p:txBody>
            <a:bodyPr wrap="none" rtlCol="0">
              <a:spAutoFit/>
            </a:bodyPr>
            <a:lstStyle/>
            <a:p>
              <a:pPr defTabSz="685800">
                <a:defRPr/>
              </a:pPr>
              <a:r>
                <a:rPr lang="en-US" sz="800" dirty="0">
                  <a:solidFill>
                    <a:prstClr val="black"/>
                  </a:solidFill>
                  <a:latin typeface="+mj-lt"/>
                </a:rPr>
                <a:t>Control Site</a:t>
              </a:r>
            </a:p>
          </p:txBody>
        </p:sp>
        <p:sp>
          <p:nvSpPr>
            <p:cNvPr id="71" name="TextBox 70">
              <a:extLst>
                <a:ext uri="{FF2B5EF4-FFF2-40B4-BE49-F238E27FC236}">
                  <a16:creationId xmlns:a16="http://schemas.microsoft.com/office/drawing/2014/main" id="{CD26B697-25F7-9EDD-70F9-372862703488}"/>
                </a:ext>
              </a:extLst>
            </p:cNvPr>
            <p:cNvSpPr txBox="1"/>
            <p:nvPr/>
          </p:nvSpPr>
          <p:spPr>
            <a:xfrm>
              <a:off x="5712563" y="1336153"/>
              <a:ext cx="793648" cy="321306"/>
            </a:xfrm>
            <a:prstGeom prst="rect">
              <a:avLst/>
            </a:prstGeom>
            <a:solidFill>
              <a:schemeClr val="bg1"/>
            </a:solidFill>
            <a:ln w="19050" cmpd="sng">
              <a:solidFill>
                <a:srgbClr val="0070C0"/>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endParaRPr lang="en-US" sz="788" dirty="0">
                <a:solidFill>
                  <a:prstClr val="black"/>
                </a:solidFill>
                <a:latin typeface="+mj-lt"/>
              </a:endParaRPr>
            </a:p>
            <a:p>
              <a:pPr defTabSz="514350">
                <a:defRPr/>
              </a:pPr>
              <a:r>
                <a:rPr lang="en-US" sz="700" dirty="0">
                  <a:solidFill>
                    <a:prstClr val="black"/>
                  </a:solidFill>
                  <a:latin typeface="+mj-lt"/>
                </a:rPr>
                <a:t>Hub Operator</a:t>
              </a:r>
            </a:p>
          </p:txBody>
        </p:sp>
        <p:sp>
          <p:nvSpPr>
            <p:cNvPr id="74" name="TextBox 73">
              <a:extLst>
                <a:ext uri="{FF2B5EF4-FFF2-40B4-BE49-F238E27FC236}">
                  <a16:creationId xmlns:a16="http://schemas.microsoft.com/office/drawing/2014/main" id="{C74740C2-DDE8-83B9-B42F-01AC22E047C2}"/>
                </a:ext>
              </a:extLst>
            </p:cNvPr>
            <p:cNvSpPr txBox="1"/>
            <p:nvPr/>
          </p:nvSpPr>
          <p:spPr>
            <a:xfrm>
              <a:off x="5853168" y="1835136"/>
              <a:ext cx="1483098" cy="196208"/>
            </a:xfrm>
            <a:prstGeom prst="rect">
              <a:avLst/>
            </a:prstGeom>
            <a:noFill/>
          </p:spPr>
          <p:txBody>
            <a:bodyPr wrap="none" rtlCol="0">
              <a:spAutoFit/>
            </a:bodyPr>
            <a:lstStyle/>
            <a:p>
              <a:pPr defTabSz="685800"/>
              <a:r>
                <a:rPr lang="en-US" sz="675" dirty="0">
                  <a:solidFill>
                    <a:prstClr val="black"/>
                  </a:solidFill>
                  <a:latin typeface="+mj-lt"/>
                </a:rPr>
                <a:t>*Hub discovers site-level topology</a:t>
              </a:r>
            </a:p>
          </p:txBody>
        </p:sp>
      </p:grpSp>
      <p:grpSp>
        <p:nvGrpSpPr>
          <p:cNvPr id="76" name="Group 75">
            <a:extLst>
              <a:ext uri="{FF2B5EF4-FFF2-40B4-BE49-F238E27FC236}">
                <a16:creationId xmlns:a16="http://schemas.microsoft.com/office/drawing/2014/main" id="{AB7761CD-625B-8C9A-2340-19FA61E99AB2}"/>
              </a:ext>
            </a:extLst>
          </p:cNvPr>
          <p:cNvGrpSpPr/>
          <p:nvPr/>
        </p:nvGrpSpPr>
        <p:grpSpPr>
          <a:xfrm>
            <a:off x="4103043" y="2403995"/>
            <a:ext cx="3172655" cy="830165"/>
            <a:chOff x="4682581" y="2428070"/>
            <a:chExt cx="3172655" cy="830165"/>
          </a:xfrm>
        </p:grpSpPr>
        <p:sp>
          <p:nvSpPr>
            <p:cNvPr id="77" name="Rectangle 76">
              <a:extLst>
                <a:ext uri="{FF2B5EF4-FFF2-40B4-BE49-F238E27FC236}">
                  <a16:creationId xmlns:a16="http://schemas.microsoft.com/office/drawing/2014/main" id="{B0DF0960-E984-08FB-74E2-C3227713DBD0}"/>
                </a:ext>
              </a:extLst>
            </p:cNvPr>
            <p:cNvSpPr/>
            <p:nvPr/>
          </p:nvSpPr>
          <p:spPr>
            <a:xfrm>
              <a:off x="4682581" y="2428070"/>
              <a:ext cx="3172655" cy="827750"/>
            </a:xfrm>
            <a:prstGeom prst="rect">
              <a:avLst/>
            </a:prstGeom>
            <a:solidFill>
              <a:schemeClr val="accent1">
                <a:lumMod val="20000"/>
                <a:lumOff val="80000"/>
                <a:alpha val="50196"/>
              </a:schemeClr>
            </a:solidFill>
            <a:ln w="12700">
              <a:prstDash val="sysDash"/>
              <a:extLst>
                <a:ext uri="{C807C97D-BFC1-408E-A445-0C87EB9F89A2}">
                  <ask:lineSketchStyleProps xmlns:ask="http://schemas.microsoft.com/office/drawing/2018/sketchyshapes" sd="1219033472">
                    <a:custGeom>
                      <a:avLst/>
                      <a:gdLst>
                        <a:gd name="connsiteX0" fmla="*/ 0 w 5073162"/>
                        <a:gd name="connsiteY0" fmla="*/ 0 h 2514600"/>
                        <a:gd name="connsiteX1" fmla="*/ 512953 w 5073162"/>
                        <a:gd name="connsiteY1" fmla="*/ 0 h 2514600"/>
                        <a:gd name="connsiteX2" fmla="*/ 924443 w 5073162"/>
                        <a:gd name="connsiteY2" fmla="*/ 0 h 2514600"/>
                        <a:gd name="connsiteX3" fmla="*/ 1589591 w 5073162"/>
                        <a:gd name="connsiteY3" fmla="*/ 0 h 2514600"/>
                        <a:gd name="connsiteX4" fmla="*/ 2102544 w 5073162"/>
                        <a:gd name="connsiteY4" fmla="*/ 0 h 2514600"/>
                        <a:gd name="connsiteX5" fmla="*/ 2615497 w 5073162"/>
                        <a:gd name="connsiteY5" fmla="*/ 0 h 2514600"/>
                        <a:gd name="connsiteX6" fmla="*/ 3280645 w 5073162"/>
                        <a:gd name="connsiteY6" fmla="*/ 0 h 2514600"/>
                        <a:gd name="connsiteX7" fmla="*/ 3742866 w 5073162"/>
                        <a:gd name="connsiteY7" fmla="*/ 0 h 2514600"/>
                        <a:gd name="connsiteX8" fmla="*/ 4408014 w 5073162"/>
                        <a:gd name="connsiteY8" fmla="*/ 0 h 2514600"/>
                        <a:gd name="connsiteX9" fmla="*/ 5073162 w 5073162"/>
                        <a:gd name="connsiteY9" fmla="*/ 0 h 2514600"/>
                        <a:gd name="connsiteX10" fmla="*/ 5073162 w 5073162"/>
                        <a:gd name="connsiteY10" fmla="*/ 502920 h 2514600"/>
                        <a:gd name="connsiteX11" fmla="*/ 5073162 w 5073162"/>
                        <a:gd name="connsiteY11" fmla="*/ 1005840 h 2514600"/>
                        <a:gd name="connsiteX12" fmla="*/ 5073162 w 5073162"/>
                        <a:gd name="connsiteY12" fmla="*/ 1533906 h 2514600"/>
                        <a:gd name="connsiteX13" fmla="*/ 5073162 w 5073162"/>
                        <a:gd name="connsiteY13" fmla="*/ 1961388 h 2514600"/>
                        <a:gd name="connsiteX14" fmla="*/ 5073162 w 5073162"/>
                        <a:gd name="connsiteY14" fmla="*/ 2514600 h 2514600"/>
                        <a:gd name="connsiteX15" fmla="*/ 4509477 w 5073162"/>
                        <a:gd name="connsiteY15" fmla="*/ 2514600 h 2514600"/>
                        <a:gd name="connsiteX16" fmla="*/ 3945793 w 5073162"/>
                        <a:gd name="connsiteY16" fmla="*/ 2514600 h 2514600"/>
                        <a:gd name="connsiteX17" fmla="*/ 3280645 w 5073162"/>
                        <a:gd name="connsiteY17" fmla="*/ 2514600 h 2514600"/>
                        <a:gd name="connsiteX18" fmla="*/ 2716960 w 5073162"/>
                        <a:gd name="connsiteY18" fmla="*/ 2514600 h 2514600"/>
                        <a:gd name="connsiteX19" fmla="*/ 2305470 w 5073162"/>
                        <a:gd name="connsiteY19" fmla="*/ 2514600 h 2514600"/>
                        <a:gd name="connsiteX20" fmla="*/ 1843249 w 5073162"/>
                        <a:gd name="connsiteY20" fmla="*/ 2514600 h 2514600"/>
                        <a:gd name="connsiteX21" fmla="*/ 1178101 w 5073162"/>
                        <a:gd name="connsiteY21" fmla="*/ 2514600 h 2514600"/>
                        <a:gd name="connsiteX22" fmla="*/ 614416 w 5073162"/>
                        <a:gd name="connsiteY22" fmla="*/ 2514600 h 2514600"/>
                        <a:gd name="connsiteX23" fmla="*/ 0 w 5073162"/>
                        <a:gd name="connsiteY23" fmla="*/ 2514600 h 2514600"/>
                        <a:gd name="connsiteX24" fmla="*/ 0 w 5073162"/>
                        <a:gd name="connsiteY24" fmla="*/ 2011680 h 2514600"/>
                        <a:gd name="connsiteX25" fmla="*/ 0 w 5073162"/>
                        <a:gd name="connsiteY25" fmla="*/ 1584198 h 2514600"/>
                        <a:gd name="connsiteX26" fmla="*/ 0 w 5073162"/>
                        <a:gd name="connsiteY26" fmla="*/ 1156716 h 2514600"/>
                        <a:gd name="connsiteX27" fmla="*/ 0 w 5073162"/>
                        <a:gd name="connsiteY27" fmla="*/ 628650 h 2514600"/>
                        <a:gd name="connsiteX28" fmla="*/ 0 w 5073162"/>
                        <a:gd name="connsiteY28"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73162" h="2514600" extrusionOk="0">
                          <a:moveTo>
                            <a:pt x="0" y="0"/>
                          </a:moveTo>
                          <a:cubicBezTo>
                            <a:pt x="136250" y="-35866"/>
                            <a:pt x="327848" y="30860"/>
                            <a:pt x="512953" y="0"/>
                          </a:cubicBezTo>
                          <a:cubicBezTo>
                            <a:pt x="698058" y="-30860"/>
                            <a:pt x="822497" y="23911"/>
                            <a:pt x="924443" y="0"/>
                          </a:cubicBezTo>
                          <a:cubicBezTo>
                            <a:pt x="1026389" y="-23911"/>
                            <a:pt x="1259654" y="71635"/>
                            <a:pt x="1589591" y="0"/>
                          </a:cubicBezTo>
                          <a:cubicBezTo>
                            <a:pt x="1919528" y="-71635"/>
                            <a:pt x="1918178" y="40909"/>
                            <a:pt x="2102544" y="0"/>
                          </a:cubicBezTo>
                          <a:cubicBezTo>
                            <a:pt x="2286910" y="-40909"/>
                            <a:pt x="2389185" y="55578"/>
                            <a:pt x="2615497" y="0"/>
                          </a:cubicBezTo>
                          <a:cubicBezTo>
                            <a:pt x="2841809" y="-55578"/>
                            <a:pt x="3130428" y="79207"/>
                            <a:pt x="3280645" y="0"/>
                          </a:cubicBezTo>
                          <a:cubicBezTo>
                            <a:pt x="3430862" y="-79207"/>
                            <a:pt x="3626859" y="43306"/>
                            <a:pt x="3742866" y="0"/>
                          </a:cubicBezTo>
                          <a:cubicBezTo>
                            <a:pt x="3858873" y="-43306"/>
                            <a:pt x="4108147" y="3337"/>
                            <a:pt x="4408014" y="0"/>
                          </a:cubicBezTo>
                          <a:cubicBezTo>
                            <a:pt x="4707881" y="-3337"/>
                            <a:pt x="4882856" y="77836"/>
                            <a:pt x="5073162" y="0"/>
                          </a:cubicBezTo>
                          <a:cubicBezTo>
                            <a:pt x="5116479" y="249283"/>
                            <a:pt x="5037332" y="260528"/>
                            <a:pt x="5073162" y="502920"/>
                          </a:cubicBezTo>
                          <a:cubicBezTo>
                            <a:pt x="5108992" y="745312"/>
                            <a:pt x="5066708" y="872494"/>
                            <a:pt x="5073162" y="1005840"/>
                          </a:cubicBezTo>
                          <a:cubicBezTo>
                            <a:pt x="5079616" y="1139186"/>
                            <a:pt x="5027434" y="1293139"/>
                            <a:pt x="5073162" y="1533906"/>
                          </a:cubicBezTo>
                          <a:cubicBezTo>
                            <a:pt x="5118890" y="1774673"/>
                            <a:pt x="5027058" y="1833981"/>
                            <a:pt x="5073162" y="1961388"/>
                          </a:cubicBezTo>
                          <a:cubicBezTo>
                            <a:pt x="5119266" y="2088795"/>
                            <a:pt x="5029023" y="2339629"/>
                            <a:pt x="5073162" y="2514600"/>
                          </a:cubicBezTo>
                          <a:cubicBezTo>
                            <a:pt x="4873386" y="2525788"/>
                            <a:pt x="4632799" y="2456431"/>
                            <a:pt x="4509477" y="2514600"/>
                          </a:cubicBezTo>
                          <a:cubicBezTo>
                            <a:pt x="4386155" y="2572769"/>
                            <a:pt x="4175211" y="2493690"/>
                            <a:pt x="3945793" y="2514600"/>
                          </a:cubicBezTo>
                          <a:cubicBezTo>
                            <a:pt x="3716375" y="2535510"/>
                            <a:pt x="3563190" y="2472745"/>
                            <a:pt x="3280645" y="2514600"/>
                          </a:cubicBezTo>
                          <a:cubicBezTo>
                            <a:pt x="2998100" y="2556455"/>
                            <a:pt x="2901456" y="2476496"/>
                            <a:pt x="2716960" y="2514600"/>
                          </a:cubicBezTo>
                          <a:cubicBezTo>
                            <a:pt x="2532464" y="2552704"/>
                            <a:pt x="2418143" y="2494854"/>
                            <a:pt x="2305470" y="2514600"/>
                          </a:cubicBezTo>
                          <a:cubicBezTo>
                            <a:pt x="2192797" y="2534346"/>
                            <a:pt x="2023565" y="2495230"/>
                            <a:pt x="1843249" y="2514600"/>
                          </a:cubicBezTo>
                          <a:cubicBezTo>
                            <a:pt x="1662933" y="2533970"/>
                            <a:pt x="1345781" y="2497276"/>
                            <a:pt x="1178101" y="2514600"/>
                          </a:cubicBezTo>
                          <a:cubicBezTo>
                            <a:pt x="1010421" y="2531924"/>
                            <a:pt x="882741" y="2447735"/>
                            <a:pt x="614416" y="2514600"/>
                          </a:cubicBezTo>
                          <a:cubicBezTo>
                            <a:pt x="346091" y="2581465"/>
                            <a:pt x="218606" y="2443916"/>
                            <a:pt x="0" y="2514600"/>
                          </a:cubicBezTo>
                          <a:cubicBezTo>
                            <a:pt x="-51003" y="2265500"/>
                            <a:pt x="56547" y="2193191"/>
                            <a:pt x="0" y="2011680"/>
                          </a:cubicBezTo>
                          <a:cubicBezTo>
                            <a:pt x="-56547" y="1830169"/>
                            <a:pt x="41193" y="1737987"/>
                            <a:pt x="0" y="1584198"/>
                          </a:cubicBezTo>
                          <a:cubicBezTo>
                            <a:pt x="-41193" y="1430409"/>
                            <a:pt x="31527" y="1362447"/>
                            <a:pt x="0" y="1156716"/>
                          </a:cubicBezTo>
                          <a:cubicBezTo>
                            <a:pt x="-31527" y="950985"/>
                            <a:pt x="34143" y="754327"/>
                            <a:pt x="0" y="628650"/>
                          </a:cubicBezTo>
                          <a:cubicBezTo>
                            <a:pt x="-34143" y="502973"/>
                            <a:pt x="53658" y="30508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514350">
                <a:defRPr/>
              </a:pPr>
              <a:endParaRPr lang="en-US" sz="825" dirty="0">
                <a:solidFill>
                  <a:prstClr val="black"/>
                </a:solidFill>
                <a:latin typeface="+mj-lt"/>
              </a:endParaRPr>
            </a:p>
          </p:txBody>
        </p:sp>
        <p:sp>
          <p:nvSpPr>
            <p:cNvPr id="79" name="TextBox 78">
              <a:extLst>
                <a:ext uri="{FF2B5EF4-FFF2-40B4-BE49-F238E27FC236}">
                  <a16:creationId xmlns:a16="http://schemas.microsoft.com/office/drawing/2014/main" id="{E73FE3E3-D48F-68F0-E126-949C884CB97F}"/>
                </a:ext>
              </a:extLst>
            </p:cNvPr>
            <p:cNvSpPr txBox="1"/>
            <p:nvPr/>
          </p:nvSpPr>
          <p:spPr>
            <a:xfrm>
              <a:off x="5990584" y="2891082"/>
              <a:ext cx="619281" cy="307777"/>
            </a:xfrm>
            <a:prstGeom prst="rect">
              <a:avLst/>
            </a:prstGeom>
            <a:solidFill>
              <a:schemeClr val="bg1"/>
            </a:solidFill>
            <a:ln w="28575" cmpd="sng">
              <a:solidFill>
                <a:schemeClr val="accent1"/>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700" dirty="0">
                  <a:solidFill>
                    <a:prstClr val="black"/>
                  </a:solidFill>
                  <a:latin typeface="+mj-lt"/>
                </a:rPr>
                <a:t>Spoke</a:t>
              </a:r>
            </a:p>
            <a:p>
              <a:pPr defTabSz="514350">
                <a:defRPr/>
              </a:pPr>
              <a:r>
                <a:rPr lang="en-US" sz="700" dirty="0">
                  <a:solidFill>
                    <a:prstClr val="black"/>
                  </a:solidFill>
                  <a:latin typeface="+mj-lt"/>
                </a:rPr>
                <a:t>Operator</a:t>
              </a:r>
            </a:p>
          </p:txBody>
        </p:sp>
        <p:pic>
          <p:nvPicPr>
            <p:cNvPr id="80" name="Graphic 79" descr="Database outline">
              <a:extLst>
                <a:ext uri="{FF2B5EF4-FFF2-40B4-BE49-F238E27FC236}">
                  <a16:creationId xmlns:a16="http://schemas.microsoft.com/office/drawing/2014/main" id="{C3C85640-EDC5-076C-6E7D-965FB6F64BF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50792" y="2492896"/>
              <a:ext cx="391631" cy="225196"/>
            </a:xfrm>
            <a:prstGeom prst="rect">
              <a:avLst/>
            </a:prstGeom>
          </p:spPr>
        </p:pic>
        <p:sp>
          <p:nvSpPr>
            <p:cNvPr id="81" name="TextBox 80">
              <a:extLst>
                <a:ext uri="{FF2B5EF4-FFF2-40B4-BE49-F238E27FC236}">
                  <a16:creationId xmlns:a16="http://schemas.microsoft.com/office/drawing/2014/main" id="{FBE8B59A-3779-D4B6-4FA4-56D90A6DBC92}"/>
                </a:ext>
              </a:extLst>
            </p:cNvPr>
            <p:cNvSpPr txBox="1"/>
            <p:nvPr/>
          </p:nvSpPr>
          <p:spPr>
            <a:xfrm>
              <a:off x="6863664" y="2895169"/>
              <a:ext cx="965887" cy="334835"/>
            </a:xfrm>
            <a:prstGeom prst="rect">
              <a:avLst/>
            </a:prstGeom>
            <a:solidFill>
              <a:schemeClr val="bg1"/>
            </a:solidFill>
            <a:ln w="28575" cmpd="sng">
              <a:solidFill>
                <a:schemeClr val="accent2"/>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endParaRPr lang="en-US" sz="788" dirty="0">
                <a:solidFill>
                  <a:prstClr val="black"/>
                </a:solidFill>
                <a:latin typeface="+mj-lt"/>
              </a:endParaRPr>
            </a:p>
            <a:p>
              <a:pPr defTabSz="514350">
                <a:defRPr/>
              </a:pPr>
              <a:endParaRPr lang="en-US" sz="788" dirty="0">
                <a:solidFill>
                  <a:prstClr val="black"/>
                </a:solidFill>
                <a:latin typeface="+mj-lt"/>
              </a:endParaRPr>
            </a:p>
          </p:txBody>
        </p:sp>
        <p:sp>
          <p:nvSpPr>
            <p:cNvPr id="82" name="TextBox 81">
              <a:extLst>
                <a:ext uri="{FF2B5EF4-FFF2-40B4-BE49-F238E27FC236}">
                  <a16:creationId xmlns:a16="http://schemas.microsoft.com/office/drawing/2014/main" id="{AFCF77A7-3D83-A2EE-CD16-34BE8EE40679}"/>
                </a:ext>
              </a:extLst>
            </p:cNvPr>
            <p:cNvSpPr txBox="1"/>
            <p:nvPr/>
          </p:nvSpPr>
          <p:spPr>
            <a:xfrm>
              <a:off x="7016823" y="2981236"/>
              <a:ext cx="639941" cy="276999"/>
            </a:xfrm>
            <a:prstGeom prst="rect">
              <a:avLst/>
            </a:prstGeom>
            <a:solidFill>
              <a:srgbClr val="FFC000"/>
            </a:solidFill>
            <a:ln w="15875" cmpd="sng">
              <a:solidFill>
                <a:schemeClr val="bg2">
                  <a:lumMod val="50000"/>
                </a:schemeClr>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600" dirty="0">
                  <a:solidFill>
                    <a:prstClr val="black"/>
                  </a:solidFill>
                  <a:latin typeface="+mj-lt"/>
                </a:rPr>
                <a:t>Persist local Op</a:t>
              </a:r>
            </a:p>
          </p:txBody>
        </p:sp>
        <p:cxnSp>
          <p:nvCxnSpPr>
            <p:cNvPr id="85" name="Straight Arrow Connector 84">
              <a:extLst>
                <a:ext uri="{FF2B5EF4-FFF2-40B4-BE49-F238E27FC236}">
                  <a16:creationId xmlns:a16="http://schemas.microsoft.com/office/drawing/2014/main" id="{E250656E-84D1-11E9-AB0D-42BC3652D33B}"/>
                </a:ext>
              </a:extLst>
            </p:cNvPr>
            <p:cNvCxnSpPr>
              <a:cxnSpLocks/>
            </p:cNvCxnSpPr>
            <p:nvPr/>
          </p:nvCxnSpPr>
          <p:spPr>
            <a:xfrm flipV="1">
              <a:off x="7358768" y="2636677"/>
              <a:ext cx="0" cy="3559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33958817-91D3-DE13-12C4-FD59500CE468}"/>
                </a:ext>
              </a:extLst>
            </p:cNvPr>
            <p:cNvSpPr txBox="1"/>
            <p:nvPr/>
          </p:nvSpPr>
          <p:spPr>
            <a:xfrm>
              <a:off x="4940188" y="2506391"/>
              <a:ext cx="973343" cy="200055"/>
            </a:xfrm>
            <a:prstGeom prst="rect">
              <a:avLst/>
            </a:prstGeom>
            <a:noFill/>
          </p:spPr>
          <p:txBody>
            <a:bodyPr wrap="none" rtlCol="0">
              <a:spAutoFit/>
            </a:bodyPr>
            <a:lstStyle/>
            <a:p>
              <a:pPr defTabSz="685800">
                <a:defRPr/>
              </a:pPr>
              <a:r>
                <a:rPr lang="en-US" sz="700" dirty="0">
                  <a:solidFill>
                    <a:prstClr val="black"/>
                  </a:solidFill>
                  <a:latin typeface="+mj-lt"/>
                </a:rPr>
                <a:t>Worker Site (Cloud)</a:t>
              </a:r>
            </a:p>
          </p:txBody>
        </p:sp>
        <p:cxnSp>
          <p:nvCxnSpPr>
            <p:cNvPr id="87" name="Straight Arrow Connector 86">
              <a:extLst>
                <a:ext uri="{FF2B5EF4-FFF2-40B4-BE49-F238E27FC236}">
                  <a16:creationId xmlns:a16="http://schemas.microsoft.com/office/drawing/2014/main" id="{65C7F363-EC4C-6BCA-4504-AA9B0CB40504}"/>
                </a:ext>
              </a:extLst>
            </p:cNvPr>
            <p:cNvCxnSpPr>
              <a:cxnSpLocks/>
            </p:cNvCxnSpPr>
            <p:nvPr/>
          </p:nvCxnSpPr>
          <p:spPr>
            <a:xfrm flipH="1">
              <a:off x="6580567" y="3036769"/>
              <a:ext cx="305444" cy="0"/>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pic>
          <p:nvPicPr>
            <p:cNvPr id="88" name="Picture 2" descr="OpenShift - Wikipedia">
              <a:extLst>
                <a:ext uri="{FF2B5EF4-FFF2-40B4-BE49-F238E27FC236}">
                  <a16:creationId xmlns:a16="http://schemas.microsoft.com/office/drawing/2014/main" id="{1CEFF9AF-7EE5-AD81-EB0F-B2C455CF749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39279" y="2504286"/>
              <a:ext cx="240878" cy="257317"/>
            </a:xfrm>
            <a:prstGeom prst="rect">
              <a:avLst/>
            </a:prstGeom>
            <a:noFill/>
            <a:extLst>
              <a:ext uri="{909E8E84-426E-40DD-AFC4-6F175D3DCCD1}">
                <a14:hiddenFill xmlns:a14="http://schemas.microsoft.com/office/drawing/2010/main">
                  <a:solidFill>
                    <a:srgbClr val="FFFFFF"/>
                  </a:solidFill>
                </a14:hiddenFill>
              </a:ext>
            </a:extLst>
          </p:spPr>
        </p:pic>
        <p:cxnSp>
          <p:nvCxnSpPr>
            <p:cNvPr id="89" name="Straight Arrow Connector 88">
              <a:extLst>
                <a:ext uri="{FF2B5EF4-FFF2-40B4-BE49-F238E27FC236}">
                  <a16:creationId xmlns:a16="http://schemas.microsoft.com/office/drawing/2014/main" id="{F772077D-8A5B-7F40-F11E-DEB1B02D0F97}"/>
                </a:ext>
              </a:extLst>
            </p:cNvPr>
            <p:cNvCxnSpPr>
              <a:cxnSpLocks/>
            </p:cNvCxnSpPr>
            <p:nvPr/>
          </p:nvCxnSpPr>
          <p:spPr>
            <a:xfrm>
              <a:off x="6034773" y="2769629"/>
              <a:ext cx="257118" cy="139337"/>
            </a:xfrm>
            <a:prstGeom prst="straightConnector1">
              <a:avLst/>
            </a:prstGeom>
            <a:ln w="15875">
              <a:solidFill>
                <a:schemeClr val="accent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Can 90">
              <a:extLst>
                <a:ext uri="{FF2B5EF4-FFF2-40B4-BE49-F238E27FC236}">
                  <a16:creationId xmlns:a16="http://schemas.microsoft.com/office/drawing/2014/main" id="{C777E714-75EE-834A-9863-76FE38193141}"/>
                </a:ext>
              </a:extLst>
            </p:cNvPr>
            <p:cNvSpPr/>
            <p:nvPr/>
          </p:nvSpPr>
          <p:spPr>
            <a:xfrm>
              <a:off x="5741754" y="2700281"/>
              <a:ext cx="354046" cy="150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00" dirty="0">
                  <a:solidFill>
                    <a:prstClr val="white"/>
                  </a:solidFill>
                  <a:latin typeface="+mj-lt"/>
                </a:rPr>
                <a:t>etcd</a:t>
              </a:r>
            </a:p>
          </p:txBody>
        </p:sp>
      </p:grpSp>
      <p:sp>
        <p:nvSpPr>
          <p:cNvPr id="94" name="Rectangle 93">
            <a:extLst>
              <a:ext uri="{FF2B5EF4-FFF2-40B4-BE49-F238E27FC236}">
                <a16:creationId xmlns:a16="http://schemas.microsoft.com/office/drawing/2014/main" id="{1FBBCB9A-552C-945F-94C4-73933A5EC9AF}"/>
              </a:ext>
            </a:extLst>
          </p:cNvPr>
          <p:cNvSpPr/>
          <p:nvPr/>
        </p:nvSpPr>
        <p:spPr>
          <a:xfrm>
            <a:off x="4066225" y="3545092"/>
            <a:ext cx="3195717" cy="1469224"/>
          </a:xfrm>
          <a:prstGeom prst="rect">
            <a:avLst/>
          </a:prstGeom>
          <a:solidFill>
            <a:schemeClr val="bg1">
              <a:lumMod val="95000"/>
            </a:schemeClr>
          </a:solidFill>
          <a:ln w="12700">
            <a:prstDash val="sysDash"/>
            <a:extLst>
              <a:ext uri="{C807C97D-BFC1-408E-A445-0C87EB9F89A2}">
                <ask:lineSketchStyleProps xmlns:ask="http://schemas.microsoft.com/office/drawing/2018/sketchyshapes" sd="1219033472">
                  <a:custGeom>
                    <a:avLst/>
                    <a:gdLst>
                      <a:gd name="connsiteX0" fmla="*/ 0 w 5073162"/>
                      <a:gd name="connsiteY0" fmla="*/ 0 h 2514600"/>
                      <a:gd name="connsiteX1" fmla="*/ 512953 w 5073162"/>
                      <a:gd name="connsiteY1" fmla="*/ 0 h 2514600"/>
                      <a:gd name="connsiteX2" fmla="*/ 924443 w 5073162"/>
                      <a:gd name="connsiteY2" fmla="*/ 0 h 2514600"/>
                      <a:gd name="connsiteX3" fmla="*/ 1589591 w 5073162"/>
                      <a:gd name="connsiteY3" fmla="*/ 0 h 2514600"/>
                      <a:gd name="connsiteX4" fmla="*/ 2102544 w 5073162"/>
                      <a:gd name="connsiteY4" fmla="*/ 0 h 2514600"/>
                      <a:gd name="connsiteX5" fmla="*/ 2615497 w 5073162"/>
                      <a:gd name="connsiteY5" fmla="*/ 0 h 2514600"/>
                      <a:gd name="connsiteX6" fmla="*/ 3280645 w 5073162"/>
                      <a:gd name="connsiteY6" fmla="*/ 0 h 2514600"/>
                      <a:gd name="connsiteX7" fmla="*/ 3742866 w 5073162"/>
                      <a:gd name="connsiteY7" fmla="*/ 0 h 2514600"/>
                      <a:gd name="connsiteX8" fmla="*/ 4408014 w 5073162"/>
                      <a:gd name="connsiteY8" fmla="*/ 0 h 2514600"/>
                      <a:gd name="connsiteX9" fmla="*/ 5073162 w 5073162"/>
                      <a:gd name="connsiteY9" fmla="*/ 0 h 2514600"/>
                      <a:gd name="connsiteX10" fmla="*/ 5073162 w 5073162"/>
                      <a:gd name="connsiteY10" fmla="*/ 502920 h 2514600"/>
                      <a:gd name="connsiteX11" fmla="*/ 5073162 w 5073162"/>
                      <a:gd name="connsiteY11" fmla="*/ 1005840 h 2514600"/>
                      <a:gd name="connsiteX12" fmla="*/ 5073162 w 5073162"/>
                      <a:gd name="connsiteY12" fmla="*/ 1533906 h 2514600"/>
                      <a:gd name="connsiteX13" fmla="*/ 5073162 w 5073162"/>
                      <a:gd name="connsiteY13" fmla="*/ 1961388 h 2514600"/>
                      <a:gd name="connsiteX14" fmla="*/ 5073162 w 5073162"/>
                      <a:gd name="connsiteY14" fmla="*/ 2514600 h 2514600"/>
                      <a:gd name="connsiteX15" fmla="*/ 4509477 w 5073162"/>
                      <a:gd name="connsiteY15" fmla="*/ 2514600 h 2514600"/>
                      <a:gd name="connsiteX16" fmla="*/ 3945793 w 5073162"/>
                      <a:gd name="connsiteY16" fmla="*/ 2514600 h 2514600"/>
                      <a:gd name="connsiteX17" fmla="*/ 3280645 w 5073162"/>
                      <a:gd name="connsiteY17" fmla="*/ 2514600 h 2514600"/>
                      <a:gd name="connsiteX18" fmla="*/ 2716960 w 5073162"/>
                      <a:gd name="connsiteY18" fmla="*/ 2514600 h 2514600"/>
                      <a:gd name="connsiteX19" fmla="*/ 2305470 w 5073162"/>
                      <a:gd name="connsiteY19" fmla="*/ 2514600 h 2514600"/>
                      <a:gd name="connsiteX20" fmla="*/ 1843249 w 5073162"/>
                      <a:gd name="connsiteY20" fmla="*/ 2514600 h 2514600"/>
                      <a:gd name="connsiteX21" fmla="*/ 1178101 w 5073162"/>
                      <a:gd name="connsiteY21" fmla="*/ 2514600 h 2514600"/>
                      <a:gd name="connsiteX22" fmla="*/ 614416 w 5073162"/>
                      <a:gd name="connsiteY22" fmla="*/ 2514600 h 2514600"/>
                      <a:gd name="connsiteX23" fmla="*/ 0 w 5073162"/>
                      <a:gd name="connsiteY23" fmla="*/ 2514600 h 2514600"/>
                      <a:gd name="connsiteX24" fmla="*/ 0 w 5073162"/>
                      <a:gd name="connsiteY24" fmla="*/ 2011680 h 2514600"/>
                      <a:gd name="connsiteX25" fmla="*/ 0 w 5073162"/>
                      <a:gd name="connsiteY25" fmla="*/ 1584198 h 2514600"/>
                      <a:gd name="connsiteX26" fmla="*/ 0 w 5073162"/>
                      <a:gd name="connsiteY26" fmla="*/ 1156716 h 2514600"/>
                      <a:gd name="connsiteX27" fmla="*/ 0 w 5073162"/>
                      <a:gd name="connsiteY27" fmla="*/ 628650 h 2514600"/>
                      <a:gd name="connsiteX28" fmla="*/ 0 w 5073162"/>
                      <a:gd name="connsiteY28" fmla="*/ 0 h 2514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73162" h="2514600" extrusionOk="0">
                        <a:moveTo>
                          <a:pt x="0" y="0"/>
                        </a:moveTo>
                        <a:cubicBezTo>
                          <a:pt x="136250" y="-35866"/>
                          <a:pt x="327848" y="30860"/>
                          <a:pt x="512953" y="0"/>
                        </a:cubicBezTo>
                        <a:cubicBezTo>
                          <a:pt x="698058" y="-30860"/>
                          <a:pt x="822497" y="23911"/>
                          <a:pt x="924443" y="0"/>
                        </a:cubicBezTo>
                        <a:cubicBezTo>
                          <a:pt x="1026389" y="-23911"/>
                          <a:pt x="1259654" y="71635"/>
                          <a:pt x="1589591" y="0"/>
                        </a:cubicBezTo>
                        <a:cubicBezTo>
                          <a:pt x="1919528" y="-71635"/>
                          <a:pt x="1918178" y="40909"/>
                          <a:pt x="2102544" y="0"/>
                        </a:cubicBezTo>
                        <a:cubicBezTo>
                          <a:pt x="2286910" y="-40909"/>
                          <a:pt x="2389185" y="55578"/>
                          <a:pt x="2615497" y="0"/>
                        </a:cubicBezTo>
                        <a:cubicBezTo>
                          <a:pt x="2841809" y="-55578"/>
                          <a:pt x="3130428" y="79207"/>
                          <a:pt x="3280645" y="0"/>
                        </a:cubicBezTo>
                        <a:cubicBezTo>
                          <a:pt x="3430862" y="-79207"/>
                          <a:pt x="3626859" y="43306"/>
                          <a:pt x="3742866" y="0"/>
                        </a:cubicBezTo>
                        <a:cubicBezTo>
                          <a:pt x="3858873" y="-43306"/>
                          <a:pt x="4108147" y="3337"/>
                          <a:pt x="4408014" y="0"/>
                        </a:cubicBezTo>
                        <a:cubicBezTo>
                          <a:pt x="4707881" y="-3337"/>
                          <a:pt x="4882856" y="77836"/>
                          <a:pt x="5073162" y="0"/>
                        </a:cubicBezTo>
                        <a:cubicBezTo>
                          <a:pt x="5116479" y="249283"/>
                          <a:pt x="5037332" y="260528"/>
                          <a:pt x="5073162" y="502920"/>
                        </a:cubicBezTo>
                        <a:cubicBezTo>
                          <a:pt x="5108992" y="745312"/>
                          <a:pt x="5066708" y="872494"/>
                          <a:pt x="5073162" y="1005840"/>
                        </a:cubicBezTo>
                        <a:cubicBezTo>
                          <a:pt x="5079616" y="1139186"/>
                          <a:pt x="5027434" y="1293139"/>
                          <a:pt x="5073162" y="1533906"/>
                        </a:cubicBezTo>
                        <a:cubicBezTo>
                          <a:pt x="5118890" y="1774673"/>
                          <a:pt x="5027058" y="1833981"/>
                          <a:pt x="5073162" y="1961388"/>
                        </a:cubicBezTo>
                        <a:cubicBezTo>
                          <a:pt x="5119266" y="2088795"/>
                          <a:pt x="5029023" y="2339629"/>
                          <a:pt x="5073162" y="2514600"/>
                        </a:cubicBezTo>
                        <a:cubicBezTo>
                          <a:pt x="4873386" y="2525788"/>
                          <a:pt x="4632799" y="2456431"/>
                          <a:pt x="4509477" y="2514600"/>
                        </a:cubicBezTo>
                        <a:cubicBezTo>
                          <a:pt x="4386155" y="2572769"/>
                          <a:pt x="4175211" y="2493690"/>
                          <a:pt x="3945793" y="2514600"/>
                        </a:cubicBezTo>
                        <a:cubicBezTo>
                          <a:pt x="3716375" y="2535510"/>
                          <a:pt x="3563190" y="2472745"/>
                          <a:pt x="3280645" y="2514600"/>
                        </a:cubicBezTo>
                        <a:cubicBezTo>
                          <a:pt x="2998100" y="2556455"/>
                          <a:pt x="2901456" y="2476496"/>
                          <a:pt x="2716960" y="2514600"/>
                        </a:cubicBezTo>
                        <a:cubicBezTo>
                          <a:pt x="2532464" y="2552704"/>
                          <a:pt x="2418143" y="2494854"/>
                          <a:pt x="2305470" y="2514600"/>
                        </a:cubicBezTo>
                        <a:cubicBezTo>
                          <a:pt x="2192797" y="2534346"/>
                          <a:pt x="2023565" y="2495230"/>
                          <a:pt x="1843249" y="2514600"/>
                        </a:cubicBezTo>
                        <a:cubicBezTo>
                          <a:pt x="1662933" y="2533970"/>
                          <a:pt x="1345781" y="2497276"/>
                          <a:pt x="1178101" y="2514600"/>
                        </a:cubicBezTo>
                        <a:cubicBezTo>
                          <a:pt x="1010421" y="2531924"/>
                          <a:pt x="882741" y="2447735"/>
                          <a:pt x="614416" y="2514600"/>
                        </a:cubicBezTo>
                        <a:cubicBezTo>
                          <a:pt x="346091" y="2581465"/>
                          <a:pt x="218606" y="2443916"/>
                          <a:pt x="0" y="2514600"/>
                        </a:cubicBezTo>
                        <a:cubicBezTo>
                          <a:pt x="-51003" y="2265500"/>
                          <a:pt x="56547" y="2193191"/>
                          <a:pt x="0" y="2011680"/>
                        </a:cubicBezTo>
                        <a:cubicBezTo>
                          <a:pt x="-56547" y="1830169"/>
                          <a:pt x="41193" y="1737987"/>
                          <a:pt x="0" y="1584198"/>
                        </a:cubicBezTo>
                        <a:cubicBezTo>
                          <a:pt x="-41193" y="1430409"/>
                          <a:pt x="31527" y="1362447"/>
                          <a:pt x="0" y="1156716"/>
                        </a:cubicBezTo>
                        <a:cubicBezTo>
                          <a:pt x="-31527" y="950985"/>
                          <a:pt x="34143" y="754327"/>
                          <a:pt x="0" y="628650"/>
                        </a:cubicBezTo>
                        <a:cubicBezTo>
                          <a:pt x="-34143" y="502973"/>
                          <a:pt x="53658" y="305087"/>
                          <a:pt x="0" y="0"/>
                        </a:cubicBezTo>
                        <a:close/>
                      </a:path>
                    </a:pathLst>
                  </a:custGeom>
                  <ask:type>
                    <ask:lineSketchNon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defTabSz="514350">
              <a:defRPr/>
            </a:pPr>
            <a:r>
              <a:rPr lang="en-US" sz="788" dirty="0">
                <a:solidFill>
                  <a:prstClr val="black"/>
                </a:solidFill>
                <a:latin typeface="+mj-lt"/>
              </a:rPr>
              <a:t>`</a:t>
            </a:r>
          </a:p>
        </p:txBody>
      </p:sp>
      <p:sp>
        <p:nvSpPr>
          <p:cNvPr id="96" name="TextBox 95">
            <a:extLst>
              <a:ext uri="{FF2B5EF4-FFF2-40B4-BE49-F238E27FC236}">
                <a16:creationId xmlns:a16="http://schemas.microsoft.com/office/drawing/2014/main" id="{B977AFEB-88F3-34A1-0F95-C2B8862F2507}"/>
              </a:ext>
            </a:extLst>
          </p:cNvPr>
          <p:cNvSpPr txBox="1"/>
          <p:nvPr/>
        </p:nvSpPr>
        <p:spPr>
          <a:xfrm>
            <a:off x="4507301" y="4759841"/>
            <a:ext cx="949299" cy="200055"/>
          </a:xfrm>
          <a:prstGeom prst="rect">
            <a:avLst/>
          </a:prstGeom>
          <a:noFill/>
        </p:spPr>
        <p:txBody>
          <a:bodyPr wrap="none" rtlCol="0">
            <a:spAutoFit/>
          </a:bodyPr>
          <a:lstStyle/>
          <a:p>
            <a:pPr defTabSz="685800">
              <a:defRPr/>
            </a:pPr>
            <a:r>
              <a:rPr lang="en-US" sz="700" dirty="0">
                <a:solidFill>
                  <a:prstClr val="black"/>
                </a:solidFill>
                <a:latin typeface="+mj-lt"/>
              </a:rPr>
              <a:t>Worker Site (Edge)</a:t>
            </a:r>
          </a:p>
        </p:txBody>
      </p:sp>
      <p:cxnSp>
        <p:nvCxnSpPr>
          <p:cNvPr id="97" name="Straight Arrow Connector 96">
            <a:extLst>
              <a:ext uri="{FF2B5EF4-FFF2-40B4-BE49-F238E27FC236}">
                <a16:creationId xmlns:a16="http://schemas.microsoft.com/office/drawing/2014/main" id="{313C6606-67D2-3B94-DB1E-57C025928062}"/>
              </a:ext>
            </a:extLst>
          </p:cNvPr>
          <p:cNvCxnSpPr>
            <a:cxnSpLocks/>
          </p:cNvCxnSpPr>
          <p:nvPr/>
        </p:nvCxnSpPr>
        <p:spPr>
          <a:xfrm flipH="1" flipV="1">
            <a:off x="4747569" y="4106595"/>
            <a:ext cx="200601" cy="2456"/>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98" name="TextBox 97">
            <a:extLst>
              <a:ext uri="{FF2B5EF4-FFF2-40B4-BE49-F238E27FC236}">
                <a16:creationId xmlns:a16="http://schemas.microsoft.com/office/drawing/2014/main" id="{DE2F0D97-4AD4-B39B-F1E3-351A6D84E9B8}"/>
              </a:ext>
            </a:extLst>
          </p:cNvPr>
          <p:cNvSpPr txBox="1"/>
          <p:nvPr/>
        </p:nvSpPr>
        <p:spPr>
          <a:xfrm>
            <a:off x="4799429" y="3649135"/>
            <a:ext cx="762830" cy="307777"/>
          </a:xfrm>
          <a:prstGeom prst="rect">
            <a:avLst/>
          </a:prstGeom>
          <a:solidFill>
            <a:schemeClr val="bg1"/>
          </a:solidFill>
          <a:ln w="19050" cmpd="sng">
            <a:solidFill>
              <a:srgbClr val="0070C0"/>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700" dirty="0">
                <a:solidFill>
                  <a:prstClr val="black"/>
                </a:solidFill>
                <a:latin typeface="+mj-lt"/>
              </a:rPr>
              <a:t>Spoke Operator</a:t>
            </a:r>
          </a:p>
        </p:txBody>
      </p:sp>
      <p:sp>
        <p:nvSpPr>
          <p:cNvPr id="99" name="TextBox 98">
            <a:extLst>
              <a:ext uri="{FF2B5EF4-FFF2-40B4-BE49-F238E27FC236}">
                <a16:creationId xmlns:a16="http://schemas.microsoft.com/office/drawing/2014/main" id="{38A45148-79AD-0EB2-7187-2F1DD64F8E41}"/>
              </a:ext>
            </a:extLst>
          </p:cNvPr>
          <p:cNvSpPr txBox="1"/>
          <p:nvPr/>
        </p:nvSpPr>
        <p:spPr>
          <a:xfrm>
            <a:off x="5199478" y="4176159"/>
            <a:ext cx="1863170" cy="548420"/>
          </a:xfrm>
          <a:prstGeom prst="rect">
            <a:avLst/>
          </a:prstGeom>
          <a:solidFill>
            <a:schemeClr val="bg1"/>
          </a:solidFill>
          <a:ln w="28575" cmpd="sng">
            <a:solidFill>
              <a:schemeClr val="accent2"/>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600" dirty="0">
                <a:solidFill>
                  <a:prstClr val="black"/>
                </a:solidFill>
                <a:latin typeface="+mj-lt"/>
              </a:rPr>
              <a:t>Apache Spark Streaming </a:t>
            </a:r>
            <a:r>
              <a:rPr lang="en-US" sz="600" dirty="0" err="1">
                <a:solidFill>
                  <a:prstClr val="black"/>
                </a:solidFill>
                <a:latin typeface="+mj-lt"/>
              </a:rPr>
              <a:t>ODDAGlet</a:t>
            </a:r>
            <a:r>
              <a:rPr lang="en-US" sz="600" dirty="0">
                <a:solidFill>
                  <a:prstClr val="black"/>
                </a:solidFill>
                <a:latin typeface="+mj-lt"/>
              </a:rPr>
              <a:t> realization</a:t>
            </a:r>
          </a:p>
          <a:p>
            <a:pPr defTabSz="514350">
              <a:defRPr/>
            </a:pPr>
            <a:endParaRPr lang="en-US" sz="788" dirty="0">
              <a:solidFill>
                <a:prstClr val="black"/>
              </a:solidFill>
              <a:latin typeface="+mj-lt"/>
            </a:endParaRPr>
          </a:p>
          <a:p>
            <a:pPr defTabSz="514350">
              <a:defRPr/>
            </a:pPr>
            <a:endParaRPr lang="en-US" sz="788" dirty="0">
              <a:solidFill>
                <a:prstClr val="black"/>
              </a:solidFill>
              <a:latin typeface="+mj-lt"/>
            </a:endParaRPr>
          </a:p>
          <a:p>
            <a:pPr defTabSz="514350">
              <a:defRPr/>
            </a:pPr>
            <a:endParaRPr lang="en-US" sz="788" dirty="0">
              <a:solidFill>
                <a:prstClr val="black"/>
              </a:solidFill>
              <a:latin typeface="+mj-lt"/>
            </a:endParaRPr>
          </a:p>
        </p:txBody>
      </p:sp>
      <p:sp>
        <p:nvSpPr>
          <p:cNvPr id="100" name="TextBox 99">
            <a:extLst>
              <a:ext uri="{FF2B5EF4-FFF2-40B4-BE49-F238E27FC236}">
                <a16:creationId xmlns:a16="http://schemas.microsoft.com/office/drawing/2014/main" id="{FF3C9AA7-8872-FB9F-38E4-17B391AB8E5E}"/>
              </a:ext>
            </a:extLst>
          </p:cNvPr>
          <p:cNvSpPr txBox="1"/>
          <p:nvPr/>
        </p:nvSpPr>
        <p:spPr>
          <a:xfrm>
            <a:off x="3106398" y="4290591"/>
            <a:ext cx="801035" cy="307777"/>
          </a:xfrm>
          <a:prstGeom prst="rect">
            <a:avLst/>
          </a:prstGeom>
          <a:solidFill>
            <a:schemeClr val="bg1"/>
          </a:solidFill>
          <a:ln w="28575" cmpd="sng">
            <a:solidFill>
              <a:schemeClr val="accent2"/>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700" dirty="0">
                <a:solidFill>
                  <a:prstClr val="black"/>
                </a:solidFill>
                <a:latin typeface="+mj-lt"/>
              </a:rPr>
              <a:t>Prometheus    source</a:t>
            </a:r>
          </a:p>
        </p:txBody>
      </p:sp>
      <p:cxnSp>
        <p:nvCxnSpPr>
          <p:cNvPr id="101" name="Straight Arrow Connector 100">
            <a:extLst>
              <a:ext uri="{FF2B5EF4-FFF2-40B4-BE49-F238E27FC236}">
                <a16:creationId xmlns:a16="http://schemas.microsoft.com/office/drawing/2014/main" id="{0D05D302-5792-630A-94EE-5E16EEC6282B}"/>
              </a:ext>
            </a:extLst>
          </p:cNvPr>
          <p:cNvCxnSpPr>
            <a:cxnSpLocks/>
          </p:cNvCxnSpPr>
          <p:nvPr/>
        </p:nvCxnSpPr>
        <p:spPr>
          <a:xfrm>
            <a:off x="3907433" y="4337105"/>
            <a:ext cx="137655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2386E0B0-6EAE-ED4D-E3D2-A8C4DB8A3777}"/>
              </a:ext>
            </a:extLst>
          </p:cNvPr>
          <p:cNvCxnSpPr>
            <a:cxnSpLocks/>
          </p:cNvCxnSpPr>
          <p:nvPr/>
        </p:nvCxnSpPr>
        <p:spPr>
          <a:xfrm flipV="1">
            <a:off x="5396253" y="3960758"/>
            <a:ext cx="0" cy="217434"/>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03" name="TextBox 102">
            <a:extLst>
              <a:ext uri="{FF2B5EF4-FFF2-40B4-BE49-F238E27FC236}">
                <a16:creationId xmlns:a16="http://schemas.microsoft.com/office/drawing/2014/main" id="{74EEDF59-381E-F47E-7B8A-245B0E050965}"/>
              </a:ext>
            </a:extLst>
          </p:cNvPr>
          <p:cNvSpPr txBox="1"/>
          <p:nvPr/>
        </p:nvSpPr>
        <p:spPr>
          <a:xfrm>
            <a:off x="5867517" y="4312920"/>
            <a:ext cx="484447" cy="369332"/>
          </a:xfrm>
          <a:prstGeom prst="rect">
            <a:avLst/>
          </a:prstGeom>
          <a:solidFill>
            <a:schemeClr val="accent3"/>
          </a:solidFill>
          <a:ln w="15875" cmpd="sng">
            <a:solidFill>
              <a:schemeClr val="bg2">
                <a:lumMod val="50000"/>
              </a:schemeClr>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600" dirty="0">
                <a:solidFill>
                  <a:prstClr val="black"/>
                </a:solidFill>
                <a:latin typeface="+mj-lt"/>
              </a:rPr>
              <a:t>Prom Filter </a:t>
            </a:r>
          </a:p>
          <a:p>
            <a:pPr defTabSz="514350">
              <a:defRPr/>
            </a:pPr>
            <a:r>
              <a:rPr lang="en-US" sz="600" dirty="0">
                <a:solidFill>
                  <a:prstClr val="black"/>
                </a:solidFill>
                <a:latin typeface="+mj-lt"/>
              </a:rPr>
              <a:t>Data Op</a:t>
            </a:r>
          </a:p>
        </p:txBody>
      </p:sp>
      <p:sp>
        <p:nvSpPr>
          <p:cNvPr id="104" name="TextBox 103">
            <a:extLst>
              <a:ext uri="{FF2B5EF4-FFF2-40B4-BE49-F238E27FC236}">
                <a16:creationId xmlns:a16="http://schemas.microsoft.com/office/drawing/2014/main" id="{22041D10-8A3A-01C5-105A-02121CC011DA}"/>
              </a:ext>
            </a:extLst>
          </p:cNvPr>
          <p:cNvSpPr txBox="1"/>
          <p:nvPr/>
        </p:nvSpPr>
        <p:spPr>
          <a:xfrm>
            <a:off x="6481219" y="4312920"/>
            <a:ext cx="554353" cy="369332"/>
          </a:xfrm>
          <a:prstGeom prst="rect">
            <a:avLst/>
          </a:prstGeom>
          <a:solidFill>
            <a:schemeClr val="accent5"/>
          </a:solidFill>
          <a:ln w="15875" cmpd="sng">
            <a:solidFill>
              <a:schemeClr val="bg2">
                <a:lumMod val="50000"/>
              </a:schemeClr>
            </a:solidFill>
            <a:round/>
            <a:extLst>
              <a:ext uri="{C807C97D-BFC1-408E-A445-0C87EB9F89A2}">
                <ask:lineSketchStyleProps xmlns:ask="http://schemas.microsoft.com/office/drawing/2018/sketchyshapes" sd="1219033472">
                  <a:custGeom>
                    <a:avLst/>
                    <a:gdLst>
                      <a:gd name="connsiteX0" fmla="*/ 0 w 375873"/>
                      <a:gd name="connsiteY0" fmla="*/ 0 h 215444"/>
                      <a:gd name="connsiteX1" fmla="*/ 375873 w 375873"/>
                      <a:gd name="connsiteY1" fmla="*/ 0 h 215444"/>
                      <a:gd name="connsiteX2" fmla="*/ 375873 w 375873"/>
                      <a:gd name="connsiteY2" fmla="*/ 215444 h 215444"/>
                      <a:gd name="connsiteX3" fmla="*/ 0 w 375873"/>
                      <a:gd name="connsiteY3" fmla="*/ 215444 h 215444"/>
                      <a:gd name="connsiteX4" fmla="*/ 0 w 375873"/>
                      <a:gd name="connsiteY4" fmla="*/ 0 h 215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5873" h="215444" extrusionOk="0">
                        <a:moveTo>
                          <a:pt x="0" y="0"/>
                        </a:moveTo>
                        <a:cubicBezTo>
                          <a:pt x="102331" y="15662"/>
                          <a:pt x="273571" y="-1809"/>
                          <a:pt x="375873" y="0"/>
                        </a:cubicBezTo>
                        <a:cubicBezTo>
                          <a:pt x="381079" y="91779"/>
                          <a:pt x="379321" y="164324"/>
                          <a:pt x="375873" y="215444"/>
                        </a:cubicBezTo>
                        <a:cubicBezTo>
                          <a:pt x="286630" y="198160"/>
                          <a:pt x="97836" y="208772"/>
                          <a:pt x="0" y="215444"/>
                        </a:cubicBezTo>
                        <a:cubicBezTo>
                          <a:pt x="-265" y="151465"/>
                          <a:pt x="5169" y="89895"/>
                          <a:pt x="0" y="0"/>
                        </a:cubicBezTo>
                        <a:close/>
                      </a:path>
                    </a:pathLst>
                  </a:custGeom>
                  <ask:type>
                    <ask:lineSketchNone/>
                  </ask:type>
                </ask:lineSketchStyleProps>
              </a:ext>
            </a:extLst>
          </a:ln>
        </p:spPr>
        <p:txBody>
          <a:bodyPr wrap="square" rtlCol="0">
            <a:spAutoFit/>
          </a:bodyPr>
          <a:lstStyle/>
          <a:p>
            <a:pPr defTabSz="514350">
              <a:defRPr/>
            </a:pPr>
            <a:r>
              <a:rPr lang="en-US" sz="600" dirty="0">
                <a:solidFill>
                  <a:prstClr val="black"/>
                </a:solidFill>
                <a:latin typeface="+mj-lt"/>
              </a:rPr>
              <a:t>Prom stream out Op</a:t>
            </a:r>
          </a:p>
        </p:txBody>
      </p:sp>
      <p:cxnSp>
        <p:nvCxnSpPr>
          <p:cNvPr id="105" name="Straight Arrow Connector 104">
            <a:extLst>
              <a:ext uri="{FF2B5EF4-FFF2-40B4-BE49-F238E27FC236}">
                <a16:creationId xmlns:a16="http://schemas.microsoft.com/office/drawing/2014/main" id="{12597AB0-077F-D831-AA3E-3E06DAB84894}"/>
              </a:ext>
            </a:extLst>
          </p:cNvPr>
          <p:cNvCxnSpPr>
            <a:cxnSpLocks/>
            <a:stCxn id="103" idx="3"/>
            <a:endCxn id="104" idx="1"/>
          </p:cNvCxnSpPr>
          <p:nvPr/>
        </p:nvCxnSpPr>
        <p:spPr>
          <a:xfrm>
            <a:off x="6351964" y="4497586"/>
            <a:ext cx="129255"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CDEEC3EE-0EED-F8F7-6D6D-2DE81B28B5D7}"/>
              </a:ext>
            </a:extLst>
          </p:cNvPr>
          <p:cNvCxnSpPr>
            <a:cxnSpLocks/>
          </p:cNvCxnSpPr>
          <p:nvPr/>
        </p:nvCxnSpPr>
        <p:spPr>
          <a:xfrm>
            <a:off x="3921556" y="4451405"/>
            <a:ext cx="1367519"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F630CD18-1D0A-9AB3-7063-15CF24778EBF}"/>
              </a:ext>
            </a:extLst>
          </p:cNvPr>
          <p:cNvCxnSpPr>
            <a:cxnSpLocks/>
          </p:cNvCxnSpPr>
          <p:nvPr/>
        </p:nvCxnSpPr>
        <p:spPr>
          <a:xfrm>
            <a:off x="3907433" y="4576209"/>
            <a:ext cx="1381642"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8" name="Picture 2" descr="OpenShift - Wikipedia">
            <a:extLst>
              <a:ext uri="{FF2B5EF4-FFF2-40B4-BE49-F238E27FC236}">
                <a16:creationId xmlns:a16="http://schemas.microsoft.com/office/drawing/2014/main" id="{3854D7A6-3E65-302B-11CC-E4721145D183}"/>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66424" y="4723322"/>
            <a:ext cx="240878" cy="257317"/>
          </a:xfrm>
          <a:prstGeom prst="rect">
            <a:avLst/>
          </a:prstGeom>
          <a:noFill/>
          <a:extLst>
            <a:ext uri="{909E8E84-426E-40DD-AFC4-6F175D3DCCD1}">
              <a14:hiddenFill xmlns:a14="http://schemas.microsoft.com/office/drawing/2010/main">
                <a:solidFill>
                  <a:srgbClr val="FFFFFF"/>
                </a:solidFill>
              </a14:hiddenFill>
            </a:ext>
          </a:extLst>
        </p:spPr>
      </p:pic>
      <p:sp>
        <p:nvSpPr>
          <p:cNvPr id="110" name="Can 109">
            <a:extLst>
              <a:ext uri="{FF2B5EF4-FFF2-40B4-BE49-F238E27FC236}">
                <a16:creationId xmlns:a16="http://schemas.microsoft.com/office/drawing/2014/main" id="{7A11CF15-BA2B-2FF7-8A6E-2A0B93915B7C}"/>
              </a:ext>
            </a:extLst>
          </p:cNvPr>
          <p:cNvSpPr/>
          <p:nvPr/>
        </p:nvSpPr>
        <p:spPr>
          <a:xfrm>
            <a:off x="4929940" y="4041933"/>
            <a:ext cx="354046" cy="15062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r>
              <a:rPr lang="en-US" sz="700" dirty="0">
                <a:solidFill>
                  <a:prstClr val="white"/>
                </a:solidFill>
                <a:latin typeface="+mj-lt"/>
              </a:rPr>
              <a:t>etcd</a:t>
            </a:r>
          </a:p>
        </p:txBody>
      </p:sp>
      <p:cxnSp>
        <p:nvCxnSpPr>
          <p:cNvPr id="111" name="Straight Arrow Connector 110">
            <a:extLst>
              <a:ext uri="{FF2B5EF4-FFF2-40B4-BE49-F238E27FC236}">
                <a16:creationId xmlns:a16="http://schemas.microsoft.com/office/drawing/2014/main" id="{E70C3A5E-F0A8-6FE6-D9D5-C9767F562B1A}"/>
              </a:ext>
            </a:extLst>
          </p:cNvPr>
          <p:cNvCxnSpPr>
            <a:cxnSpLocks/>
          </p:cNvCxnSpPr>
          <p:nvPr/>
        </p:nvCxnSpPr>
        <p:spPr>
          <a:xfrm flipV="1">
            <a:off x="5054858" y="3916839"/>
            <a:ext cx="0" cy="134858"/>
          </a:xfrm>
          <a:prstGeom prst="straightConnector1">
            <a:avLst/>
          </a:prstGeom>
          <a:ln w="15875">
            <a:solidFill>
              <a:srgbClr val="0070C0"/>
            </a:solidFill>
            <a:headEnd type="triangle"/>
            <a:tailEnd type="triangle"/>
          </a:ln>
        </p:spPr>
        <p:style>
          <a:lnRef idx="1">
            <a:schemeClr val="accent1"/>
          </a:lnRef>
          <a:fillRef idx="0">
            <a:schemeClr val="accent1"/>
          </a:fillRef>
          <a:effectRef idx="0">
            <a:schemeClr val="accent1"/>
          </a:effectRef>
          <a:fontRef idx="minor">
            <a:schemeClr val="tx1"/>
          </a:fontRef>
        </p:style>
      </p:cxnSp>
      <p:grpSp>
        <p:nvGrpSpPr>
          <p:cNvPr id="119" name="Group 118">
            <a:extLst>
              <a:ext uri="{FF2B5EF4-FFF2-40B4-BE49-F238E27FC236}">
                <a16:creationId xmlns:a16="http://schemas.microsoft.com/office/drawing/2014/main" id="{69FCE0A8-1C18-2BCF-39D3-DCECEB416E79}"/>
              </a:ext>
            </a:extLst>
          </p:cNvPr>
          <p:cNvGrpSpPr/>
          <p:nvPr/>
        </p:nvGrpSpPr>
        <p:grpSpPr>
          <a:xfrm rot="20498905" flipH="1">
            <a:off x="3281912" y="2063039"/>
            <a:ext cx="1137226" cy="169989"/>
            <a:chOff x="2734009" y="3492767"/>
            <a:chExt cx="1316527" cy="277236"/>
          </a:xfrm>
        </p:grpSpPr>
        <p:sp>
          <p:nvSpPr>
            <p:cNvPr id="120" name="Snip Diagonal Corner of Rectangle 194">
              <a:extLst>
                <a:ext uri="{FF2B5EF4-FFF2-40B4-BE49-F238E27FC236}">
                  <a16:creationId xmlns:a16="http://schemas.microsoft.com/office/drawing/2014/main" id="{770CA508-B471-5EA4-D45C-866FE8AB042E}"/>
                </a:ext>
              </a:extLst>
            </p:cNvPr>
            <p:cNvSpPr/>
            <p:nvPr/>
          </p:nvSpPr>
          <p:spPr>
            <a:xfrm>
              <a:off x="2892478" y="3492767"/>
              <a:ext cx="171450" cy="1714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514350"/>
              <a:endParaRPr lang="en-US" sz="1013">
                <a:solidFill>
                  <a:prstClr val="white"/>
                </a:solidFill>
                <a:latin typeface="+mj-lt"/>
              </a:endParaRPr>
            </a:p>
          </p:txBody>
        </p:sp>
        <p:grpSp>
          <p:nvGrpSpPr>
            <p:cNvPr id="121" name="Group 120">
              <a:extLst>
                <a:ext uri="{FF2B5EF4-FFF2-40B4-BE49-F238E27FC236}">
                  <a16:creationId xmlns:a16="http://schemas.microsoft.com/office/drawing/2014/main" id="{870B5178-9CB2-A756-F960-58FC3151F397}"/>
                </a:ext>
              </a:extLst>
            </p:cNvPr>
            <p:cNvGrpSpPr/>
            <p:nvPr/>
          </p:nvGrpSpPr>
          <p:grpSpPr>
            <a:xfrm>
              <a:off x="2734009" y="3492767"/>
              <a:ext cx="1316527" cy="277236"/>
              <a:chOff x="2734009" y="3492767"/>
              <a:chExt cx="1316527" cy="277236"/>
            </a:xfrm>
          </p:grpSpPr>
          <p:pic>
            <p:nvPicPr>
              <p:cNvPr id="122" name="Picture 8" descr="Kubernetes Icons Set &amp; Kubernetes ressources map - Qiita">
                <a:extLst>
                  <a:ext uri="{FF2B5EF4-FFF2-40B4-BE49-F238E27FC236}">
                    <a16:creationId xmlns:a16="http://schemas.microsoft.com/office/drawing/2014/main" id="{392EFC1E-0C6A-A0D5-AFF8-F2AB60D54F2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1786" y="3551253"/>
                <a:ext cx="218750" cy="218750"/>
              </a:xfrm>
              <a:prstGeom prst="rect">
                <a:avLst/>
              </a:prstGeom>
              <a:noFill/>
              <a:extLst>
                <a:ext uri="{909E8E84-426E-40DD-AFC4-6F175D3DCCD1}">
                  <a14:hiddenFill xmlns:a14="http://schemas.microsoft.com/office/drawing/2010/main">
                    <a:solidFill>
                      <a:srgbClr val="FFFFFF"/>
                    </a:solidFill>
                  </a14:hiddenFill>
                </a:ext>
              </a:extLst>
            </p:spPr>
          </p:pic>
          <p:cxnSp>
            <p:nvCxnSpPr>
              <p:cNvPr id="123" name="Straight Arrow Connector 122">
                <a:extLst>
                  <a:ext uri="{FF2B5EF4-FFF2-40B4-BE49-F238E27FC236}">
                    <a16:creationId xmlns:a16="http://schemas.microsoft.com/office/drawing/2014/main" id="{C446DCCD-93B2-45DE-3C30-FCBDE8CD5495}"/>
                  </a:ext>
                </a:extLst>
              </p:cNvPr>
              <p:cNvCxnSpPr>
                <a:stCxn id="120" idx="0"/>
              </p:cNvCxnSpPr>
              <p:nvPr/>
            </p:nvCxnSpPr>
            <p:spPr>
              <a:xfrm>
                <a:off x="3063928" y="357849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4" name="Snip Diagonal Corner of Rectangle 196">
                <a:extLst>
                  <a:ext uri="{FF2B5EF4-FFF2-40B4-BE49-F238E27FC236}">
                    <a16:creationId xmlns:a16="http://schemas.microsoft.com/office/drawing/2014/main" id="{5B8110F1-D157-603F-C3C4-7E9B290F700C}"/>
                  </a:ext>
                </a:extLst>
              </p:cNvPr>
              <p:cNvSpPr/>
              <p:nvPr/>
            </p:nvSpPr>
            <p:spPr>
              <a:xfrm>
                <a:off x="3235378" y="3492767"/>
                <a:ext cx="171450" cy="171450"/>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514350"/>
                <a:endParaRPr lang="en-US" sz="1013">
                  <a:solidFill>
                    <a:prstClr val="white"/>
                  </a:solidFill>
                  <a:latin typeface="+mj-lt"/>
                </a:endParaRPr>
              </a:p>
            </p:txBody>
          </p:sp>
          <p:sp>
            <p:nvSpPr>
              <p:cNvPr id="125" name="Snip Diagonal Corner of Rectangle 197">
                <a:extLst>
                  <a:ext uri="{FF2B5EF4-FFF2-40B4-BE49-F238E27FC236}">
                    <a16:creationId xmlns:a16="http://schemas.microsoft.com/office/drawing/2014/main" id="{265F2B9E-5F9E-4865-51B7-0623FD924EA3}"/>
                  </a:ext>
                </a:extLst>
              </p:cNvPr>
              <p:cNvSpPr/>
              <p:nvPr/>
            </p:nvSpPr>
            <p:spPr>
              <a:xfrm>
                <a:off x="3578278" y="3500607"/>
                <a:ext cx="171450" cy="171450"/>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127" name="Straight Arrow Connector 126">
                <a:extLst>
                  <a:ext uri="{FF2B5EF4-FFF2-40B4-BE49-F238E27FC236}">
                    <a16:creationId xmlns:a16="http://schemas.microsoft.com/office/drawing/2014/main" id="{FB024B0E-D140-CDE1-78DE-192A0EBCA21B}"/>
                  </a:ext>
                </a:extLst>
              </p:cNvPr>
              <p:cNvCxnSpPr/>
              <p:nvPr/>
            </p:nvCxnSpPr>
            <p:spPr>
              <a:xfrm>
                <a:off x="3406828" y="358633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C54C0DE8-057D-6990-741F-4EBD5409B09A}"/>
                  </a:ext>
                </a:extLst>
              </p:cNvPr>
              <p:cNvCxnSpPr/>
              <p:nvPr/>
            </p:nvCxnSpPr>
            <p:spPr>
              <a:xfrm>
                <a:off x="2734009" y="3567636"/>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75" name="TextBox 74">
            <a:extLst>
              <a:ext uri="{FF2B5EF4-FFF2-40B4-BE49-F238E27FC236}">
                <a16:creationId xmlns:a16="http://schemas.microsoft.com/office/drawing/2014/main" id="{F2919409-A56D-0DD5-392D-A8848C41A529}"/>
              </a:ext>
            </a:extLst>
          </p:cNvPr>
          <p:cNvSpPr txBox="1"/>
          <p:nvPr/>
        </p:nvSpPr>
        <p:spPr>
          <a:xfrm>
            <a:off x="4096566" y="3990280"/>
            <a:ext cx="646729" cy="307777"/>
          </a:xfrm>
          <a:prstGeom prst="rect">
            <a:avLst/>
          </a:prstGeom>
          <a:solidFill>
            <a:srgbClr val="E1EEFE"/>
          </a:solidFill>
          <a:ln w="25400">
            <a:solidFill>
              <a:schemeClr val="bg1">
                <a:lumMod val="75000"/>
              </a:schemeClr>
            </a:solidFill>
          </a:ln>
        </p:spPr>
        <p:txBody>
          <a:bodyPr wrap="square" rtlCol="0">
            <a:spAutoFit/>
          </a:bodyPr>
          <a:lstStyle/>
          <a:p>
            <a:pPr algn="ctr"/>
            <a:r>
              <a:rPr lang="en-US" sz="700" dirty="0">
                <a:solidFill>
                  <a:srgbClr val="000099"/>
                </a:solidFill>
                <a:latin typeface="+mj-lt"/>
              </a:rPr>
              <a:t>KubeStellar-syncer</a:t>
            </a:r>
          </a:p>
        </p:txBody>
      </p:sp>
      <p:sp>
        <p:nvSpPr>
          <p:cNvPr id="133" name="TextBox 132">
            <a:extLst>
              <a:ext uri="{FF2B5EF4-FFF2-40B4-BE49-F238E27FC236}">
                <a16:creationId xmlns:a16="http://schemas.microsoft.com/office/drawing/2014/main" id="{227263BB-79EA-54ED-5881-9E287CFD40AF}"/>
              </a:ext>
            </a:extLst>
          </p:cNvPr>
          <p:cNvSpPr txBox="1"/>
          <p:nvPr/>
        </p:nvSpPr>
        <p:spPr>
          <a:xfrm>
            <a:off x="4266187" y="2839515"/>
            <a:ext cx="646729" cy="307777"/>
          </a:xfrm>
          <a:prstGeom prst="rect">
            <a:avLst/>
          </a:prstGeom>
          <a:solidFill>
            <a:srgbClr val="E1EEFE"/>
          </a:solidFill>
          <a:ln w="25400">
            <a:solidFill>
              <a:schemeClr val="bg1">
                <a:lumMod val="75000"/>
              </a:schemeClr>
            </a:solidFill>
          </a:ln>
        </p:spPr>
        <p:txBody>
          <a:bodyPr wrap="square" rtlCol="0">
            <a:spAutoFit/>
          </a:bodyPr>
          <a:lstStyle/>
          <a:p>
            <a:pPr algn="ctr"/>
            <a:r>
              <a:rPr lang="en-US" sz="700" dirty="0">
                <a:solidFill>
                  <a:srgbClr val="000099"/>
                </a:solidFill>
                <a:latin typeface="+mj-lt"/>
              </a:rPr>
              <a:t>KubeStellar-syncer</a:t>
            </a:r>
          </a:p>
        </p:txBody>
      </p:sp>
      <p:cxnSp>
        <p:nvCxnSpPr>
          <p:cNvPr id="134" name="Straight Arrow Connector 133">
            <a:extLst>
              <a:ext uri="{FF2B5EF4-FFF2-40B4-BE49-F238E27FC236}">
                <a16:creationId xmlns:a16="http://schemas.microsoft.com/office/drawing/2014/main" id="{12F460E9-21AF-98C2-E9C5-65DEA3E181FF}"/>
              </a:ext>
            </a:extLst>
          </p:cNvPr>
          <p:cNvCxnSpPr>
            <a:cxnSpLocks/>
          </p:cNvCxnSpPr>
          <p:nvPr/>
        </p:nvCxnSpPr>
        <p:spPr>
          <a:xfrm>
            <a:off x="1520327" y="3012694"/>
            <a:ext cx="2664288" cy="64504"/>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3191A22A-F812-0118-74CD-955AA9D5D5FC}"/>
              </a:ext>
            </a:extLst>
          </p:cNvPr>
          <p:cNvSpPr txBox="1"/>
          <p:nvPr/>
        </p:nvSpPr>
        <p:spPr>
          <a:xfrm>
            <a:off x="6414157" y="3583413"/>
            <a:ext cx="752129" cy="184666"/>
          </a:xfrm>
          <a:prstGeom prst="rect">
            <a:avLst/>
          </a:prstGeom>
          <a:solidFill>
            <a:schemeClr val="bg1">
              <a:lumMod val="85000"/>
            </a:schemeClr>
          </a:solidFill>
        </p:spPr>
        <p:txBody>
          <a:bodyPr wrap="none" rtlCol="0">
            <a:spAutoFit/>
          </a:bodyPr>
          <a:lstStyle/>
          <a:p>
            <a:r>
              <a:rPr lang="en-US" sz="600" dirty="0">
                <a:solidFill>
                  <a:schemeClr val="tx1"/>
                </a:solidFill>
                <a:latin typeface="+mj-lt"/>
              </a:rPr>
              <a:t>Edge Location A</a:t>
            </a:r>
          </a:p>
        </p:txBody>
      </p:sp>
      <p:sp>
        <p:nvSpPr>
          <p:cNvPr id="138" name="TextBox 137">
            <a:extLst>
              <a:ext uri="{FF2B5EF4-FFF2-40B4-BE49-F238E27FC236}">
                <a16:creationId xmlns:a16="http://schemas.microsoft.com/office/drawing/2014/main" id="{D58AEE81-9821-6F73-0449-A1A372118275}"/>
              </a:ext>
            </a:extLst>
          </p:cNvPr>
          <p:cNvSpPr txBox="1"/>
          <p:nvPr/>
        </p:nvSpPr>
        <p:spPr>
          <a:xfrm>
            <a:off x="3013383" y="2826348"/>
            <a:ext cx="518091" cy="200055"/>
          </a:xfrm>
          <a:prstGeom prst="rect">
            <a:avLst/>
          </a:prstGeom>
          <a:noFill/>
        </p:spPr>
        <p:txBody>
          <a:bodyPr wrap="none" rtlCol="0">
            <a:spAutoFit/>
          </a:bodyPr>
          <a:lstStyle/>
          <a:p>
            <a:pPr defTabSz="685800"/>
            <a:r>
              <a:rPr lang="en-US" sz="700" dirty="0">
                <a:solidFill>
                  <a:prstClr val="black"/>
                </a:solidFill>
                <a:latin typeface="+mj-lt"/>
              </a:rPr>
              <a:t>DAGlets</a:t>
            </a: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a:off x="1463317" y="3073511"/>
            <a:ext cx="2597420" cy="1149919"/>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43" name="Straight Arrow Connector 142">
            <a:extLst>
              <a:ext uri="{FF2B5EF4-FFF2-40B4-BE49-F238E27FC236}">
                <a16:creationId xmlns:a16="http://schemas.microsoft.com/office/drawing/2014/main" id="{92E1E1BE-A056-E925-A211-25A6F126BC18}"/>
              </a:ext>
            </a:extLst>
          </p:cNvPr>
          <p:cNvCxnSpPr>
            <a:cxnSpLocks/>
            <a:endCxn id="71" idx="1"/>
          </p:cNvCxnSpPr>
          <p:nvPr/>
        </p:nvCxnSpPr>
        <p:spPr>
          <a:xfrm flipV="1">
            <a:off x="2293427" y="1408014"/>
            <a:ext cx="2855043" cy="914125"/>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grpSp>
        <p:nvGrpSpPr>
          <p:cNvPr id="27" name="Group 26">
            <a:extLst>
              <a:ext uri="{FF2B5EF4-FFF2-40B4-BE49-F238E27FC236}">
                <a16:creationId xmlns:a16="http://schemas.microsoft.com/office/drawing/2014/main" id="{F36F7DBC-C843-A773-C12E-44A27AE67215}"/>
              </a:ext>
            </a:extLst>
          </p:cNvPr>
          <p:cNvGrpSpPr/>
          <p:nvPr/>
        </p:nvGrpSpPr>
        <p:grpSpPr>
          <a:xfrm rot="20522280">
            <a:off x="2725021" y="1550002"/>
            <a:ext cx="1009107" cy="463992"/>
            <a:chOff x="1170432" y="1152712"/>
            <a:chExt cx="1200150" cy="763648"/>
          </a:xfrm>
        </p:grpSpPr>
        <p:sp>
          <p:nvSpPr>
            <p:cNvPr id="28" name="Snip Diagonal Corner of Rectangle 7">
              <a:extLst>
                <a:ext uri="{FF2B5EF4-FFF2-40B4-BE49-F238E27FC236}">
                  <a16:creationId xmlns:a16="http://schemas.microsoft.com/office/drawing/2014/main" id="{1746A947-4D74-0DAE-B2CC-30A10982CD86}"/>
                </a:ext>
              </a:extLst>
            </p:cNvPr>
            <p:cNvSpPr/>
            <p:nvPr/>
          </p:nvSpPr>
          <p:spPr>
            <a:xfrm>
              <a:off x="1170432" y="1428750"/>
              <a:ext cx="171450" cy="1714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514350"/>
              <a:endParaRPr lang="en-US" sz="1013">
                <a:solidFill>
                  <a:prstClr val="white"/>
                </a:solidFill>
                <a:latin typeface="+mj-lt"/>
              </a:endParaRPr>
            </a:p>
          </p:txBody>
        </p:sp>
        <p:cxnSp>
          <p:nvCxnSpPr>
            <p:cNvPr id="29" name="Straight Arrow Connector 28">
              <a:extLst>
                <a:ext uri="{FF2B5EF4-FFF2-40B4-BE49-F238E27FC236}">
                  <a16:creationId xmlns:a16="http://schemas.microsoft.com/office/drawing/2014/main" id="{09F75C96-2140-7793-07A5-7DAF8021E347}"/>
                </a:ext>
              </a:extLst>
            </p:cNvPr>
            <p:cNvCxnSpPr>
              <a:stCxn id="28" idx="0"/>
            </p:cNvCxnSpPr>
            <p:nvPr/>
          </p:nvCxnSpPr>
          <p:spPr>
            <a:xfrm>
              <a:off x="1341882" y="1514475"/>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Snip Diagonal Corner of Rectangle 9">
              <a:extLst>
                <a:ext uri="{FF2B5EF4-FFF2-40B4-BE49-F238E27FC236}">
                  <a16:creationId xmlns:a16="http://schemas.microsoft.com/office/drawing/2014/main" id="{3137EBD6-60B8-7C1F-A500-EB83E384620A}"/>
                </a:ext>
              </a:extLst>
            </p:cNvPr>
            <p:cNvSpPr/>
            <p:nvPr/>
          </p:nvSpPr>
          <p:spPr>
            <a:xfrm>
              <a:off x="1513332" y="1428750"/>
              <a:ext cx="171450" cy="171450"/>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514350"/>
              <a:endParaRPr lang="en-US" sz="1013">
                <a:solidFill>
                  <a:prstClr val="white"/>
                </a:solidFill>
                <a:latin typeface="+mj-lt"/>
              </a:endParaRPr>
            </a:p>
          </p:txBody>
        </p:sp>
        <p:sp>
          <p:nvSpPr>
            <p:cNvPr id="31" name="Snip Diagonal Corner of Rectangle 10">
              <a:extLst>
                <a:ext uri="{FF2B5EF4-FFF2-40B4-BE49-F238E27FC236}">
                  <a16:creationId xmlns:a16="http://schemas.microsoft.com/office/drawing/2014/main" id="{979A7707-6F3C-89BF-5377-ED2F036085F1}"/>
                </a:ext>
              </a:extLst>
            </p:cNvPr>
            <p:cNvSpPr/>
            <p:nvPr/>
          </p:nvSpPr>
          <p:spPr>
            <a:xfrm>
              <a:off x="1856232" y="1436591"/>
              <a:ext cx="171450" cy="171450"/>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34" name="Straight Arrow Connector 33">
              <a:extLst>
                <a:ext uri="{FF2B5EF4-FFF2-40B4-BE49-F238E27FC236}">
                  <a16:creationId xmlns:a16="http://schemas.microsoft.com/office/drawing/2014/main" id="{AB6BDB23-E7F9-E40C-33C6-EECDE429EB2C}"/>
                </a:ext>
              </a:extLst>
            </p:cNvPr>
            <p:cNvCxnSpPr/>
            <p:nvPr/>
          </p:nvCxnSpPr>
          <p:spPr>
            <a:xfrm>
              <a:off x="1684782" y="1522316"/>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Snip Diagonal Corner of Rectangle 12">
              <a:extLst>
                <a:ext uri="{FF2B5EF4-FFF2-40B4-BE49-F238E27FC236}">
                  <a16:creationId xmlns:a16="http://schemas.microsoft.com/office/drawing/2014/main" id="{4F6FFD4C-2746-7071-51FB-7B3A58C4B06A}"/>
                </a:ext>
              </a:extLst>
            </p:cNvPr>
            <p:cNvSpPr/>
            <p:nvPr/>
          </p:nvSpPr>
          <p:spPr>
            <a:xfrm>
              <a:off x="2199132" y="1434575"/>
              <a:ext cx="171450" cy="171450"/>
            </a:xfrm>
            <a:prstGeom prst="snip2Diag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37" name="Straight Arrow Connector 36">
              <a:extLst>
                <a:ext uri="{FF2B5EF4-FFF2-40B4-BE49-F238E27FC236}">
                  <a16:creationId xmlns:a16="http://schemas.microsoft.com/office/drawing/2014/main" id="{D60BFD90-351E-502B-2C45-6521FE085EF5}"/>
                </a:ext>
              </a:extLst>
            </p:cNvPr>
            <p:cNvCxnSpPr/>
            <p:nvPr/>
          </p:nvCxnSpPr>
          <p:spPr>
            <a:xfrm>
              <a:off x="2027682" y="1520300"/>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8" name="Picture 8" descr="Kubernetes Icons Set &amp; Kubernetes ressources map - Qiita">
              <a:extLst>
                <a:ext uri="{FF2B5EF4-FFF2-40B4-BE49-F238E27FC236}">
                  <a16:creationId xmlns:a16="http://schemas.microsoft.com/office/drawing/2014/main" id="{B15B5F0E-6508-F00C-E2F0-6C10E878CE3D}"/>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597646" y="1152712"/>
              <a:ext cx="218750" cy="218750"/>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a:extLst>
                <a:ext uri="{FF2B5EF4-FFF2-40B4-BE49-F238E27FC236}">
                  <a16:creationId xmlns:a16="http://schemas.microsoft.com/office/drawing/2014/main" id="{8BE1AB31-C5F3-FDBE-7B41-EA424D5A8496}"/>
                </a:ext>
              </a:extLst>
            </p:cNvPr>
            <p:cNvSpPr txBox="1"/>
            <p:nvPr/>
          </p:nvSpPr>
          <p:spPr>
            <a:xfrm>
              <a:off x="1320217" y="1587105"/>
              <a:ext cx="904054" cy="329255"/>
            </a:xfrm>
            <a:prstGeom prst="rect">
              <a:avLst/>
            </a:prstGeom>
            <a:noFill/>
          </p:spPr>
          <p:txBody>
            <a:bodyPr wrap="none" rtlCol="0">
              <a:spAutoFit/>
            </a:bodyPr>
            <a:lstStyle/>
            <a:p>
              <a:pPr defTabSz="685800"/>
              <a:r>
                <a:rPr lang="en-US" sz="700" dirty="0">
                  <a:solidFill>
                    <a:prstClr val="black"/>
                  </a:solidFill>
                  <a:latin typeface="+mj-lt"/>
                </a:rPr>
                <a:t>Operator DAG</a:t>
              </a:r>
            </a:p>
          </p:txBody>
        </p:sp>
      </p:grpSp>
      <p:sp>
        <p:nvSpPr>
          <p:cNvPr id="51" name="Oval 50">
            <a:extLst>
              <a:ext uri="{FF2B5EF4-FFF2-40B4-BE49-F238E27FC236}">
                <a16:creationId xmlns:a16="http://schemas.microsoft.com/office/drawing/2014/main" id="{5550DCE2-476F-8D2B-380E-E6BB2EBE84F8}"/>
              </a:ext>
            </a:extLst>
          </p:cNvPr>
          <p:cNvSpPr/>
          <p:nvPr/>
        </p:nvSpPr>
        <p:spPr>
          <a:xfrm>
            <a:off x="2858498" y="2792546"/>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mj-lt"/>
              </a:rPr>
              <a:t>4</a:t>
            </a:r>
          </a:p>
        </p:txBody>
      </p:sp>
      <p:sp>
        <p:nvSpPr>
          <p:cNvPr id="63" name="TextBox 62">
            <a:extLst>
              <a:ext uri="{FF2B5EF4-FFF2-40B4-BE49-F238E27FC236}">
                <a16:creationId xmlns:a16="http://schemas.microsoft.com/office/drawing/2014/main" id="{75986318-3206-C5AC-2DD8-C5C68F7C9D6E}"/>
              </a:ext>
            </a:extLst>
          </p:cNvPr>
          <p:cNvSpPr txBox="1"/>
          <p:nvPr/>
        </p:nvSpPr>
        <p:spPr>
          <a:xfrm>
            <a:off x="4230444" y="1140947"/>
            <a:ext cx="646729" cy="307777"/>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a:solidFill>
                  <a:srgbClr val="000099"/>
                </a:solidFill>
                <a:latin typeface="+mj-lt"/>
              </a:rPr>
              <a:t>KubeStellar-syncer</a:t>
            </a:r>
            <a:endParaRPr lang="en-US" sz="700" dirty="0">
              <a:latin typeface="+mj-lt"/>
            </a:endParaRPr>
          </a:p>
        </p:txBody>
      </p:sp>
      <p:cxnSp>
        <p:nvCxnSpPr>
          <p:cNvPr id="117" name="Straight Arrow Connector 116">
            <a:extLst>
              <a:ext uri="{FF2B5EF4-FFF2-40B4-BE49-F238E27FC236}">
                <a16:creationId xmlns:a16="http://schemas.microsoft.com/office/drawing/2014/main" id="{32E3B42E-86AE-CE50-7973-97B531D1A05A}"/>
              </a:ext>
            </a:extLst>
          </p:cNvPr>
          <p:cNvCxnSpPr>
            <a:cxnSpLocks/>
          </p:cNvCxnSpPr>
          <p:nvPr/>
        </p:nvCxnSpPr>
        <p:spPr>
          <a:xfrm flipV="1">
            <a:off x="2278018" y="1583381"/>
            <a:ext cx="2902826" cy="886796"/>
          </a:xfrm>
          <a:prstGeom prst="straightConnector1">
            <a:avLst/>
          </a:prstGeom>
          <a:ln w="6350">
            <a:solidFill>
              <a:schemeClr val="tx2">
                <a:lumMod val="50000"/>
              </a:schemeClr>
            </a:solidFill>
            <a:headEnd type="triangle" w="med" len="med"/>
            <a:tailEnd type="none" w="med" len="med"/>
          </a:ln>
        </p:spPr>
        <p:style>
          <a:lnRef idx="1">
            <a:schemeClr val="dk1"/>
          </a:lnRef>
          <a:fillRef idx="0">
            <a:schemeClr val="dk1"/>
          </a:fillRef>
          <a:effectRef idx="0">
            <a:schemeClr val="dk1"/>
          </a:effectRef>
          <a:fontRef idx="minor">
            <a:schemeClr val="tx1"/>
          </a:fontRef>
        </p:style>
      </p:cxnSp>
      <p:sp>
        <p:nvSpPr>
          <p:cNvPr id="144" name="Oval 143">
            <a:extLst>
              <a:ext uri="{FF2B5EF4-FFF2-40B4-BE49-F238E27FC236}">
                <a16:creationId xmlns:a16="http://schemas.microsoft.com/office/drawing/2014/main" id="{C97D235E-23C7-0705-1358-08EE295F3491}"/>
              </a:ext>
            </a:extLst>
          </p:cNvPr>
          <p:cNvSpPr/>
          <p:nvPr/>
        </p:nvSpPr>
        <p:spPr>
          <a:xfrm>
            <a:off x="3072968" y="2271407"/>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mj-lt"/>
                <a:cs typeface="Arial"/>
              </a:rPr>
              <a:t>3</a:t>
            </a:r>
          </a:p>
        </p:txBody>
      </p:sp>
      <p:grpSp>
        <p:nvGrpSpPr>
          <p:cNvPr id="147" name="Group 146">
            <a:extLst>
              <a:ext uri="{FF2B5EF4-FFF2-40B4-BE49-F238E27FC236}">
                <a16:creationId xmlns:a16="http://schemas.microsoft.com/office/drawing/2014/main" id="{EEB7B77A-ABE3-AF72-00FB-508033B157C1}"/>
              </a:ext>
            </a:extLst>
          </p:cNvPr>
          <p:cNvGrpSpPr/>
          <p:nvPr/>
        </p:nvGrpSpPr>
        <p:grpSpPr>
          <a:xfrm>
            <a:off x="902691" y="803980"/>
            <a:ext cx="1167893" cy="496697"/>
            <a:chOff x="5732441" y="540678"/>
            <a:chExt cx="1167893" cy="496697"/>
          </a:xfrm>
        </p:grpSpPr>
        <p:grpSp>
          <p:nvGrpSpPr>
            <p:cNvPr id="39" name="Group 38">
              <a:extLst>
                <a:ext uri="{FF2B5EF4-FFF2-40B4-BE49-F238E27FC236}">
                  <a16:creationId xmlns:a16="http://schemas.microsoft.com/office/drawing/2014/main" id="{10E0E330-D10C-51BD-00BD-747272A93407}"/>
                </a:ext>
              </a:extLst>
            </p:cNvPr>
            <p:cNvGrpSpPr/>
            <p:nvPr/>
          </p:nvGrpSpPr>
          <p:grpSpPr>
            <a:xfrm>
              <a:off x="5732441" y="540678"/>
              <a:ext cx="1027014" cy="496697"/>
              <a:chOff x="983419" y="1159512"/>
              <a:chExt cx="1387163" cy="662615"/>
            </a:xfrm>
          </p:grpSpPr>
          <p:sp>
            <p:nvSpPr>
              <p:cNvPr id="43" name="Snip Diagonal Corner of Rectangle 7">
                <a:extLst>
                  <a:ext uri="{FF2B5EF4-FFF2-40B4-BE49-F238E27FC236}">
                    <a16:creationId xmlns:a16="http://schemas.microsoft.com/office/drawing/2014/main" id="{351654BB-6BEC-8589-978A-AC7F4916E5BB}"/>
                  </a:ext>
                </a:extLst>
              </p:cNvPr>
              <p:cNvSpPr/>
              <p:nvPr/>
            </p:nvSpPr>
            <p:spPr>
              <a:xfrm>
                <a:off x="1170432" y="1428750"/>
                <a:ext cx="171450" cy="1714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514350"/>
                <a:endParaRPr lang="en-US" sz="1013">
                  <a:solidFill>
                    <a:prstClr val="white"/>
                  </a:solidFill>
                  <a:latin typeface="+mj-lt"/>
                </a:endParaRPr>
              </a:p>
            </p:txBody>
          </p:sp>
          <p:cxnSp>
            <p:nvCxnSpPr>
              <p:cNvPr id="44" name="Straight Arrow Connector 43">
                <a:extLst>
                  <a:ext uri="{FF2B5EF4-FFF2-40B4-BE49-F238E27FC236}">
                    <a16:creationId xmlns:a16="http://schemas.microsoft.com/office/drawing/2014/main" id="{B5FE9D00-96E7-DB7A-7D15-C2E269106D9A}"/>
                  </a:ext>
                </a:extLst>
              </p:cNvPr>
              <p:cNvCxnSpPr>
                <a:stCxn id="43" idx="0"/>
              </p:cNvCxnSpPr>
              <p:nvPr/>
            </p:nvCxnSpPr>
            <p:spPr>
              <a:xfrm>
                <a:off x="1341882" y="1514475"/>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Snip Diagonal Corner of Rectangle 9">
                <a:extLst>
                  <a:ext uri="{FF2B5EF4-FFF2-40B4-BE49-F238E27FC236}">
                    <a16:creationId xmlns:a16="http://schemas.microsoft.com/office/drawing/2014/main" id="{56B73078-F7E6-D47B-C32A-7C0259EFF045}"/>
                  </a:ext>
                </a:extLst>
              </p:cNvPr>
              <p:cNvSpPr/>
              <p:nvPr/>
            </p:nvSpPr>
            <p:spPr>
              <a:xfrm>
                <a:off x="1513332" y="1428750"/>
                <a:ext cx="171450" cy="171450"/>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514350"/>
                <a:endParaRPr lang="en-US" sz="1013">
                  <a:solidFill>
                    <a:prstClr val="white"/>
                  </a:solidFill>
                  <a:latin typeface="+mj-lt"/>
                </a:endParaRPr>
              </a:p>
            </p:txBody>
          </p:sp>
          <p:sp>
            <p:nvSpPr>
              <p:cNvPr id="46" name="Snip Diagonal Corner of Rectangle 10">
                <a:extLst>
                  <a:ext uri="{FF2B5EF4-FFF2-40B4-BE49-F238E27FC236}">
                    <a16:creationId xmlns:a16="http://schemas.microsoft.com/office/drawing/2014/main" id="{47682C80-FCB3-E751-2E4B-677D59111F40}"/>
                  </a:ext>
                </a:extLst>
              </p:cNvPr>
              <p:cNvSpPr/>
              <p:nvPr/>
            </p:nvSpPr>
            <p:spPr>
              <a:xfrm>
                <a:off x="1856232" y="1436591"/>
                <a:ext cx="171450" cy="171450"/>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48" name="Straight Arrow Connector 47">
                <a:extLst>
                  <a:ext uri="{FF2B5EF4-FFF2-40B4-BE49-F238E27FC236}">
                    <a16:creationId xmlns:a16="http://schemas.microsoft.com/office/drawing/2014/main" id="{2280D23C-7D82-E144-405F-5CB223FAB23D}"/>
                  </a:ext>
                </a:extLst>
              </p:cNvPr>
              <p:cNvCxnSpPr/>
              <p:nvPr/>
            </p:nvCxnSpPr>
            <p:spPr>
              <a:xfrm>
                <a:off x="1684782" y="1522316"/>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9" name="Snip Diagonal Corner of Rectangle 12">
                <a:extLst>
                  <a:ext uri="{FF2B5EF4-FFF2-40B4-BE49-F238E27FC236}">
                    <a16:creationId xmlns:a16="http://schemas.microsoft.com/office/drawing/2014/main" id="{EF4248E9-0603-A026-A1EE-5AF5D7DCA8E8}"/>
                  </a:ext>
                </a:extLst>
              </p:cNvPr>
              <p:cNvSpPr/>
              <p:nvPr/>
            </p:nvSpPr>
            <p:spPr>
              <a:xfrm>
                <a:off x="2199132" y="1434575"/>
                <a:ext cx="171450" cy="171450"/>
              </a:xfrm>
              <a:prstGeom prst="snip2DiagRect">
                <a:avLst/>
              </a:prstGeom>
              <a:solidFill>
                <a:srgbClr val="FFC00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50" name="Straight Arrow Connector 49">
                <a:extLst>
                  <a:ext uri="{FF2B5EF4-FFF2-40B4-BE49-F238E27FC236}">
                    <a16:creationId xmlns:a16="http://schemas.microsoft.com/office/drawing/2014/main" id="{42766881-C078-DF41-CF5C-729460D6FBE1}"/>
                  </a:ext>
                </a:extLst>
              </p:cNvPr>
              <p:cNvCxnSpPr/>
              <p:nvPr/>
            </p:nvCxnSpPr>
            <p:spPr>
              <a:xfrm>
                <a:off x="2027682" y="1520300"/>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52" name="Picture 8" descr="Kubernetes Icons Set &amp; Kubernetes ressources map - Qiita">
                <a:extLst>
                  <a:ext uri="{FF2B5EF4-FFF2-40B4-BE49-F238E27FC236}">
                    <a16:creationId xmlns:a16="http://schemas.microsoft.com/office/drawing/2014/main" id="{CFD48222-E7C0-7DF4-44AD-E04564EE244D}"/>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716635" y="1603377"/>
                <a:ext cx="218750" cy="218750"/>
              </a:xfrm>
              <a:prstGeom prst="rect">
                <a:avLst/>
              </a:prstGeom>
              <a:noFill/>
              <a:extLst>
                <a:ext uri="{909E8E84-426E-40DD-AFC4-6F175D3DCCD1}">
                  <a14:hiddenFill xmlns:a14="http://schemas.microsoft.com/office/drawing/2010/main">
                    <a:solidFill>
                      <a:srgbClr val="FFFFFF"/>
                    </a:solidFill>
                  </a14:hiddenFill>
                </a:ext>
              </a:extLst>
            </p:spPr>
          </p:pic>
          <p:sp>
            <p:nvSpPr>
              <p:cNvPr id="55" name="TextBox 54">
                <a:extLst>
                  <a:ext uri="{FF2B5EF4-FFF2-40B4-BE49-F238E27FC236}">
                    <a16:creationId xmlns:a16="http://schemas.microsoft.com/office/drawing/2014/main" id="{4D58385D-AF25-ECAC-F213-9D5ECB43572D}"/>
                  </a:ext>
                </a:extLst>
              </p:cNvPr>
              <p:cNvSpPr txBox="1"/>
              <p:nvPr/>
            </p:nvSpPr>
            <p:spPr>
              <a:xfrm>
                <a:off x="983419" y="1162418"/>
                <a:ext cx="502746" cy="266882"/>
              </a:xfrm>
              <a:prstGeom prst="rect">
                <a:avLst/>
              </a:prstGeom>
              <a:noFill/>
            </p:spPr>
            <p:txBody>
              <a:bodyPr wrap="none" rtlCol="0">
                <a:spAutoFit/>
              </a:bodyPr>
              <a:lstStyle/>
              <a:p>
                <a:pPr defTabSz="685800"/>
                <a:r>
                  <a:rPr lang="en-US" sz="700" dirty="0">
                    <a:solidFill>
                      <a:prstClr val="black"/>
                    </a:solidFill>
                    <a:latin typeface="+mj-lt"/>
                  </a:rPr>
                  <a:t>label</a:t>
                </a:r>
              </a:p>
            </p:txBody>
          </p:sp>
          <p:sp>
            <p:nvSpPr>
              <p:cNvPr id="58" name="TextBox 57">
                <a:extLst>
                  <a:ext uri="{FF2B5EF4-FFF2-40B4-BE49-F238E27FC236}">
                    <a16:creationId xmlns:a16="http://schemas.microsoft.com/office/drawing/2014/main" id="{72C565A4-F3A2-C48D-9C63-BCFEFC698F3B}"/>
                  </a:ext>
                </a:extLst>
              </p:cNvPr>
              <p:cNvSpPr txBox="1"/>
              <p:nvPr/>
            </p:nvSpPr>
            <p:spPr>
              <a:xfrm>
                <a:off x="1338717" y="1170521"/>
                <a:ext cx="478928" cy="266882"/>
              </a:xfrm>
              <a:prstGeom prst="rect">
                <a:avLst/>
              </a:prstGeom>
              <a:noFill/>
            </p:spPr>
            <p:txBody>
              <a:bodyPr wrap="none" rtlCol="0">
                <a:spAutoFit/>
              </a:bodyPr>
              <a:lstStyle/>
              <a:p>
                <a:pPr defTabSz="685800"/>
                <a:r>
                  <a:rPr lang="en-US" sz="700" dirty="0">
                    <a:solidFill>
                      <a:prstClr val="black"/>
                    </a:solidFill>
                    <a:latin typeface="+mj-lt"/>
                  </a:rPr>
                  <a:t>filter</a:t>
                </a:r>
              </a:p>
            </p:txBody>
          </p:sp>
          <p:sp>
            <p:nvSpPr>
              <p:cNvPr id="60" name="TextBox 59">
                <a:extLst>
                  <a:ext uri="{FF2B5EF4-FFF2-40B4-BE49-F238E27FC236}">
                    <a16:creationId xmlns:a16="http://schemas.microsoft.com/office/drawing/2014/main" id="{78DE42C9-F30D-20DA-3521-64EBA9E43CFC}"/>
                  </a:ext>
                </a:extLst>
              </p:cNvPr>
              <p:cNvSpPr txBox="1"/>
              <p:nvPr/>
            </p:nvSpPr>
            <p:spPr>
              <a:xfrm>
                <a:off x="1697211" y="1159512"/>
                <a:ext cx="450783" cy="266882"/>
              </a:xfrm>
              <a:prstGeom prst="rect">
                <a:avLst/>
              </a:prstGeom>
              <a:noFill/>
            </p:spPr>
            <p:txBody>
              <a:bodyPr wrap="none" rtlCol="0">
                <a:spAutoFit/>
              </a:bodyPr>
              <a:lstStyle/>
              <a:p>
                <a:pPr defTabSz="685800"/>
                <a:r>
                  <a:rPr lang="en-US" sz="700" dirty="0">
                    <a:solidFill>
                      <a:prstClr val="black"/>
                    </a:solidFill>
                    <a:latin typeface="+mj-lt"/>
                  </a:rPr>
                  <a:t>agg</a:t>
                </a:r>
              </a:p>
            </p:txBody>
          </p:sp>
        </p:grpSp>
        <p:sp>
          <p:nvSpPr>
            <p:cNvPr id="146" name="TextBox 145">
              <a:extLst>
                <a:ext uri="{FF2B5EF4-FFF2-40B4-BE49-F238E27FC236}">
                  <a16:creationId xmlns:a16="http://schemas.microsoft.com/office/drawing/2014/main" id="{27F79874-F7D5-7448-CD71-C95F0D3BAB7F}"/>
                </a:ext>
              </a:extLst>
            </p:cNvPr>
            <p:cNvSpPr txBox="1"/>
            <p:nvPr/>
          </p:nvSpPr>
          <p:spPr>
            <a:xfrm>
              <a:off x="6451172" y="541677"/>
              <a:ext cx="449162" cy="200055"/>
            </a:xfrm>
            <a:prstGeom prst="rect">
              <a:avLst/>
            </a:prstGeom>
            <a:noFill/>
          </p:spPr>
          <p:txBody>
            <a:bodyPr wrap="none" rtlCol="0">
              <a:spAutoFit/>
            </a:bodyPr>
            <a:lstStyle/>
            <a:p>
              <a:pPr defTabSz="685800"/>
              <a:r>
                <a:rPr lang="en-US" sz="700" dirty="0">
                  <a:solidFill>
                    <a:prstClr val="black"/>
                  </a:solidFill>
                  <a:latin typeface="+mj-lt"/>
                </a:rPr>
                <a:t>persist</a:t>
              </a:r>
            </a:p>
          </p:txBody>
        </p:sp>
      </p:grpSp>
      <p:grpSp>
        <p:nvGrpSpPr>
          <p:cNvPr id="153" name="Group 152">
            <a:extLst>
              <a:ext uri="{FF2B5EF4-FFF2-40B4-BE49-F238E27FC236}">
                <a16:creationId xmlns:a16="http://schemas.microsoft.com/office/drawing/2014/main" id="{81279248-FF68-5271-E240-054F701A536C}"/>
              </a:ext>
            </a:extLst>
          </p:cNvPr>
          <p:cNvGrpSpPr/>
          <p:nvPr/>
        </p:nvGrpSpPr>
        <p:grpSpPr>
          <a:xfrm>
            <a:off x="2742968" y="3111042"/>
            <a:ext cx="1137226" cy="169989"/>
            <a:chOff x="2734009" y="3492767"/>
            <a:chExt cx="1316527" cy="277236"/>
          </a:xfrm>
        </p:grpSpPr>
        <p:sp>
          <p:nvSpPr>
            <p:cNvPr id="154" name="Snip Diagonal Corner of Rectangle 194">
              <a:extLst>
                <a:ext uri="{FF2B5EF4-FFF2-40B4-BE49-F238E27FC236}">
                  <a16:creationId xmlns:a16="http://schemas.microsoft.com/office/drawing/2014/main" id="{0DD10F58-5443-182A-339E-70F26460CC46}"/>
                </a:ext>
              </a:extLst>
            </p:cNvPr>
            <p:cNvSpPr/>
            <p:nvPr/>
          </p:nvSpPr>
          <p:spPr>
            <a:xfrm>
              <a:off x="2892478" y="3492767"/>
              <a:ext cx="171450" cy="1714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514350"/>
              <a:endParaRPr lang="en-US" sz="1013">
                <a:solidFill>
                  <a:prstClr val="white"/>
                </a:solidFill>
                <a:latin typeface="+mj-lt"/>
              </a:endParaRPr>
            </a:p>
          </p:txBody>
        </p:sp>
        <p:grpSp>
          <p:nvGrpSpPr>
            <p:cNvPr id="155" name="Group 154">
              <a:extLst>
                <a:ext uri="{FF2B5EF4-FFF2-40B4-BE49-F238E27FC236}">
                  <a16:creationId xmlns:a16="http://schemas.microsoft.com/office/drawing/2014/main" id="{94111731-FF17-DF20-D270-9ED3140D341D}"/>
                </a:ext>
              </a:extLst>
            </p:cNvPr>
            <p:cNvGrpSpPr/>
            <p:nvPr/>
          </p:nvGrpSpPr>
          <p:grpSpPr>
            <a:xfrm>
              <a:off x="2734009" y="3492767"/>
              <a:ext cx="1316527" cy="277236"/>
              <a:chOff x="2734009" y="3492767"/>
              <a:chExt cx="1316527" cy="277236"/>
            </a:xfrm>
          </p:grpSpPr>
          <p:pic>
            <p:nvPicPr>
              <p:cNvPr id="156" name="Picture 8" descr="Kubernetes Icons Set &amp; Kubernetes ressources map - Qiita">
                <a:extLst>
                  <a:ext uri="{FF2B5EF4-FFF2-40B4-BE49-F238E27FC236}">
                    <a16:creationId xmlns:a16="http://schemas.microsoft.com/office/drawing/2014/main" id="{F62B3D5D-7251-BC91-F130-3E2623CB6E85}"/>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1786" y="3551253"/>
                <a:ext cx="218750" cy="218750"/>
              </a:xfrm>
              <a:prstGeom prst="rect">
                <a:avLst/>
              </a:prstGeom>
              <a:noFill/>
              <a:extLst>
                <a:ext uri="{909E8E84-426E-40DD-AFC4-6F175D3DCCD1}">
                  <a14:hiddenFill xmlns:a14="http://schemas.microsoft.com/office/drawing/2010/main">
                    <a:solidFill>
                      <a:srgbClr val="FFFFFF"/>
                    </a:solidFill>
                  </a14:hiddenFill>
                </a:ext>
              </a:extLst>
            </p:spPr>
          </p:pic>
          <p:cxnSp>
            <p:nvCxnSpPr>
              <p:cNvPr id="157" name="Straight Arrow Connector 156">
                <a:extLst>
                  <a:ext uri="{FF2B5EF4-FFF2-40B4-BE49-F238E27FC236}">
                    <a16:creationId xmlns:a16="http://schemas.microsoft.com/office/drawing/2014/main" id="{B83047C4-B8AF-0368-5BFB-91505EC6C1F5}"/>
                  </a:ext>
                </a:extLst>
              </p:cNvPr>
              <p:cNvCxnSpPr>
                <a:stCxn id="154" idx="0"/>
              </p:cNvCxnSpPr>
              <p:nvPr/>
            </p:nvCxnSpPr>
            <p:spPr>
              <a:xfrm>
                <a:off x="3063928" y="357849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8" name="Snip Diagonal Corner of Rectangle 196">
                <a:extLst>
                  <a:ext uri="{FF2B5EF4-FFF2-40B4-BE49-F238E27FC236}">
                    <a16:creationId xmlns:a16="http://schemas.microsoft.com/office/drawing/2014/main" id="{C12FE8D2-87E4-3CF1-D0F6-76073F4413AD}"/>
                  </a:ext>
                </a:extLst>
              </p:cNvPr>
              <p:cNvSpPr/>
              <p:nvPr/>
            </p:nvSpPr>
            <p:spPr>
              <a:xfrm>
                <a:off x="3235378" y="3492767"/>
                <a:ext cx="171450" cy="171450"/>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514350"/>
                <a:endParaRPr lang="en-US" sz="1013">
                  <a:solidFill>
                    <a:prstClr val="white"/>
                  </a:solidFill>
                  <a:latin typeface="+mj-lt"/>
                </a:endParaRPr>
              </a:p>
            </p:txBody>
          </p:sp>
          <p:sp>
            <p:nvSpPr>
              <p:cNvPr id="159" name="Snip Diagonal Corner of Rectangle 197">
                <a:extLst>
                  <a:ext uri="{FF2B5EF4-FFF2-40B4-BE49-F238E27FC236}">
                    <a16:creationId xmlns:a16="http://schemas.microsoft.com/office/drawing/2014/main" id="{BBBCEC6C-BEEF-FECE-685C-8F20C68A78FC}"/>
                  </a:ext>
                </a:extLst>
              </p:cNvPr>
              <p:cNvSpPr/>
              <p:nvPr/>
            </p:nvSpPr>
            <p:spPr>
              <a:xfrm>
                <a:off x="3578278" y="3500607"/>
                <a:ext cx="171450" cy="171450"/>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160" name="Straight Arrow Connector 159">
                <a:extLst>
                  <a:ext uri="{FF2B5EF4-FFF2-40B4-BE49-F238E27FC236}">
                    <a16:creationId xmlns:a16="http://schemas.microsoft.com/office/drawing/2014/main" id="{97AD89A7-9942-D8C9-CF8C-45E9B392CC6C}"/>
                  </a:ext>
                </a:extLst>
              </p:cNvPr>
              <p:cNvCxnSpPr/>
              <p:nvPr/>
            </p:nvCxnSpPr>
            <p:spPr>
              <a:xfrm>
                <a:off x="3406828" y="358633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0F5DF600-CCC1-01EB-8494-00FB45F4925D}"/>
                  </a:ext>
                </a:extLst>
              </p:cNvPr>
              <p:cNvCxnSpPr/>
              <p:nvPr/>
            </p:nvCxnSpPr>
            <p:spPr>
              <a:xfrm>
                <a:off x="2734009" y="3567636"/>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3" name="TextBox 162">
            <a:extLst>
              <a:ext uri="{FF2B5EF4-FFF2-40B4-BE49-F238E27FC236}">
                <a16:creationId xmlns:a16="http://schemas.microsoft.com/office/drawing/2014/main" id="{F76D28A5-821B-CA85-0B44-EF2F9F7B23FF}"/>
              </a:ext>
            </a:extLst>
          </p:cNvPr>
          <p:cNvSpPr txBox="1"/>
          <p:nvPr/>
        </p:nvSpPr>
        <p:spPr>
          <a:xfrm>
            <a:off x="2045610" y="1351394"/>
            <a:ext cx="681597" cy="200055"/>
          </a:xfrm>
          <a:prstGeom prst="rect">
            <a:avLst/>
          </a:prstGeom>
          <a:noFill/>
        </p:spPr>
        <p:txBody>
          <a:bodyPr wrap="none" rtlCol="0">
            <a:spAutoFit/>
          </a:bodyPr>
          <a:lstStyle/>
          <a:p>
            <a:pPr defTabSz="685800"/>
            <a:r>
              <a:rPr lang="en-US" sz="700" dirty="0">
                <a:solidFill>
                  <a:prstClr val="black"/>
                </a:solidFill>
                <a:latin typeface="+mj-lt"/>
              </a:rPr>
              <a:t>Deploy DAG</a:t>
            </a:r>
          </a:p>
        </p:txBody>
      </p:sp>
      <p:sp>
        <p:nvSpPr>
          <p:cNvPr id="164" name="TextBox 163">
            <a:extLst>
              <a:ext uri="{FF2B5EF4-FFF2-40B4-BE49-F238E27FC236}">
                <a16:creationId xmlns:a16="http://schemas.microsoft.com/office/drawing/2014/main" id="{8D9B1AE7-81BE-07B0-11E9-B3B5E421E71D}"/>
              </a:ext>
            </a:extLst>
          </p:cNvPr>
          <p:cNvSpPr txBox="1"/>
          <p:nvPr/>
        </p:nvSpPr>
        <p:spPr>
          <a:xfrm>
            <a:off x="4111074" y="725473"/>
            <a:ext cx="3103198" cy="284693"/>
          </a:xfrm>
          <a:prstGeom prst="rect">
            <a:avLst/>
          </a:prstGeom>
          <a:noFill/>
        </p:spPr>
        <p:txBody>
          <a:bodyPr wrap="square" lIns="68580" tIns="34290" rIns="68580" bIns="34290" anchor="t">
            <a:spAutoFit/>
          </a:bodyPr>
          <a:lstStyle/>
          <a:p>
            <a:pPr algn="ctr" defTabSz="514350">
              <a:defRPr/>
            </a:pPr>
            <a:r>
              <a:rPr lang="en-US" sz="700" dirty="0">
                <a:solidFill>
                  <a:schemeClr val="tx1"/>
                </a:solidFill>
                <a:latin typeface="+mj-lt"/>
              </a:rPr>
              <a:t>Hub operator at control site decomposes DAG CRD</a:t>
            </a:r>
          </a:p>
          <a:p>
            <a:pPr algn="ctr" defTabSz="514350">
              <a:defRPr/>
            </a:pPr>
            <a:r>
              <a:rPr lang="en-US" sz="700" dirty="0">
                <a:solidFill>
                  <a:schemeClr val="tx1"/>
                </a:solidFill>
                <a:latin typeface="+mj-lt"/>
              </a:rPr>
              <a:t> into spoke/cluster level </a:t>
            </a:r>
            <a:r>
              <a:rPr lang="en-US" sz="700" dirty="0" err="1">
                <a:solidFill>
                  <a:schemeClr val="tx1"/>
                </a:solidFill>
                <a:latin typeface="+mj-lt"/>
              </a:rPr>
              <a:t>DAGlets</a:t>
            </a:r>
            <a:r>
              <a:rPr lang="en-US" sz="700" dirty="0">
                <a:solidFill>
                  <a:schemeClr val="tx1"/>
                </a:solidFill>
                <a:latin typeface="+mj-lt"/>
              </a:rPr>
              <a:t>. This is synched back to KubeStellar </a:t>
            </a:r>
          </a:p>
        </p:txBody>
      </p:sp>
      <p:sp>
        <p:nvSpPr>
          <p:cNvPr id="6" name="TextBox 5">
            <a:extLst>
              <a:ext uri="{FF2B5EF4-FFF2-40B4-BE49-F238E27FC236}">
                <a16:creationId xmlns:a16="http://schemas.microsoft.com/office/drawing/2014/main" id="{62547876-04AA-6BF3-BD5B-6E04A9F5773E}"/>
              </a:ext>
            </a:extLst>
          </p:cNvPr>
          <p:cNvSpPr txBox="1"/>
          <p:nvPr/>
        </p:nvSpPr>
        <p:spPr>
          <a:xfrm>
            <a:off x="52384" y="4074764"/>
            <a:ext cx="2712713" cy="1015663"/>
          </a:xfrm>
          <a:prstGeom prst="rect">
            <a:avLst/>
          </a:prstGeom>
          <a:noFill/>
        </p:spPr>
        <p:txBody>
          <a:bodyPr wrap="square" rtlCol="0">
            <a:spAutoFit/>
          </a:bodyPr>
          <a:lstStyle/>
          <a:p>
            <a:r>
              <a:rPr lang="en-US" sz="1200" dirty="0">
                <a:solidFill>
                  <a:srgbClr val="00B050"/>
                </a:solidFill>
                <a:latin typeface="+mj-lt"/>
              </a:rPr>
              <a:t>Enabling Edge Multicluster </a:t>
            </a:r>
          </a:p>
          <a:p>
            <a:r>
              <a:rPr lang="en-US" sz="1200" dirty="0">
                <a:solidFill>
                  <a:srgbClr val="00B050"/>
                </a:solidFill>
                <a:latin typeface="+mj-lt"/>
              </a:rPr>
              <a:t>Observability</a:t>
            </a:r>
          </a:p>
          <a:p>
            <a:endParaRPr lang="en-US" sz="1200" dirty="0">
              <a:solidFill>
                <a:srgbClr val="00B050"/>
              </a:solidFill>
              <a:latin typeface="+mj-lt"/>
            </a:endParaRPr>
          </a:p>
          <a:p>
            <a:r>
              <a:rPr lang="en-US" sz="1200" dirty="0">
                <a:solidFill>
                  <a:srgbClr val="00B050"/>
                </a:solidFill>
              </a:rPr>
              <a:t>Enabling Edge Multicluster </a:t>
            </a:r>
          </a:p>
          <a:p>
            <a:r>
              <a:rPr lang="en-US" sz="1200" dirty="0">
                <a:solidFill>
                  <a:srgbClr val="00B050"/>
                </a:solidFill>
              </a:rPr>
              <a:t>Smart Placement</a:t>
            </a:r>
          </a:p>
        </p:txBody>
      </p:sp>
      <p:grpSp>
        <p:nvGrpSpPr>
          <p:cNvPr id="9" name="Group 8">
            <a:extLst>
              <a:ext uri="{FF2B5EF4-FFF2-40B4-BE49-F238E27FC236}">
                <a16:creationId xmlns:a16="http://schemas.microsoft.com/office/drawing/2014/main" id="{D0DEB3FF-C91E-AB20-520B-89EC4B4F0491}"/>
              </a:ext>
            </a:extLst>
          </p:cNvPr>
          <p:cNvGrpSpPr/>
          <p:nvPr/>
        </p:nvGrpSpPr>
        <p:grpSpPr>
          <a:xfrm>
            <a:off x="183362" y="2281661"/>
            <a:ext cx="489731" cy="254845"/>
            <a:chOff x="337279" y="3685831"/>
            <a:chExt cx="669856" cy="269895"/>
          </a:xfrm>
        </p:grpSpPr>
        <p:sp>
          <p:nvSpPr>
            <p:cNvPr id="13" name="Rectangle 12">
              <a:extLst>
                <a:ext uri="{FF2B5EF4-FFF2-40B4-BE49-F238E27FC236}">
                  <a16:creationId xmlns:a16="http://schemas.microsoft.com/office/drawing/2014/main" id="{A14A28F0-2C5A-8072-CB7B-6D62A824FE60}"/>
                </a:ext>
              </a:extLst>
            </p:cNvPr>
            <p:cNvSpPr/>
            <p:nvPr/>
          </p:nvSpPr>
          <p:spPr bwMode="auto">
            <a:xfrm>
              <a:off x="423601" y="3685831"/>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14" name="Rectangle 13">
              <a:extLst>
                <a:ext uri="{FF2B5EF4-FFF2-40B4-BE49-F238E27FC236}">
                  <a16:creationId xmlns:a16="http://schemas.microsoft.com/office/drawing/2014/main" id="{826BA3CD-A8AB-F038-7BE4-474CF591BA0F}"/>
                </a:ext>
              </a:extLst>
            </p:cNvPr>
            <p:cNvSpPr/>
            <p:nvPr/>
          </p:nvSpPr>
          <p:spPr bwMode="auto">
            <a:xfrm>
              <a:off x="383491" y="3722729"/>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15" name="Rectangle 14">
              <a:extLst>
                <a:ext uri="{FF2B5EF4-FFF2-40B4-BE49-F238E27FC236}">
                  <a16:creationId xmlns:a16="http://schemas.microsoft.com/office/drawing/2014/main" id="{DEA08F9C-33CA-6512-549D-2F170A295448}"/>
                </a:ext>
              </a:extLst>
            </p:cNvPr>
            <p:cNvSpPr/>
            <p:nvPr/>
          </p:nvSpPr>
          <p:spPr bwMode="auto">
            <a:xfrm>
              <a:off x="337279" y="3768080"/>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mj-lt"/>
                </a:rPr>
                <a:t>IMW</a:t>
              </a:r>
            </a:p>
          </p:txBody>
        </p:sp>
      </p:grpSp>
      <p:sp>
        <p:nvSpPr>
          <p:cNvPr id="16" name="Rectangle 15">
            <a:extLst>
              <a:ext uri="{FF2B5EF4-FFF2-40B4-BE49-F238E27FC236}">
                <a16:creationId xmlns:a16="http://schemas.microsoft.com/office/drawing/2014/main" id="{365B3CCF-278D-00A7-E8BD-4F258EEB5FE6}"/>
              </a:ext>
            </a:extLst>
          </p:cNvPr>
          <p:cNvSpPr/>
          <p:nvPr/>
        </p:nvSpPr>
        <p:spPr bwMode="auto">
          <a:xfrm>
            <a:off x="1013505" y="2358946"/>
            <a:ext cx="484749" cy="174878"/>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mj-lt"/>
              </a:rPr>
              <a:t>ESP</a:t>
            </a:r>
          </a:p>
        </p:txBody>
      </p:sp>
      <p:grpSp>
        <p:nvGrpSpPr>
          <p:cNvPr id="26" name="Group 25">
            <a:extLst>
              <a:ext uri="{FF2B5EF4-FFF2-40B4-BE49-F238E27FC236}">
                <a16:creationId xmlns:a16="http://schemas.microsoft.com/office/drawing/2014/main" id="{AE218812-A271-77A7-63ED-B4F449F64207}"/>
              </a:ext>
            </a:extLst>
          </p:cNvPr>
          <p:cNvGrpSpPr/>
          <p:nvPr/>
        </p:nvGrpSpPr>
        <p:grpSpPr>
          <a:xfrm>
            <a:off x="1817122" y="2311255"/>
            <a:ext cx="460896" cy="206932"/>
            <a:chOff x="337279" y="3685831"/>
            <a:chExt cx="669856" cy="269895"/>
          </a:xfrm>
        </p:grpSpPr>
        <p:sp>
          <p:nvSpPr>
            <p:cNvPr id="53" name="Rectangle 52">
              <a:extLst>
                <a:ext uri="{FF2B5EF4-FFF2-40B4-BE49-F238E27FC236}">
                  <a16:creationId xmlns:a16="http://schemas.microsoft.com/office/drawing/2014/main" id="{A722BAC4-817D-CA85-7ACE-E3DAC13C7577}"/>
                </a:ext>
              </a:extLst>
            </p:cNvPr>
            <p:cNvSpPr/>
            <p:nvPr/>
          </p:nvSpPr>
          <p:spPr bwMode="auto">
            <a:xfrm>
              <a:off x="423601" y="3685831"/>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54" name="Rectangle 53">
              <a:extLst>
                <a:ext uri="{FF2B5EF4-FFF2-40B4-BE49-F238E27FC236}">
                  <a16:creationId xmlns:a16="http://schemas.microsoft.com/office/drawing/2014/main" id="{C2B7D3F8-08A6-B8E9-6751-E9495FB161EE}"/>
                </a:ext>
              </a:extLst>
            </p:cNvPr>
            <p:cNvSpPr/>
            <p:nvPr/>
          </p:nvSpPr>
          <p:spPr bwMode="auto">
            <a:xfrm>
              <a:off x="383491" y="3722729"/>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65" name="Rectangle 64">
              <a:extLst>
                <a:ext uri="{FF2B5EF4-FFF2-40B4-BE49-F238E27FC236}">
                  <a16:creationId xmlns:a16="http://schemas.microsoft.com/office/drawing/2014/main" id="{E261DD13-CF77-8CF0-2959-DD472959FBE5}"/>
                </a:ext>
              </a:extLst>
            </p:cNvPr>
            <p:cNvSpPr/>
            <p:nvPr/>
          </p:nvSpPr>
          <p:spPr bwMode="auto">
            <a:xfrm>
              <a:off x="337279" y="3768080"/>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mj-lt"/>
                </a:rPr>
                <a:t>WMW</a:t>
              </a:r>
            </a:p>
          </p:txBody>
        </p:sp>
      </p:grpSp>
      <p:grpSp>
        <p:nvGrpSpPr>
          <p:cNvPr id="66" name="Group 65">
            <a:extLst>
              <a:ext uri="{FF2B5EF4-FFF2-40B4-BE49-F238E27FC236}">
                <a16:creationId xmlns:a16="http://schemas.microsoft.com/office/drawing/2014/main" id="{8E38A16F-C43E-4EDE-07D6-F83C0A6A0171}"/>
              </a:ext>
            </a:extLst>
          </p:cNvPr>
          <p:cNvGrpSpPr/>
          <p:nvPr/>
        </p:nvGrpSpPr>
        <p:grpSpPr>
          <a:xfrm>
            <a:off x="1013337" y="2883336"/>
            <a:ext cx="460896" cy="206932"/>
            <a:chOff x="337279" y="3685831"/>
            <a:chExt cx="669856" cy="269895"/>
          </a:xfrm>
        </p:grpSpPr>
        <p:sp>
          <p:nvSpPr>
            <p:cNvPr id="68" name="Rectangle 67">
              <a:extLst>
                <a:ext uri="{FF2B5EF4-FFF2-40B4-BE49-F238E27FC236}">
                  <a16:creationId xmlns:a16="http://schemas.microsoft.com/office/drawing/2014/main" id="{ADF887E3-CB89-0E5D-46BB-57A771C488EE}"/>
                </a:ext>
              </a:extLst>
            </p:cNvPr>
            <p:cNvSpPr/>
            <p:nvPr/>
          </p:nvSpPr>
          <p:spPr bwMode="auto">
            <a:xfrm>
              <a:off x="423601" y="3685831"/>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70" name="Rectangle 69">
              <a:extLst>
                <a:ext uri="{FF2B5EF4-FFF2-40B4-BE49-F238E27FC236}">
                  <a16:creationId xmlns:a16="http://schemas.microsoft.com/office/drawing/2014/main" id="{AFBADE50-F2BB-8CA9-8684-65355021D45F}"/>
                </a:ext>
              </a:extLst>
            </p:cNvPr>
            <p:cNvSpPr/>
            <p:nvPr/>
          </p:nvSpPr>
          <p:spPr bwMode="auto">
            <a:xfrm>
              <a:off x="383491" y="3722729"/>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800" b="0" i="0" u="none" strike="noStrike" cap="none" normalizeH="0" baseline="0" dirty="0">
                  <a:ln>
                    <a:noFill/>
                  </a:ln>
                  <a:solidFill>
                    <a:schemeClr val="hlink"/>
                  </a:solidFill>
                  <a:effectLst/>
                  <a:latin typeface="+mj-lt"/>
                </a:rPr>
                <a:t>IMW</a:t>
              </a:r>
            </a:p>
          </p:txBody>
        </p:sp>
        <p:sp>
          <p:nvSpPr>
            <p:cNvPr id="72" name="Rectangle 71">
              <a:extLst>
                <a:ext uri="{FF2B5EF4-FFF2-40B4-BE49-F238E27FC236}">
                  <a16:creationId xmlns:a16="http://schemas.microsoft.com/office/drawing/2014/main" id="{6441D96F-2711-88BF-8579-0F6D452B6B10}"/>
                </a:ext>
              </a:extLst>
            </p:cNvPr>
            <p:cNvSpPr/>
            <p:nvPr/>
          </p:nvSpPr>
          <p:spPr bwMode="auto">
            <a:xfrm>
              <a:off x="337279" y="3768080"/>
              <a:ext cx="583534" cy="18764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mj-lt"/>
                </a:rPr>
                <a:t>MW</a:t>
              </a:r>
            </a:p>
          </p:txBody>
        </p:sp>
      </p:grpSp>
      <p:cxnSp>
        <p:nvCxnSpPr>
          <p:cNvPr id="73" name="Straight Arrow Connector 72">
            <a:extLst>
              <a:ext uri="{FF2B5EF4-FFF2-40B4-BE49-F238E27FC236}">
                <a16:creationId xmlns:a16="http://schemas.microsoft.com/office/drawing/2014/main" id="{10C307BE-5C30-FB56-1379-54FAE2CB1DE3}"/>
              </a:ext>
            </a:extLst>
          </p:cNvPr>
          <p:cNvCxnSpPr>
            <a:cxnSpLocks/>
          </p:cNvCxnSpPr>
          <p:nvPr/>
        </p:nvCxnSpPr>
        <p:spPr>
          <a:xfrm flipV="1">
            <a:off x="1223361" y="2536506"/>
            <a:ext cx="0" cy="344507"/>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3" name="Straight Arrow Connector 82">
            <a:extLst>
              <a:ext uri="{FF2B5EF4-FFF2-40B4-BE49-F238E27FC236}">
                <a16:creationId xmlns:a16="http://schemas.microsoft.com/office/drawing/2014/main" id="{E4394D2D-E357-11AD-D875-DD82F81876C4}"/>
              </a:ext>
            </a:extLst>
          </p:cNvPr>
          <p:cNvCxnSpPr>
            <a:cxnSpLocks/>
            <a:stCxn id="16" idx="3"/>
            <a:endCxn id="65" idx="1"/>
          </p:cNvCxnSpPr>
          <p:nvPr/>
        </p:nvCxnSpPr>
        <p:spPr>
          <a:xfrm flipV="1">
            <a:off x="1498254" y="2446252"/>
            <a:ext cx="318868" cy="13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DF0E732D-AABC-86DB-7787-99688AB29567}"/>
              </a:ext>
            </a:extLst>
          </p:cNvPr>
          <p:cNvCxnSpPr>
            <a:cxnSpLocks/>
            <a:endCxn id="16" idx="1"/>
          </p:cNvCxnSpPr>
          <p:nvPr/>
        </p:nvCxnSpPr>
        <p:spPr>
          <a:xfrm>
            <a:off x="673093" y="2446381"/>
            <a:ext cx="340412" cy="4"/>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90" name="Oval 89">
            <a:extLst>
              <a:ext uri="{FF2B5EF4-FFF2-40B4-BE49-F238E27FC236}">
                <a16:creationId xmlns:a16="http://schemas.microsoft.com/office/drawing/2014/main" id="{F13E27E6-01D5-97E5-41AC-26F8DABD3A9A}"/>
              </a:ext>
            </a:extLst>
          </p:cNvPr>
          <p:cNvSpPr/>
          <p:nvPr/>
        </p:nvSpPr>
        <p:spPr>
          <a:xfrm>
            <a:off x="1806722" y="1351013"/>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mj-lt"/>
                <a:cs typeface="Arial"/>
              </a:rPr>
              <a:t>1</a:t>
            </a:r>
          </a:p>
        </p:txBody>
      </p:sp>
      <p:sp>
        <p:nvSpPr>
          <p:cNvPr id="115" name="TextBox 114">
            <a:extLst>
              <a:ext uri="{FF2B5EF4-FFF2-40B4-BE49-F238E27FC236}">
                <a16:creationId xmlns:a16="http://schemas.microsoft.com/office/drawing/2014/main" id="{6B69CB84-A54C-4287-CFA1-BC617986A699}"/>
              </a:ext>
            </a:extLst>
          </p:cNvPr>
          <p:cNvSpPr txBox="1"/>
          <p:nvPr/>
        </p:nvSpPr>
        <p:spPr>
          <a:xfrm rot="1382959">
            <a:off x="3017513" y="3646590"/>
            <a:ext cx="518091" cy="200055"/>
          </a:xfrm>
          <a:prstGeom prst="rect">
            <a:avLst/>
          </a:prstGeom>
          <a:noFill/>
        </p:spPr>
        <p:txBody>
          <a:bodyPr wrap="none" rtlCol="0">
            <a:spAutoFit/>
          </a:bodyPr>
          <a:lstStyle/>
          <a:p>
            <a:pPr defTabSz="685800"/>
            <a:r>
              <a:rPr lang="en-US" sz="700" dirty="0">
                <a:solidFill>
                  <a:prstClr val="black"/>
                </a:solidFill>
                <a:latin typeface="+mj-lt"/>
              </a:rPr>
              <a:t>DAGlets</a:t>
            </a:r>
          </a:p>
        </p:txBody>
      </p:sp>
      <p:grpSp>
        <p:nvGrpSpPr>
          <p:cNvPr id="116" name="Group 115">
            <a:extLst>
              <a:ext uri="{FF2B5EF4-FFF2-40B4-BE49-F238E27FC236}">
                <a16:creationId xmlns:a16="http://schemas.microsoft.com/office/drawing/2014/main" id="{94206623-9EFA-128E-AD27-7DE087D98AD7}"/>
              </a:ext>
            </a:extLst>
          </p:cNvPr>
          <p:cNvGrpSpPr/>
          <p:nvPr/>
        </p:nvGrpSpPr>
        <p:grpSpPr>
          <a:xfrm rot="1382959">
            <a:off x="2552548" y="3870109"/>
            <a:ext cx="1137226" cy="169989"/>
            <a:chOff x="2734009" y="3492767"/>
            <a:chExt cx="1316527" cy="277236"/>
          </a:xfrm>
        </p:grpSpPr>
        <p:sp>
          <p:nvSpPr>
            <p:cNvPr id="118" name="Snip Diagonal Corner of Rectangle 194">
              <a:extLst>
                <a:ext uri="{FF2B5EF4-FFF2-40B4-BE49-F238E27FC236}">
                  <a16:creationId xmlns:a16="http://schemas.microsoft.com/office/drawing/2014/main" id="{4D9A3CB6-EEA3-5845-FE9C-F12A9E7D2B27}"/>
                </a:ext>
              </a:extLst>
            </p:cNvPr>
            <p:cNvSpPr/>
            <p:nvPr/>
          </p:nvSpPr>
          <p:spPr>
            <a:xfrm>
              <a:off x="2892478" y="3492767"/>
              <a:ext cx="171450" cy="171450"/>
            </a:xfrm>
            <a:prstGeom prst="snip2Diag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defTabSz="514350"/>
              <a:endParaRPr lang="en-US" sz="1013">
                <a:solidFill>
                  <a:prstClr val="white"/>
                </a:solidFill>
                <a:latin typeface="+mj-lt"/>
              </a:endParaRPr>
            </a:p>
          </p:txBody>
        </p:sp>
        <p:grpSp>
          <p:nvGrpSpPr>
            <p:cNvPr id="126" name="Group 125">
              <a:extLst>
                <a:ext uri="{FF2B5EF4-FFF2-40B4-BE49-F238E27FC236}">
                  <a16:creationId xmlns:a16="http://schemas.microsoft.com/office/drawing/2014/main" id="{57F93B4B-79BD-5D47-A291-80AA02D4F357}"/>
                </a:ext>
              </a:extLst>
            </p:cNvPr>
            <p:cNvGrpSpPr/>
            <p:nvPr/>
          </p:nvGrpSpPr>
          <p:grpSpPr>
            <a:xfrm>
              <a:off x="2734009" y="3492767"/>
              <a:ext cx="1316527" cy="277236"/>
              <a:chOff x="2734009" y="3492767"/>
              <a:chExt cx="1316527" cy="277236"/>
            </a:xfrm>
          </p:grpSpPr>
          <p:pic>
            <p:nvPicPr>
              <p:cNvPr id="135" name="Picture 8" descr="Kubernetes Icons Set &amp; Kubernetes ressources map - Qiita">
                <a:extLst>
                  <a:ext uri="{FF2B5EF4-FFF2-40B4-BE49-F238E27FC236}">
                    <a16:creationId xmlns:a16="http://schemas.microsoft.com/office/drawing/2014/main" id="{62319F43-848C-6399-AF49-E58F4CA52F48}"/>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831786" y="3551253"/>
                <a:ext cx="218750" cy="218750"/>
              </a:xfrm>
              <a:prstGeom prst="rect">
                <a:avLst/>
              </a:prstGeom>
              <a:noFill/>
              <a:extLst>
                <a:ext uri="{909E8E84-426E-40DD-AFC4-6F175D3DCCD1}">
                  <a14:hiddenFill xmlns:a14="http://schemas.microsoft.com/office/drawing/2010/main">
                    <a:solidFill>
                      <a:srgbClr val="FFFFFF"/>
                    </a:solidFill>
                  </a14:hiddenFill>
                </a:ext>
              </a:extLst>
            </p:spPr>
          </p:pic>
          <p:cxnSp>
            <p:nvCxnSpPr>
              <p:cNvPr id="136" name="Straight Arrow Connector 135">
                <a:extLst>
                  <a:ext uri="{FF2B5EF4-FFF2-40B4-BE49-F238E27FC236}">
                    <a16:creationId xmlns:a16="http://schemas.microsoft.com/office/drawing/2014/main" id="{D2843900-6AAF-FCB0-C5FB-F9FD0DEE3685}"/>
                  </a:ext>
                </a:extLst>
              </p:cNvPr>
              <p:cNvCxnSpPr>
                <a:stCxn id="118" idx="0"/>
              </p:cNvCxnSpPr>
              <p:nvPr/>
            </p:nvCxnSpPr>
            <p:spPr>
              <a:xfrm>
                <a:off x="3063928" y="357849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7" name="Snip Diagonal Corner of Rectangle 196">
                <a:extLst>
                  <a:ext uri="{FF2B5EF4-FFF2-40B4-BE49-F238E27FC236}">
                    <a16:creationId xmlns:a16="http://schemas.microsoft.com/office/drawing/2014/main" id="{2AFD598F-ECD6-00DD-1969-0954E01633B6}"/>
                  </a:ext>
                </a:extLst>
              </p:cNvPr>
              <p:cNvSpPr/>
              <p:nvPr/>
            </p:nvSpPr>
            <p:spPr>
              <a:xfrm>
                <a:off x="3235378" y="3492767"/>
                <a:ext cx="171450" cy="171450"/>
              </a:xfrm>
              <a:prstGeom prst="snip2Diag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514350"/>
                <a:endParaRPr lang="en-US" sz="1013">
                  <a:solidFill>
                    <a:prstClr val="white"/>
                  </a:solidFill>
                  <a:latin typeface="+mj-lt"/>
                </a:endParaRPr>
              </a:p>
            </p:txBody>
          </p:sp>
          <p:sp>
            <p:nvSpPr>
              <p:cNvPr id="145" name="Snip Diagonal Corner of Rectangle 197">
                <a:extLst>
                  <a:ext uri="{FF2B5EF4-FFF2-40B4-BE49-F238E27FC236}">
                    <a16:creationId xmlns:a16="http://schemas.microsoft.com/office/drawing/2014/main" id="{62A611D4-2834-65A9-9E7D-295FAA65C1CD}"/>
                  </a:ext>
                </a:extLst>
              </p:cNvPr>
              <p:cNvSpPr/>
              <p:nvPr/>
            </p:nvSpPr>
            <p:spPr>
              <a:xfrm>
                <a:off x="3578278" y="3500607"/>
                <a:ext cx="171450" cy="171450"/>
              </a:xfrm>
              <a:prstGeom prst="snip2Diag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514350"/>
                <a:endParaRPr lang="en-US" sz="1013" dirty="0">
                  <a:solidFill>
                    <a:prstClr val="white"/>
                  </a:solidFill>
                  <a:latin typeface="+mj-lt"/>
                </a:endParaRPr>
              </a:p>
            </p:txBody>
          </p:sp>
          <p:cxnSp>
            <p:nvCxnSpPr>
              <p:cNvPr id="149" name="Straight Arrow Connector 148">
                <a:extLst>
                  <a:ext uri="{FF2B5EF4-FFF2-40B4-BE49-F238E27FC236}">
                    <a16:creationId xmlns:a16="http://schemas.microsoft.com/office/drawing/2014/main" id="{ECCBB4A5-4F7B-863F-C1B5-4355AF86125B}"/>
                  </a:ext>
                </a:extLst>
              </p:cNvPr>
              <p:cNvCxnSpPr/>
              <p:nvPr/>
            </p:nvCxnSpPr>
            <p:spPr>
              <a:xfrm>
                <a:off x="3406828" y="3586332"/>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F53EA2DF-DBC6-5280-CFE5-71614ACBC198}"/>
                  </a:ext>
                </a:extLst>
              </p:cNvPr>
              <p:cNvCxnSpPr/>
              <p:nvPr/>
            </p:nvCxnSpPr>
            <p:spPr>
              <a:xfrm>
                <a:off x="2734009" y="3567636"/>
                <a:ext cx="17145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sp>
        <p:nvSpPr>
          <p:cNvPr id="168" name="Oval 167">
            <a:extLst>
              <a:ext uri="{FF2B5EF4-FFF2-40B4-BE49-F238E27FC236}">
                <a16:creationId xmlns:a16="http://schemas.microsoft.com/office/drawing/2014/main" id="{16DB971B-5883-280E-E832-05BB2327615B}"/>
              </a:ext>
            </a:extLst>
          </p:cNvPr>
          <p:cNvSpPr/>
          <p:nvPr/>
        </p:nvSpPr>
        <p:spPr>
          <a:xfrm>
            <a:off x="2848775" y="3489127"/>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mj-lt"/>
              </a:rPr>
              <a:t>4</a:t>
            </a:r>
          </a:p>
        </p:txBody>
      </p:sp>
      <p:sp>
        <p:nvSpPr>
          <p:cNvPr id="169" name="TextBox 168">
            <a:extLst>
              <a:ext uri="{FF2B5EF4-FFF2-40B4-BE49-F238E27FC236}">
                <a16:creationId xmlns:a16="http://schemas.microsoft.com/office/drawing/2014/main" id="{4EE9B522-346F-B437-3F86-64F8569639E4}"/>
              </a:ext>
            </a:extLst>
          </p:cNvPr>
          <p:cNvSpPr txBox="1"/>
          <p:nvPr/>
        </p:nvSpPr>
        <p:spPr>
          <a:xfrm>
            <a:off x="7360877" y="1078853"/>
            <a:ext cx="1646800" cy="2477601"/>
          </a:xfrm>
          <a:prstGeom prst="rect">
            <a:avLst/>
          </a:prstGeom>
          <a:noFill/>
        </p:spPr>
        <p:txBody>
          <a:bodyPr wrap="square" lIns="91440" tIns="45720" rIns="91440" bIns="45720" rtlCol="0" anchor="t">
            <a:spAutoFit/>
          </a:bodyPr>
          <a:lstStyle/>
          <a:p>
            <a:r>
              <a:rPr lang="en-US" sz="900" b="1" dirty="0">
                <a:solidFill>
                  <a:schemeClr val="tx1"/>
                </a:solidFill>
                <a:latin typeface="+mj-lt"/>
              </a:rPr>
              <a:t>KubeStellar manages the lifecycle of Octopus App</a:t>
            </a:r>
          </a:p>
          <a:p>
            <a:pPr lvl="1"/>
            <a:endParaRPr lang="en-US" sz="900" dirty="0">
              <a:solidFill>
                <a:schemeClr val="tx1"/>
              </a:solidFill>
              <a:latin typeface="+mj-lt"/>
            </a:endParaRPr>
          </a:p>
          <a:p>
            <a:pPr marL="172720" lvl="1" indent="-172720">
              <a:buFontTx/>
              <a:buAutoNum type="arabicPeriod"/>
            </a:pPr>
            <a:r>
              <a:rPr lang="en-US" sz="800" dirty="0">
                <a:solidFill>
                  <a:schemeClr val="tx1"/>
                </a:solidFill>
                <a:latin typeface="+mj-lt"/>
              </a:rPr>
              <a:t>​</a:t>
            </a:r>
            <a:r>
              <a:rPr lang="en-US" sz="800" b="1" dirty="0">
                <a:solidFill>
                  <a:schemeClr val="tx1"/>
                </a:solidFill>
                <a:latin typeface="+mj-lt"/>
              </a:rPr>
              <a:t>Deploy: </a:t>
            </a:r>
            <a:r>
              <a:rPr lang="en-US" sz="800" dirty="0">
                <a:solidFill>
                  <a:schemeClr val="tx1"/>
                </a:solidFill>
                <a:latin typeface="+mj-lt"/>
              </a:rPr>
              <a:t>functional DAG with SLOs / constraints is submitted to KubeStellar WMWs.</a:t>
            </a:r>
          </a:p>
          <a:p>
            <a:pPr marL="172720" lvl="1" indent="-172720">
              <a:buAutoNum type="arabicPeriod"/>
            </a:pPr>
            <a:r>
              <a:rPr lang="en-US" sz="800" dirty="0">
                <a:solidFill>
                  <a:schemeClr val="tx1"/>
                </a:solidFill>
                <a:latin typeface="+mj-lt"/>
              </a:rPr>
              <a:t>​</a:t>
            </a:r>
            <a:r>
              <a:rPr lang="en-US" sz="800" b="1" dirty="0">
                <a:solidFill>
                  <a:schemeClr val="tx1"/>
                </a:solidFill>
                <a:latin typeface="+mj-lt"/>
              </a:rPr>
              <a:t>Enable:</a:t>
            </a:r>
            <a:r>
              <a:rPr lang="en-US" sz="800" dirty="0">
                <a:solidFill>
                  <a:schemeClr val="tx1"/>
                </a:solidFill>
                <a:latin typeface="+mj-lt"/>
              </a:rPr>
              <a:t> hub operator at control site pulls DAG and decomposes DAG into spoke/cluster level </a:t>
            </a:r>
            <a:r>
              <a:rPr lang="en-US" sz="800" dirty="0" err="1">
                <a:solidFill>
                  <a:schemeClr val="tx1"/>
                </a:solidFill>
                <a:latin typeface="+mj-lt"/>
              </a:rPr>
              <a:t>DAGlets</a:t>
            </a:r>
            <a:r>
              <a:rPr lang="en-US" sz="800" dirty="0">
                <a:solidFill>
                  <a:schemeClr val="tx1"/>
                </a:solidFill>
                <a:latin typeface="+mj-lt"/>
              </a:rPr>
              <a:t> </a:t>
            </a:r>
            <a:endParaRPr lang="en-US" sz="800" i="1" dirty="0">
              <a:solidFill>
                <a:schemeClr val="tx1"/>
              </a:solidFill>
              <a:latin typeface="+mj-lt"/>
            </a:endParaRPr>
          </a:p>
          <a:p>
            <a:pPr marL="172720" lvl="1" indent="-172720">
              <a:buAutoNum type="arabicPeriod"/>
            </a:pPr>
            <a:r>
              <a:rPr lang="en-US" sz="800" b="1" dirty="0">
                <a:solidFill>
                  <a:schemeClr val="tx1"/>
                </a:solidFill>
                <a:latin typeface="+mj-lt"/>
              </a:rPr>
              <a:t>Enable: </a:t>
            </a:r>
            <a:r>
              <a:rPr lang="en-US" sz="800" dirty="0">
                <a:solidFill>
                  <a:schemeClr val="tx1"/>
                </a:solidFill>
                <a:latin typeface="+mj-lt"/>
              </a:rPr>
              <a:t>hub operator push </a:t>
            </a:r>
            <a:r>
              <a:rPr lang="en-US" sz="800" dirty="0" err="1">
                <a:solidFill>
                  <a:schemeClr val="tx1"/>
                </a:solidFill>
                <a:latin typeface="+mj-lt"/>
              </a:rPr>
              <a:t>DAGlets</a:t>
            </a:r>
            <a:r>
              <a:rPr lang="en-US" sz="800" dirty="0">
                <a:solidFill>
                  <a:schemeClr val="tx1"/>
                </a:solidFill>
                <a:latin typeface="+mj-lt"/>
              </a:rPr>
              <a:t> to KubeStellar WMWs</a:t>
            </a:r>
          </a:p>
          <a:p>
            <a:pPr marL="172720" lvl="1" indent="-172720">
              <a:buAutoNum type="arabicPeriod"/>
            </a:pPr>
            <a:r>
              <a:rPr lang="en-US" sz="800" dirty="0">
                <a:solidFill>
                  <a:schemeClr val="tx1"/>
                </a:solidFill>
                <a:latin typeface="+mj-lt"/>
              </a:rPr>
              <a:t>​</a:t>
            </a:r>
            <a:r>
              <a:rPr lang="en-US" sz="800" b="1" dirty="0">
                <a:solidFill>
                  <a:schemeClr val="tx1"/>
                </a:solidFill>
                <a:latin typeface="+mj-lt"/>
              </a:rPr>
              <a:t>Deploy: </a:t>
            </a:r>
            <a:r>
              <a:rPr lang="en-US" sz="800" dirty="0" err="1">
                <a:solidFill>
                  <a:schemeClr val="tx1"/>
                </a:solidFill>
                <a:latin typeface="+mj-lt"/>
              </a:rPr>
              <a:t>DAGLets</a:t>
            </a:r>
            <a:r>
              <a:rPr lang="en-US" sz="800" dirty="0">
                <a:solidFill>
                  <a:schemeClr val="tx1"/>
                </a:solidFill>
                <a:latin typeface="+mj-lt"/>
              </a:rPr>
              <a:t> are transferred to spoke controllers running at each worker site via the KubeStellar-syncer</a:t>
            </a:r>
          </a:p>
        </p:txBody>
      </p:sp>
      <p:sp>
        <p:nvSpPr>
          <p:cNvPr id="17" name="Title 56">
            <a:extLst>
              <a:ext uri="{FF2B5EF4-FFF2-40B4-BE49-F238E27FC236}">
                <a16:creationId xmlns:a16="http://schemas.microsoft.com/office/drawing/2014/main" id="{FB78B842-00C9-C3D2-55E9-3A1C601C54F1}"/>
              </a:ext>
            </a:extLst>
          </p:cNvPr>
          <p:cNvSpPr>
            <a:spLocks noGrp="1"/>
          </p:cNvSpPr>
          <p:nvPr>
            <p:ph type="title"/>
          </p:nvPr>
        </p:nvSpPr>
        <p:spPr>
          <a:xfrm>
            <a:off x="113726" y="69429"/>
            <a:ext cx="8115873" cy="479822"/>
          </a:xfrm>
        </p:spPr>
        <p:txBody>
          <a:bodyPr/>
          <a:lstStyle/>
          <a:p>
            <a:r>
              <a:rPr lang="en-US" dirty="0"/>
              <a:t>Geo-Distributed Data Flows – Octopus and Turbonomic</a:t>
            </a:r>
          </a:p>
        </p:txBody>
      </p:sp>
      <p:sp>
        <p:nvSpPr>
          <p:cNvPr id="2" name="TextBox 1">
            <a:extLst>
              <a:ext uri="{FF2B5EF4-FFF2-40B4-BE49-F238E27FC236}">
                <a16:creationId xmlns:a16="http://schemas.microsoft.com/office/drawing/2014/main" id="{75EB4269-1F6B-E1A1-5F98-997A342FB432}"/>
              </a:ext>
            </a:extLst>
          </p:cNvPr>
          <p:cNvSpPr txBox="1"/>
          <p:nvPr/>
        </p:nvSpPr>
        <p:spPr>
          <a:xfrm>
            <a:off x="855392" y="1754696"/>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sp>
        <p:nvSpPr>
          <p:cNvPr id="5" name="TextBox 4">
            <a:extLst>
              <a:ext uri="{FF2B5EF4-FFF2-40B4-BE49-F238E27FC236}">
                <a16:creationId xmlns:a16="http://schemas.microsoft.com/office/drawing/2014/main" id="{3E7ABF84-EADA-FD99-7E54-DDC09CEBCA90}"/>
              </a:ext>
            </a:extLst>
          </p:cNvPr>
          <p:cNvSpPr txBox="1"/>
          <p:nvPr/>
        </p:nvSpPr>
        <p:spPr>
          <a:xfrm>
            <a:off x="7718156" y="170481"/>
            <a:ext cx="1162373" cy="923330"/>
          </a:xfrm>
          <a:prstGeom prst="rect">
            <a:avLst/>
          </a:prstGeom>
          <a:solidFill>
            <a:srgbClr val="FFFF00"/>
          </a:solidFill>
        </p:spPr>
        <p:txBody>
          <a:bodyPr wrap="square" rtlCol="0">
            <a:spAutoFit/>
          </a:bodyPr>
          <a:lstStyle/>
          <a:p>
            <a:pPr algn="ctr"/>
            <a:r>
              <a:rPr lang="en-US" dirty="0"/>
              <a:t>Braulio,</a:t>
            </a:r>
          </a:p>
          <a:p>
            <a:pPr algn="ctr"/>
            <a:r>
              <a:rPr lang="en-US" dirty="0"/>
              <a:t>Jun TODO</a:t>
            </a:r>
          </a:p>
        </p:txBody>
      </p:sp>
    </p:spTree>
    <p:extLst>
      <p:ext uri="{BB962C8B-B14F-4D97-AF65-F5344CB8AC3E}">
        <p14:creationId xmlns:p14="http://schemas.microsoft.com/office/powerpoint/2010/main" val="941430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99645F0-0F80-39D7-21D4-2B5A98096611}"/>
              </a:ext>
            </a:extLst>
          </p:cNvPr>
          <p:cNvSpPr/>
          <p:nvPr/>
        </p:nvSpPr>
        <p:spPr>
          <a:xfrm>
            <a:off x="2148429" y="43437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51" name="Rectangle 50">
            <a:extLst>
              <a:ext uri="{FF2B5EF4-FFF2-40B4-BE49-F238E27FC236}">
                <a16:creationId xmlns:a16="http://schemas.microsoft.com/office/drawing/2014/main" id="{23000442-3A1A-E273-9FFA-F8FCFAD1F99C}"/>
              </a:ext>
            </a:extLst>
          </p:cNvPr>
          <p:cNvSpPr/>
          <p:nvPr/>
        </p:nvSpPr>
        <p:spPr>
          <a:xfrm>
            <a:off x="5347591" y="506538"/>
            <a:ext cx="1036281" cy="46489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Services</a:t>
            </a:r>
          </a:p>
        </p:txBody>
      </p:sp>
      <p:sp>
        <p:nvSpPr>
          <p:cNvPr id="63" name="Rectangle 62">
            <a:extLst>
              <a:ext uri="{FF2B5EF4-FFF2-40B4-BE49-F238E27FC236}">
                <a16:creationId xmlns:a16="http://schemas.microsoft.com/office/drawing/2014/main" id="{A8A50B8D-D28D-1085-78A5-CD0D69B6BB5A}"/>
              </a:ext>
            </a:extLst>
          </p:cNvPr>
          <p:cNvSpPr/>
          <p:nvPr/>
        </p:nvSpPr>
        <p:spPr>
          <a:xfrm>
            <a:off x="3719341" y="32764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0" name="Rectangle 69">
            <a:extLst>
              <a:ext uri="{FF2B5EF4-FFF2-40B4-BE49-F238E27FC236}">
                <a16:creationId xmlns:a16="http://schemas.microsoft.com/office/drawing/2014/main" id="{3E5C80AA-5798-C922-A1AC-3DDD871F679B}"/>
              </a:ext>
            </a:extLst>
          </p:cNvPr>
          <p:cNvSpPr/>
          <p:nvPr/>
        </p:nvSpPr>
        <p:spPr>
          <a:xfrm>
            <a:off x="3786066" y="35103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3" name="Rectangle 82">
            <a:extLst>
              <a:ext uri="{FF2B5EF4-FFF2-40B4-BE49-F238E27FC236}">
                <a16:creationId xmlns:a16="http://schemas.microsoft.com/office/drawing/2014/main" id="{7C22244E-3EEB-2327-7766-D5627132312F}"/>
              </a:ext>
            </a:extLst>
          </p:cNvPr>
          <p:cNvSpPr/>
          <p:nvPr/>
        </p:nvSpPr>
        <p:spPr>
          <a:xfrm>
            <a:off x="5160877" y="3949484"/>
            <a:ext cx="1036281" cy="383232"/>
          </a:xfrm>
          <a:prstGeom prst="rect">
            <a:avLst/>
          </a:prstGeom>
          <a:solidFill>
            <a:srgbClr val="00B050"/>
          </a:solidFill>
          <a:ln>
            <a:solidFill>
              <a:srgbClr val="A5A5A5"/>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Turbo Edge App</a:t>
            </a:r>
          </a:p>
          <a:p>
            <a:pPr algn="ctr"/>
            <a:r>
              <a:rPr lang="en-US" sz="800" dirty="0">
                <a:solidFill>
                  <a:srgbClr val="FFFFFF"/>
                </a:solidFill>
                <a:latin typeface="Arial"/>
                <a:cs typeface="Arial"/>
              </a:rPr>
              <a:t>(Kubeturbo)</a:t>
            </a:r>
          </a:p>
        </p:txBody>
      </p:sp>
      <p:sp>
        <p:nvSpPr>
          <p:cNvPr id="90" name="TextBox 89">
            <a:extLst>
              <a:ext uri="{FF2B5EF4-FFF2-40B4-BE49-F238E27FC236}">
                <a16:creationId xmlns:a16="http://schemas.microsoft.com/office/drawing/2014/main" id="{287BFFC3-C9D1-2B55-578C-FE04669DF6DC}"/>
              </a:ext>
            </a:extLst>
          </p:cNvPr>
          <p:cNvSpPr txBox="1"/>
          <p:nvPr/>
        </p:nvSpPr>
        <p:spPr>
          <a:xfrm>
            <a:off x="4475769" y="3845718"/>
            <a:ext cx="692459" cy="276999"/>
          </a:xfrm>
          <a:prstGeom prst="rect">
            <a:avLst/>
          </a:prstGeom>
          <a:noFill/>
        </p:spPr>
        <p:txBody>
          <a:bodyPr wrap="square" rtlCol="0">
            <a:spAutoFit/>
          </a:bodyPr>
          <a:lstStyle/>
          <a:p>
            <a:pPr algn="ctr"/>
            <a:r>
              <a:rPr lang="en-US" sz="600" dirty="0">
                <a:solidFill>
                  <a:schemeClr val="tx1"/>
                </a:solidFill>
              </a:rPr>
              <a:t>Install Turbo Edge App</a:t>
            </a:r>
          </a:p>
        </p:txBody>
      </p:sp>
      <p:sp>
        <p:nvSpPr>
          <p:cNvPr id="126" name="TextBox 125">
            <a:extLst>
              <a:ext uri="{FF2B5EF4-FFF2-40B4-BE49-F238E27FC236}">
                <a16:creationId xmlns:a16="http://schemas.microsoft.com/office/drawing/2014/main" id="{B69F9C0A-290C-FA35-5FF1-87C919ADE139}"/>
              </a:ext>
            </a:extLst>
          </p:cNvPr>
          <p:cNvSpPr txBox="1"/>
          <p:nvPr/>
        </p:nvSpPr>
        <p:spPr>
          <a:xfrm>
            <a:off x="6684264" y="1188720"/>
            <a:ext cx="2534629" cy="3477875"/>
          </a:xfrm>
          <a:prstGeom prst="rect">
            <a:avLst/>
          </a:prstGeom>
          <a:noFill/>
        </p:spPr>
        <p:txBody>
          <a:bodyPr wrap="square" lIns="91440" tIns="45720" rIns="91440" bIns="45720" rtlCol="0" anchor="t">
            <a:spAutoFit/>
          </a:bodyPr>
          <a:lstStyle/>
          <a:p>
            <a:r>
              <a:rPr lang="en-US" sz="900" b="1" strike="sngStrike" dirty="0" err="1">
                <a:solidFill>
                  <a:schemeClr val="tx1"/>
                </a:solidFill>
              </a:rPr>
              <a:t>KubeStellar</a:t>
            </a:r>
            <a:r>
              <a:rPr lang="en-US" sz="900" b="1" strike="sngStrike" dirty="0">
                <a:solidFill>
                  <a:schemeClr val="tx1"/>
                </a:solidFill>
              </a:rPr>
              <a:t> deploys Turbo Edge App and helps Turbo execute app moves cross clusters:</a:t>
            </a:r>
          </a:p>
          <a:p>
            <a:pPr lvl="1"/>
            <a:endParaRPr lang="en-US" sz="900" strike="sngStrike" dirty="0">
              <a:solidFill>
                <a:schemeClr val="tx1"/>
              </a:solidFill>
            </a:endParaRPr>
          </a:p>
          <a:p>
            <a:pPr marL="172720" lvl="1" indent="-172720">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App developer pushes Turbo Edge Apps installation manifest to GitHub.</a:t>
            </a:r>
          </a:p>
          <a:p>
            <a:pPr marL="172720" lvl="1" indent="-172720">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a:t>
            </a:r>
            <a:r>
              <a:rPr lang="en-US" sz="800" strike="sngStrike" dirty="0" err="1">
                <a:solidFill>
                  <a:schemeClr val="tx1"/>
                </a:solidFill>
              </a:rPr>
              <a:t>kbuestellar</a:t>
            </a:r>
            <a:r>
              <a:rPr lang="en-US" sz="800" strike="sngStrike" dirty="0">
                <a:solidFill>
                  <a:schemeClr val="tx1"/>
                </a:solidFill>
              </a:rPr>
              <a:t>-syncer to install Turbo Edge.</a:t>
            </a:r>
          </a:p>
          <a:p>
            <a:pPr marL="172720" lvl="1" indent="-172720">
              <a:buAutoNum type="arabicPeriod"/>
            </a:pPr>
            <a:r>
              <a:rPr lang="en-US" sz="800" strike="sngStrike" dirty="0">
                <a:solidFill>
                  <a:schemeClr val="tx1"/>
                </a:solidFill>
              </a:rPr>
              <a:t>​</a:t>
            </a:r>
            <a:r>
              <a:rPr lang="en-US" sz="800" b="1" strike="sngStrike" dirty="0">
                <a:solidFill>
                  <a:schemeClr val="tx1"/>
                </a:solidFill>
              </a:rPr>
              <a:t>Update:</a:t>
            </a:r>
            <a:r>
              <a:rPr lang="en-US" sz="800" strike="sngStrike" dirty="0">
                <a:solidFill>
                  <a:schemeClr val="tx1"/>
                </a:solidFill>
              </a:rPr>
              <a:t> </a:t>
            </a:r>
            <a:r>
              <a:rPr lang="en-US" sz="800" strike="sngStrike" dirty="0" err="1">
                <a:solidFill>
                  <a:schemeClr val="tx1"/>
                </a:solidFill>
              </a:rPr>
              <a:t>kubestellar</a:t>
            </a:r>
            <a:r>
              <a:rPr lang="en-US" sz="800" strike="sngStrike" dirty="0">
                <a:solidFill>
                  <a:schemeClr val="tx1"/>
                </a:solidFill>
              </a:rPr>
              <a:t>-syncer deploys managed workload on cluster A.</a:t>
            </a:r>
          </a:p>
          <a:p>
            <a:pPr marL="172720" lvl="1" indent="-172720">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 Turbo Edge Apps send collected topology and metrics to Turbo Services.</a:t>
            </a: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Turbo Services run analysis and send back actions.</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Actions such as container pod moves within the cluster are executable by the edge app and will go there directly.  Actions such as container resize, and horizontal scaling require updating the spec in the source of truth in GitHub. Cross-cluster app move actions further require a multi-cluster manager such as KubeStellar to facilitate the execution.</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Scheduling decision is captured in a updated </a:t>
            </a:r>
            <a:r>
              <a:rPr lang="en-US" sz="800" strike="sngStrike" dirty="0" err="1">
                <a:solidFill>
                  <a:schemeClr val="tx1"/>
                </a:solidFill>
              </a:rPr>
              <a:t>EdgePlacement</a:t>
            </a:r>
            <a:r>
              <a:rPr lang="en-US" sz="800" strike="sngStrike" dirty="0">
                <a:solidFill>
                  <a:schemeClr val="tx1"/>
                </a:solidFill>
              </a:rPr>
              <a:t> object. Argo CD delivers this </a:t>
            </a:r>
            <a:r>
              <a:rPr lang="en-US" sz="800" strike="sngStrike" dirty="0" err="1">
                <a:solidFill>
                  <a:schemeClr val="tx1"/>
                </a:solidFill>
              </a:rPr>
              <a:t>EdgePlacement</a:t>
            </a:r>
            <a:r>
              <a:rPr lang="en-US" sz="800" strike="sngStrike" dirty="0">
                <a:solidFill>
                  <a:schemeClr val="tx1"/>
                </a:solidFill>
              </a:rPr>
              <a:t> object to WMW.</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t>
            </a:r>
            <a:r>
              <a:rPr lang="en-US" sz="800" strike="sngStrike" dirty="0" err="1">
                <a:solidFill>
                  <a:schemeClr val="tx1"/>
                </a:solidFill>
              </a:rPr>
              <a:t>EdgePlacement</a:t>
            </a:r>
            <a:r>
              <a:rPr lang="en-US" sz="800" strike="sngStrike" dirty="0">
                <a:solidFill>
                  <a:schemeClr val="tx1"/>
                </a:solidFill>
              </a:rPr>
              <a:t> received, and workload deployed to cluster B.</a:t>
            </a:r>
          </a:p>
        </p:txBody>
      </p:sp>
      <p:sp>
        <p:nvSpPr>
          <p:cNvPr id="9" name="TextBox 8">
            <a:extLst>
              <a:ext uri="{FF2B5EF4-FFF2-40B4-BE49-F238E27FC236}">
                <a16:creationId xmlns:a16="http://schemas.microsoft.com/office/drawing/2014/main" id="{029C9374-85C9-89EB-38BA-66118131E4E8}"/>
              </a:ext>
            </a:extLst>
          </p:cNvPr>
          <p:cNvSpPr txBox="1"/>
          <p:nvPr/>
        </p:nvSpPr>
        <p:spPr>
          <a:xfrm>
            <a:off x="47235" y="4105656"/>
            <a:ext cx="2754198" cy="1015663"/>
          </a:xfrm>
          <a:prstGeom prst="rect">
            <a:avLst/>
          </a:prstGeom>
          <a:noFill/>
        </p:spPr>
        <p:txBody>
          <a:bodyPr wrap="square" rtlCol="0">
            <a:spAutoFit/>
          </a:bodyPr>
          <a:lstStyle/>
          <a:p>
            <a:r>
              <a:rPr lang="en-US" sz="1200" strike="sngStrike" dirty="0">
                <a:solidFill>
                  <a:srgbClr val="00B050"/>
                </a:solidFill>
              </a:rPr>
              <a:t>Enabling Edge Multicluster </a:t>
            </a:r>
          </a:p>
          <a:p>
            <a:r>
              <a:rPr lang="en-US" sz="1200" strike="sngStrike" dirty="0">
                <a:solidFill>
                  <a:srgbClr val="00B050"/>
                </a:solidFill>
              </a:rPr>
              <a:t>Smart Placement</a:t>
            </a:r>
          </a:p>
          <a:p>
            <a:endParaRPr lang="en-US" sz="1200" strike="sngStrike" dirty="0">
              <a:solidFill>
                <a:srgbClr val="00B050"/>
              </a:solidFill>
            </a:endParaRPr>
          </a:p>
          <a:p>
            <a:r>
              <a:rPr lang="en-US" sz="1200" strike="sngStrike" dirty="0">
                <a:solidFill>
                  <a:srgbClr val="00B050"/>
                </a:solidFill>
              </a:rPr>
              <a:t>Application and Configuration Lifecycle Management w/</a:t>
            </a:r>
            <a:r>
              <a:rPr lang="en-US" sz="1200" strike="sngStrike" dirty="0" err="1">
                <a:solidFill>
                  <a:srgbClr val="00B050"/>
                </a:solidFill>
              </a:rPr>
              <a:t>KubeStellar</a:t>
            </a:r>
            <a:endParaRPr lang="en-US" sz="1200" strike="sngStrike" dirty="0">
              <a:solidFill>
                <a:srgbClr val="00B050"/>
              </a:solidFill>
            </a:endParaRPr>
          </a:p>
        </p:txBody>
      </p:sp>
      <p:sp>
        <p:nvSpPr>
          <p:cNvPr id="16" name="Oval 15">
            <a:extLst>
              <a:ext uri="{FF2B5EF4-FFF2-40B4-BE49-F238E27FC236}">
                <a16:creationId xmlns:a16="http://schemas.microsoft.com/office/drawing/2014/main" id="{1AC7492A-CB7A-6FD2-8A6F-547B81BB8EFA}"/>
              </a:ext>
            </a:extLst>
          </p:cNvPr>
          <p:cNvSpPr/>
          <p:nvPr/>
        </p:nvSpPr>
        <p:spPr>
          <a:xfrm>
            <a:off x="4742382" y="3682984"/>
            <a:ext cx="176889" cy="187436"/>
          </a:xfrm>
          <a:prstGeom prst="ellipse">
            <a:avLst/>
          </a:prstGeom>
          <a:solidFill>
            <a:srgbClr val="00B050">
              <a:alpha val="40000"/>
            </a:srgbClr>
          </a:solidFill>
        </p:spPr>
        <p:txBody>
          <a:bodyPr wrap="none" lIns="0" tIns="0" rIns="0" bIns="0" rtlCol="0" anchor="ctr">
            <a:noAutofit/>
          </a:bodyPr>
          <a:lstStyle/>
          <a:p>
            <a:pPr algn="ctr"/>
            <a:r>
              <a:rPr lang="en-US" sz="1000" dirty="0">
                <a:solidFill>
                  <a:srgbClr val="FFFFFF"/>
                </a:solidFill>
              </a:rPr>
              <a:t>2</a:t>
            </a:r>
            <a:endParaRPr lang="en-US" sz="10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938214" y="1700872"/>
            <a:ext cx="2246573"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 name="TextBox 6">
            <a:extLst>
              <a:ext uri="{FF2B5EF4-FFF2-40B4-BE49-F238E27FC236}">
                <a16:creationId xmlns:a16="http://schemas.microsoft.com/office/drawing/2014/main" id="{6604CC0A-A424-53CC-6135-9E4237DA47D9}"/>
              </a:ext>
            </a:extLst>
          </p:cNvPr>
          <p:cNvSpPr txBox="1"/>
          <p:nvPr/>
        </p:nvSpPr>
        <p:spPr>
          <a:xfrm>
            <a:off x="4673413" y="32823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B</a:t>
            </a:r>
          </a:p>
        </p:txBody>
      </p:sp>
      <p:sp>
        <p:nvSpPr>
          <p:cNvPr id="31" name="TextBox 30">
            <a:extLst>
              <a:ext uri="{FF2B5EF4-FFF2-40B4-BE49-F238E27FC236}">
                <a16:creationId xmlns:a16="http://schemas.microsoft.com/office/drawing/2014/main" id="{40DAA3D0-3CA2-AD91-805C-9DB4968C4D56}"/>
              </a:ext>
            </a:extLst>
          </p:cNvPr>
          <p:cNvSpPr txBox="1"/>
          <p:nvPr/>
        </p:nvSpPr>
        <p:spPr>
          <a:xfrm>
            <a:off x="3844730" y="4036687"/>
            <a:ext cx="646729" cy="215444"/>
          </a:xfrm>
          <a:prstGeom prst="rect">
            <a:avLst/>
          </a:prstGeom>
          <a:solidFill>
            <a:srgbClr val="E1EEFE"/>
          </a:solidFill>
          <a:ln w="25400">
            <a:solidFill>
              <a:schemeClr val="bg1">
                <a:lumMod val="75000"/>
              </a:schemeClr>
            </a:solidFill>
          </a:ln>
        </p:spPr>
        <p:txBody>
          <a:bodyPr wrap="square" rtlCol="0">
            <a:spAutoFit/>
          </a:bodyPr>
          <a:lstStyle/>
          <a:p>
            <a:pPr algn="ctr"/>
            <a:r>
              <a:rPr lang="en-US" sz="800" b="1" dirty="0">
                <a:solidFill>
                  <a:schemeClr val="bg2"/>
                </a:solidFill>
              </a:rPr>
              <a:t>syncer</a:t>
            </a: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a:off x="1997413" y="2952381"/>
            <a:ext cx="1904467" cy="1249178"/>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D6ABB26-A80E-F464-2CB9-BC8359C30B66}"/>
              </a:ext>
            </a:extLst>
          </p:cNvPr>
          <p:cNvCxnSpPr>
            <a:cxnSpLocks/>
          </p:cNvCxnSpPr>
          <p:nvPr/>
        </p:nvCxnSpPr>
        <p:spPr>
          <a:xfrm>
            <a:off x="4491459" y="41444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8A89885-C1B6-2734-B56C-7543E18272D5}"/>
              </a:ext>
            </a:extLst>
          </p:cNvPr>
          <p:cNvCxnSpPr>
            <a:cxnSpLocks/>
            <a:stCxn id="53" idx="3"/>
          </p:cNvCxnSpPr>
          <p:nvPr/>
        </p:nvCxnSpPr>
        <p:spPr>
          <a:xfrm flipV="1">
            <a:off x="4341760" y="740347"/>
            <a:ext cx="1026026" cy="3865"/>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4717" y="525690"/>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4122680" y="322719"/>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F364904-4CEC-8A94-3810-E3DAE20B4ED6}"/>
              </a:ext>
            </a:extLst>
          </p:cNvPr>
          <p:cNvSpPr txBox="1"/>
          <p:nvPr/>
        </p:nvSpPr>
        <p:spPr>
          <a:xfrm>
            <a:off x="4478357" y="4455036"/>
            <a:ext cx="692459" cy="369332"/>
          </a:xfrm>
          <a:prstGeom prst="rect">
            <a:avLst/>
          </a:prstGeom>
          <a:noFill/>
        </p:spPr>
        <p:txBody>
          <a:bodyPr wrap="square" rtlCol="0">
            <a:spAutoFit/>
          </a:bodyPr>
          <a:lstStyle/>
          <a:p>
            <a:pPr algn="ctr"/>
            <a:r>
              <a:rPr lang="en-US" sz="600" dirty="0">
                <a:solidFill>
                  <a:schemeClr val="tx1"/>
                </a:solidFill>
              </a:rPr>
              <a:t>Install Managed Workload</a:t>
            </a:r>
          </a:p>
        </p:txBody>
      </p:sp>
      <p:sp>
        <p:nvSpPr>
          <p:cNvPr id="57" name="Oval 56">
            <a:extLst>
              <a:ext uri="{FF2B5EF4-FFF2-40B4-BE49-F238E27FC236}">
                <a16:creationId xmlns:a16="http://schemas.microsoft.com/office/drawing/2014/main" id="{2AF361DB-7895-068A-CE3E-094FDFBF21AA}"/>
              </a:ext>
            </a:extLst>
          </p:cNvPr>
          <p:cNvSpPr/>
          <p:nvPr/>
        </p:nvSpPr>
        <p:spPr>
          <a:xfrm>
            <a:off x="4744970" y="42923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250110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3037182" y="73653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2572131" y="516328"/>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239180" y="545028"/>
            <a:ext cx="291139" cy="399433"/>
          </a:xfrm>
          <a:prstGeom prst="rect">
            <a:avLst/>
          </a:prstGeom>
        </p:spPr>
      </p:pic>
      <p:sp>
        <p:nvSpPr>
          <p:cNvPr id="2" name="Rectangle 1">
            <a:extLst>
              <a:ext uri="{FF2B5EF4-FFF2-40B4-BE49-F238E27FC236}">
                <a16:creationId xmlns:a16="http://schemas.microsoft.com/office/drawing/2014/main" id="{F4F3BE2E-6B8A-CC66-D749-13B2B6BDB3BD}"/>
              </a:ext>
            </a:extLst>
          </p:cNvPr>
          <p:cNvSpPr/>
          <p:nvPr/>
        </p:nvSpPr>
        <p:spPr>
          <a:xfrm>
            <a:off x="3910486" y="34288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Rectangle 5">
            <a:extLst>
              <a:ext uri="{FF2B5EF4-FFF2-40B4-BE49-F238E27FC236}">
                <a16:creationId xmlns:a16="http://schemas.microsoft.com/office/drawing/2014/main" id="{A7AAA54C-F105-9118-FB0A-673924389A53}"/>
              </a:ext>
            </a:extLst>
          </p:cNvPr>
          <p:cNvSpPr/>
          <p:nvPr/>
        </p:nvSpPr>
        <p:spPr>
          <a:xfrm>
            <a:off x="3977211" y="36627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Rectangle 7">
            <a:extLst>
              <a:ext uri="{FF2B5EF4-FFF2-40B4-BE49-F238E27FC236}">
                <a16:creationId xmlns:a16="http://schemas.microsoft.com/office/drawing/2014/main" id="{BE96D5F3-9AEE-C1FB-C63C-F1B5D6C47AE1}"/>
              </a:ext>
            </a:extLst>
          </p:cNvPr>
          <p:cNvSpPr/>
          <p:nvPr/>
        </p:nvSpPr>
        <p:spPr>
          <a:xfrm>
            <a:off x="5352022" y="4101884"/>
            <a:ext cx="1036281" cy="38323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Edge App</a:t>
            </a:r>
          </a:p>
          <a:p>
            <a:pPr algn="ctr"/>
            <a:r>
              <a:rPr lang="en-US" sz="800" strike="sngStrike" dirty="0">
                <a:solidFill>
                  <a:srgbClr val="FFFFFF"/>
                </a:solidFill>
                <a:latin typeface="Arial"/>
                <a:cs typeface="Arial"/>
              </a:rPr>
              <a:t>(Kubeturbo)</a:t>
            </a:r>
          </a:p>
        </p:txBody>
      </p:sp>
      <p:sp>
        <p:nvSpPr>
          <p:cNvPr id="25" name="TextBox 24">
            <a:extLst>
              <a:ext uri="{FF2B5EF4-FFF2-40B4-BE49-F238E27FC236}">
                <a16:creationId xmlns:a16="http://schemas.microsoft.com/office/drawing/2014/main" id="{3191A22A-F812-0118-74CD-955AA9D5D5FC}"/>
              </a:ext>
            </a:extLst>
          </p:cNvPr>
          <p:cNvSpPr txBox="1"/>
          <p:nvPr/>
        </p:nvSpPr>
        <p:spPr>
          <a:xfrm>
            <a:off x="4864558" y="34347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A</a:t>
            </a:r>
          </a:p>
        </p:txBody>
      </p:sp>
      <p:cxnSp>
        <p:nvCxnSpPr>
          <p:cNvPr id="28" name="Straight Arrow Connector 27">
            <a:extLst>
              <a:ext uri="{FF2B5EF4-FFF2-40B4-BE49-F238E27FC236}">
                <a16:creationId xmlns:a16="http://schemas.microsoft.com/office/drawing/2014/main" id="{B781BCDE-940D-9A65-FC86-D262C2A92DA5}"/>
              </a:ext>
            </a:extLst>
          </p:cNvPr>
          <p:cNvCxnSpPr>
            <a:cxnSpLocks/>
          </p:cNvCxnSpPr>
          <p:nvPr/>
        </p:nvCxnSpPr>
        <p:spPr>
          <a:xfrm>
            <a:off x="4682604" y="42968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D016ABB5-D72D-7897-64B4-00FA9698D678}"/>
              </a:ext>
            </a:extLst>
          </p:cNvPr>
          <p:cNvCxnSpPr>
            <a:cxnSpLocks/>
            <a:stCxn id="51" idx="2"/>
          </p:cNvCxnSpPr>
          <p:nvPr/>
        </p:nvCxnSpPr>
        <p:spPr>
          <a:xfrm flipH="1">
            <a:off x="5853496" y="971430"/>
            <a:ext cx="12236" cy="3065257"/>
          </a:xfrm>
          <a:prstGeom prst="straightConnector1">
            <a:avLst/>
          </a:prstGeom>
          <a:ln w="9525">
            <a:solidFill>
              <a:schemeClr val="bg2">
                <a:lumMod val="50000"/>
              </a:schemeClr>
            </a:solidFill>
            <a:prstDash val="sysDot"/>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1749793" y="214995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133872" y="220720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102884" y="217047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070649" y="213549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1786577" y="278660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1755589" y="274988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1723354" y="271489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2443954" y="22096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2412966" y="21729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2380731" y="21379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187159" y="225579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1997413" y="237297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1590693" y="2261467"/>
            <a:ext cx="1591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18" name="TextBox 117">
            <a:extLst>
              <a:ext uri="{FF2B5EF4-FFF2-40B4-BE49-F238E27FC236}">
                <a16:creationId xmlns:a16="http://schemas.microsoft.com/office/drawing/2014/main" id="{66C2B8F8-8669-351C-0746-AB841CB2496B}"/>
              </a:ext>
            </a:extLst>
          </p:cNvPr>
          <p:cNvSpPr txBox="1"/>
          <p:nvPr/>
        </p:nvSpPr>
        <p:spPr>
          <a:xfrm>
            <a:off x="4051977" y="4183173"/>
            <a:ext cx="733459" cy="307777"/>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 name="TextBox 11">
            <a:extLst>
              <a:ext uri="{FF2B5EF4-FFF2-40B4-BE49-F238E27FC236}">
                <a16:creationId xmlns:a16="http://schemas.microsoft.com/office/drawing/2014/main" id="{3EE71FFE-D162-7FA3-CC70-B8CE983461F2}"/>
              </a:ext>
            </a:extLst>
          </p:cNvPr>
          <p:cNvSpPr txBox="1"/>
          <p:nvPr/>
        </p:nvSpPr>
        <p:spPr>
          <a:xfrm>
            <a:off x="7013801" y="4668836"/>
            <a:ext cx="1582016" cy="338554"/>
          </a:xfrm>
          <a:prstGeom prst="rect">
            <a:avLst/>
          </a:prstGeom>
          <a:noFill/>
        </p:spPr>
        <p:txBody>
          <a:bodyPr wrap="square" rtlCol="0">
            <a:spAutoFit/>
          </a:bodyPr>
          <a:lstStyle/>
          <a:p>
            <a:r>
              <a:rPr lang="en-US" sz="800" dirty="0">
                <a:hlinkClick r:id="rId8"/>
              </a:rPr>
              <a:t>https://ibm.box.com/s/fvo0v3q91exedf2f3r94wqb26kwgd61t</a:t>
            </a:r>
            <a:r>
              <a:rPr lang="en-US" sz="800" dirty="0"/>
              <a:t> </a:t>
            </a:r>
          </a:p>
        </p:txBody>
      </p:sp>
      <p:sp>
        <p:nvSpPr>
          <p:cNvPr id="26" name="Right Arrow 25">
            <a:extLst>
              <a:ext uri="{FF2B5EF4-FFF2-40B4-BE49-F238E27FC236}">
                <a16:creationId xmlns:a16="http://schemas.microsoft.com/office/drawing/2014/main" id="{2D0707A6-9AE0-97C6-739D-BD53E0B9BA19}"/>
              </a:ext>
            </a:extLst>
          </p:cNvPr>
          <p:cNvSpPr/>
          <p:nvPr/>
        </p:nvSpPr>
        <p:spPr>
          <a:xfrm>
            <a:off x="6845781" y="4750518"/>
            <a:ext cx="156946" cy="182880"/>
          </a:xfrm>
          <a:prstGeom prst="rightArrow">
            <a:avLst/>
          </a:prstGeom>
          <a:solidFill>
            <a:srgbClr val="00B050"/>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5" name="TextBox 4">
            <a:extLst>
              <a:ext uri="{FF2B5EF4-FFF2-40B4-BE49-F238E27FC236}">
                <a16:creationId xmlns:a16="http://schemas.microsoft.com/office/drawing/2014/main" id="{C83A184E-F88E-A7D4-81C3-C60908DC91E5}"/>
              </a:ext>
            </a:extLst>
          </p:cNvPr>
          <p:cNvSpPr txBox="1"/>
          <p:nvPr/>
        </p:nvSpPr>
        <p:spPr>
          <a:xfrm>
            <a:off x="7718156" y="170481"/>
            <a:ext cx="1162373" cy="646331"/>
          </a:xfrm>
          <a:prstGeom prst="rect">
            <a:avLst/>
          </a:prstGeom>
          <a:solidFill>
            <a:srgbClr val="FFFF00"/>
          </a:solidFill>
        </p:spPr>
        <p:txBody>
          <a:bodyPr wrap="square" rtlCol="0">
            <a:spAutoFit/>
          </a:bodyPr>
          <a:lstStyle/>
          <a:p>
            <a:pPr algn="ctr"/>
            <a:r>
              <a:rPr lang="en-US" dirty="0"/>
              <a:t>Kevin TODO</a:t>
            </a:r>
          </a:p>
        </p:txBody>
      </p:sp>
      <p:sp>
        <p:nvSpPr>
          <p:cNvPr id="10" name="TextBox 9">
            <a:extLst>
              <a:ext uri="{FF2B5EF4-FFF2-40B4-BE49-F238E27FC236}">
                <a16:creationId xmlns:a16="http://schemas.microsoft.com/office/drawing/2014/main" id="{72994153-CBC6-7F3F-FFBE-825A5C607E34}"/>
              </a:ext>
            </a:extLst>
          </p:cNvPr>
          <p:cNvSpPr txBox="1"/>
          <p:nvPr/>
        </p:nvSpPr>
        <p:spPr>
          <a:xfrm>
            <a:off x="1624495" y="171411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2058" name="Picture 10" descr="European Space Agency, ESA - YouTube">
            <a:extLst>
              <a:ext uri="{FF2B5EF4-FFF2-40B4-BE49-F238E27FC236}">
                <a16:creationId xmlns:a16="http://schemas.microsoft.com/office/drawing/2014/main" id="{5773CF2F-E66C-4672-4DB9-C70759E9CE19}"/>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78586" y="555180"/>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a:extLst>
              <a:ext uri="{FF2B5EF4-FFF2-40B4-BE49-F238E27FC236}">
                <a16:creationId xmlns:a16="http://schemas.microsoft.com/office/drawing/2014/main" id="{2DC5198E-0524-BC8F-ABDA-AF78208E5951}"/>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2806" y="555180"/>
            <a:ext cx="620384" cy="5169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889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a:effectLst>
            <a:glow rad="101600">
              <a:srgbClr val="FFFF00">
                <a:alpha val="60000"/>
              </a:srgbClr>
            </a:glow>
          </a:effectLst>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738163"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grpSp>
        <p:nvGrpSpPr>
          <p:cNvPr id="52" name="Group 51">
            <a:extLst>
              <a:ext uri="{FF2B5EF4-FFF2-40B4-BE49-F238E27FC236}">
                <a16:creationId xmlns:a16="http://schemas.microsoft.com/office/drawing/2014/main" id="{51BCC7F8-5914-D493-A730-94965B136D0E}"/>
              </a:ext>
            </a:extLst>
          </p:cNvPr>
          <p:cNvGrpSpPr/>
          <p:nvPr/>
        </p:nvGrpSpPr>
        <p:grpSpPr>
          <a:xfrm>
            <a:off x="4800194"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a:effectLst>
            <a:glow rad="101600">
              <a:srgbClr val="FFFF00">
                <a:alpha val="60000"/>
              </a:srgbClr>
            </a:glow>
          </a:effectLst>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3462555" y="2913072"/>
            <a:ext cx="10997" cy="269224"/>
          </a:xfrm>
          <a:prstGeom prst="straightConnector1">
            <a:avLst/>
          </a:prstGeom>
          <a:ln w="6350">
            <a:solidFill>
              <a:schemeClr val="tx2">
                <a:lumMod val="50000"/>
              </a:schemeClr>
            </a:solidFill>
            <a:headEnd type="triangle" w="med" len="med"/>
            <a:tailEnd type="triangle" w="med" len="med"/>
          </a:ln>
          <a:effectLst>
            <a:glow rad="101600">
              <a:srgbClr val="FFFF00">
                <a:alpha val="60000"/>
              </a:srgbClr>
            </a:glow>
          </a:effectLst>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a:effectLst>
            <a:glow rad="101600">
              <a:srgbClr val="FFFF00">
                <a:alpha val="60000"/>
              </a:srgbClr>
            </a:glo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pic>
        <p:nvPicPr>
          <p:cNvPr id="6" name="Picture 10" descr="European Space Agency, ESA - YouTube">
            <a:extLst>
              <a:ext uri="{FF2B5EF4-FFF2-40B4-BE49-F238E27FC236}">
                <a16:creationId xmlns:a16="http://schemas.microsoft.com/office/drawing/2014/main" id="{DE126591-D193-D174-E3E0-C733D208FE5E}"/>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12">
            <a:extLst>
              <a:ext uri="{FF2B5EF4-FFF2-40B4-BE49-F238E27FC236}">
                <a16:creationId xmlns:a16="http://schemas.microsoft.com/office/drawing/2014/main" id="{B25C089B-0964-2F3A-9D9A-450357CFC2B5}"/>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5639903-A71E-CE5B-E26C-895907A6A8DB}"/>
              </a:ext>
            </a:extLst>
          </p:cNvPr>
          <p:cNvSpPr txBox="1"/>
          <p:nvPr/>
        </p:nvSpPr>
        <p:spPr>
          <a:xfrm>
            <a:off x="7273524" y="433363"/>
            <a:ext cx="1748852" cy="1938992"/>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endParaRPr lang="en-US" sz="900" dirty="0">
              <a:solidFill>
                <a:schemeClr val="tx1"/>
              </a:solidFill>
            </a:endParaRPr>
          </a:p>
        </p:txBody>
      </p:sp>
    </p:spTree>
    <p:extLst>
      <p:ext uri="{BB962C8B-B14F-4D97-AF65-F5344CB8AC3E}">
        <p14:creationId xmlns:p14="http://schemas.microsoft.com/office/powerpoint/2010/main" val="351228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738163"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781EC7C4-60A3-0219-130A-A9F81CFEA31E}"/>
                  </a:ext>
                </a:extLst>
              </p:cNvPr>
              <p:cNvSpPr/>
              <p:nvPr/>
            </p:nvSpPr>
            <p:spPr>
              <a:xfrm>
                <a:off x="5482634" y="3780443"/>
                <a:ext cx="892482" cy="556869"/>
              </a:xfrm>
              <a:prstGeom prst="rect">
                <a:avLst/>
              </a:prstGeom>
              <a:solidFill>
                <a:schemeClr val="accent4">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A</a:t>
                </a: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cxnSp>
            <p:nvCxnSpPr>
              <p:cNvPr id="29" name="Straight Arrow Connector 28">
                <a:extLst>
                  <a:ext uri="{FF2B5EF4-FFF2-40B4-BE49-F238E27FC236}">
                    <a16:creationId xmlns:a16="http://schemas.microsoft.com/office/drawing/2014/main" id="{FF4A6B51-4FEF-3B34-BEB0-C14B67D94137}"/>
                  </a:ext>
                </a:extLst>
              </p:cNvPr>
              <p:cNvCxnSpPr>
                <a:cxnSpLocks/>
              </p:cNvCxnSpPr>
              <p:nvPr/>
            </p:nvCxnSpPr>
            <p:spPr>
              <a:xfrm>
                <a:off x="4783033" y="3921795"/>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909552" y="4260637"/>
            <a:ext cx="876628"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51198" y="434382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grpSp>
        <p:nvGrpSpPr>
          <p:cNvPr id="52" name="Group 51">
            <a:extLst>
              <a:ext uri="{FF2B5EF4-FFF2-40B4-BE49-F238E27FC236}">
                <a16:creationId xmlns:a16="http://schemas.microsoft.com/office/drawing/2014/main" id="{51BCC7F8-5914-D493-A730-94965B136D0E}"/>
              </a:ext>
            </a:extLst>
          </p:cNvPr>
          <p:cNvGrpSpPr/>
          <p:nvPr/>
        </p:nvGrpSpPr>
        <p:grpSpPr>
          <a:xfrm>
            <a:off x="4800194"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4" name="Rectangle 43">
                <a:extLst>
                  <a:ext uri="{FF2B5EF4-FFF2-40B4-BE49-F238E27FC236}">
                    <a16:creationId xmlns:a16="http://schemas.microsoft.com/office/drawing/2014/main" id="{680A2BCC-3624-74E2-240B-31AD60560583}"/>
                  </a:ext>
                </a:extLst>
              </p:cNvPr>
              <p:cNvSpPr/>
              <p:nvPr/>
            </p:nvSpPr>
            <p:spPr>
              <a:xfrm>
                <a:off x="5482634" y="3780443"/>
                <a:ext cx="892482" cy="455243"/>
              </a:xfrm>
              <a:prstGeom prst="rect">
                <a:avLst/>
              </a:prstGeom>
              <a:solidFill>
                <a:schemeClr val="accent3">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B</a:t>
                </a: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cxnSp>
            <p:nvCxnSpPr>
              <p:cNvPr id="46" name="Straight Arrow Connector 45">
                <a:extLst>
                  <a:ext uri="{FF2B5EF4-FFF2-40B4-BE49-F238E27FC236}">
                    <a16:creationId xmlns:a16="http://schemas.microsoft.com/office/drawing/2014/main" id="{6766B6E5-4607-A806-E131-3AF13BA0B8E9}"/>
                  </a:ext>
                </a:extLst>
              </p:cNvPr>
              <p:cNvCxnSpPr>
                <a:cxnSpLocks/>
              </p:cNvCxnSpPr>
              <p:nvPr/>
            </p:nvCxnSpPr>
            <p:spPr>
              <a:xfrm>
                <a:off x="4776769" y="3905926"/>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3462555" y="2913072"/>
            <a:ext cx="10997" cy="269224"/>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63581" y="3785358"/>
            <a:ext cx="84285"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pic>
        <p:nvPicPr>
          <p:cNvPr id="8" name="Picture 10" descr="European Space Agency, ESA - YouTube">
            <a:extLst>
              <a:ext uri="{FF2B5EF4-FFF2-40B4-BE49-F238E27FC236}">
                <a16:creationId xmlns:a16="http://schemas.microsoft.com/office/drawing/2014/main" id="{8B5822CE-04BF-6296-ABB9-40B73500E7BA}"/>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94FFC47F-C6C2-9E4C-6AFC-3586E4E9D63C}"/>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A3634921-DC68-0D62-F805-1192E1EFF64F}"/>
              </a:ext>
            </a:extLst>
          </p:cNvPr>
          <p:cNvSpPr txBox="1"/>
          <p:nvPr/>
        </p:nvSpPr>
        <p:spPr>
          <a:xfrm>
            <a:off x="7273524" y="433363"/>
            <a:ext cx="1748852" cy="2554545"/>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endParaRPr lang="en-US" sz="900" dirty="0">
              <a:solidFill>
                <a:schemeClr val="tx1"/>
              </a:solidFill>
            </a:endParaRPr>
          </a:p>
        </p:txBody>
      </p:sp>
    </p:spTree>
    <p:extLst>
      <p:ext uri="{BB962C8B-B14F-4D97-AF65-F5344CB8AC3E}">
        <p14:creationId xmlns:p14="http://schemas.microsoft.com/office/powerpoint/2010/main" val="2517473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0" name="Arrow: Up-Down 169">
            <a:extLst>
              <a:ext uri="{FF2B5EF4-FFF2-40B4-BE49-F238E27FC236}">
                <a16:creationId xmlns:a16="http://schemas.microsoft.com/office/drawing/2014/main" id="{DB02890C-0EF0-37FB-974C-01CDA4534211}"/>
              </a:ext>
            </a:extLst>
          </p:cNvPr>
          <p:cNvSpPr/>
          <p:nvPr/>
        </p:nvSpPr>
        <p:spPr bwMode="auto">
          <a:xfrm rot="4621934">
            <a:off x="1876415" y="3322022"/>
            <a:ext cx="207122" cy="159103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738163"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781EC7C4-60A3-0219-130A-A9F81CFEA31E}"/>
                  </a:ext>
                </a:extLst>
              </p:cNvPr>
              <p:cNvSpPr/>
              <p:nvPr/>
            </p:nvSpPr>
            <p:spPr>
              <a:xfrm>
                <a:off x="5482634" y="3780443"/>
                <a:ext cx="892482" cy="556869"/>
              </a:xfrm>
              <a:prstGeom prst="rect">
                <a:avLst/>
              </a:prstGeom>
              <a:solidFill>
                <a:schemeClr val="accent4">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A</a:t>
                </a: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cxnSp>
            <p:nvCxnSpPr>
              <p:cNvPr id="29" name="Straight Arrow Connector 28">
                <a:extLst>
                  <a:ext uri="{FF2B5EF4-FFF2-40B4-BE49-F238E27FC236}">
                    <a16:creationId xmlns:a16="http://schemas.microsoft.com/office/drawing/2014/main" id="{FF4A6B51-4FEF-3B34-BEB0-C14B67D94137}"/>
                  </a:ext>
                </a:extLst>
              </p:cNvPr>
              <p:cNvCxnSpPr>
                <a:cxnSpLocks/>
              </p:cNvCxnSpPr>
              <p:nvPr/>
            </p:nvCxnSpPr>
            <p:spPr>
              <a:xfrm>
                <a:off x="4783033" y="3921795"/>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919819" y="4260637"/>
            <a:ext cx="858546"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51198" y="434382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grpSp>
        <p:nvGrpSpPr>
          <p:cNvPr id="52" name="Group 51">
            <a:extLst>
              <a:ext uri="{FF2B5EF4-FFF2-40B4-BE49-F238E27FC236}">
                <a16:creationId xmlns:a16="http://schemas.microsoft.com/office/drawing/2014/main" id="{51BCC7F8-5914-D493-A730-94965B136D0E}"/>
              </a:ext>
            </a:extLst>
          </p:cNvPr>
          <p:cNvGrpSpPr/>
          <p:nvPr/>
        </p:nvGrpSpPr>
        <p:grpSpPr>
          <a:xfrm>
            <a:off x="4800194"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4" name="Rectangle 43">
                <a:extLst>
                  <a:ext uri="{FF2B5EF4-FFF2-40B4-BE49-F238E27FC236}">
                    <a16:creationId xmlns:a16="http://schemas.microsoft.com/office/drawing/2014/main" id="{680A2BCC-3624-74E2-240B-31AD60560583}"/>
                  </a:ext>
                </a:extLst>
              </p:cNvPr>
              <p:cNvSpPr/>
              <p:nvPr/>
            </p:nvSpPr>
            <p:spPr>
              <a:xfrm>
                <a:off x="5482634" y="3780443"/>
                <a:ext cx="892482" cy="455243"/>
              </a:xfrm>
              <a:prstGeom prst="rect">
                <a:avLst/>
              </a:prstGeom>
              <a:solidFill>
                <a:schemeClr val="accent3">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B</a:t>
                </a: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cxnSp>
            <p:nvCxnSpPr>
              <p:cNvPr id="46" name="Straight Arrow Connector 45">
                <a:extLst>
                  <a:ext uri="{FF2B5EF4-FFF2-40B4-BE49-F238E27FC236}">
                    <a16:creationId xmlns:a16="http://schemas.microsoft.com/office/drawing/2014/main" id="{6766B6E5-4607-A806-E131-3AF13BA0B8E9}"/>
                  </a:ext>
                </a:extLst>
              </p:cNvPr>
              <p:cNvCxnSpPr>
                <a:cxnSpLocks/>
              </p:cNvCxnSpPr>
              <p:nvPr/>
            </p:nvCxnSpPr>
            <p:spPr>
              <a:xfrm>
                <a:off x="4776769" y="3905926"/>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43C33E4-F7DE-C04B-0C22-CDE74FD9B6B1}"/>
              </a:ext>
            </a:extLst>
          </p:cNvPr>
          <p:cNvCxnSpPr>
            <a:cxnSpLocks/>
            <a:stCxn id="44" idx="2"/>
            <a:endCxn id="37" idx="3"/>
          </p:cNvCxnSpPr>
          <p:nvPr/>
        </p:nvCxnSpPr>
        <p:spPr bwMode="auto">
          <a:xfrm rot="5400000">
            <a:off x="4770222" y="2938594"/>
            <a:ext cx="647116" cy="2636888"/>
          </a:xfrm>
          <a:prstGeom prst="bentConnector2">
            <a:avLst/>
          </a:prstGeom>
          <a:ln>
            <a:headEnd type="none" w="med" len="med"/>
            <a:tailEnd type="triangle"/>
          </a:ln>
          <a:effectLst>
            <a:glow rad="635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2163435" y="2897441"/>
            <a:ext cx="10997" cy="269224"/>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9" name="Freeform: Shape 148">
            <a:extLst>
              <a:ext uri="{FF2B5EF4-FFF2-40B4-BE49-F238E27FC236}">
                <a16:creationId xmlns:a16="http://schemas.microsoft.com/office/drawing/2014/main" id="{650C3B54-601C-004F-3D47-6225E1B7AF51}"/>
              </a:ext>
            </a:extLst>
          </p:cNvPr>
          <p:cNvSpPr/>
          <p:nvPr/>
        </p:nvSpPr>
        <p:spPr bwMode="auto">
          <a:xfrm>
            <a:off x="2741221" y="2488019"/>
            <a:ext cx="3614922" cy="1905177"/>
          </a:xfrm>
          <a:custGeom>
            <a:avLst/>
            <a:gdLst>
              <a:gd name="connsiteX0" fmla="*/ 49619 w 49619"/>
              <a:gd name="connsiteY0" fmla="*/ 0 h 290623"/>
              <a:gd name="connsiteX1" fmla="*/ 35442 w 49619"/>
              <a:gd name="connsiteY1" fmla="*/ 134679 h 290623"/>
              <a:gd name="connsiteX2" fmla="*/ 28354 w 49619"/>
              <a:gd name="connsiteY2" fmla="*/ 177209 h 290623"/>
              <a:gd name="connsiteX3" fmla="*/ 14177 w 49619"/>
              <a:gd name="connsiteY3" fmla="*/ 198474 h 290623"/>
              <a:gd name="connsiteX4" fmla="*/ 7089 w 49619"/>
              <a:gd name="connsiteY4" fmla="*/ 233916 h 290623"/>
              <a:gd name="connsiteX5" fmla="*/ 0 w 49619"/>
              <a:gd name="connsiteY5" fmla="*/ 290623 h 290623"/>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317290 w 359820"/>
              <a:gd name="connsiteY4" fmla="*/ 233916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12820 w 359820"/>
              <a:gd name="connsiteY4" fmla="*/ 1560847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168919 w 359820"/>
              <a:gd name="connsiteY3" fmla="*/ 1544452 h 1706439"/>
              <a:gd name="connsiteX4" fmla="*/ 12820 w 359820"/>
              <a:gd name="connsiteY4" fmla="*/ 1560847 h 1706439"/>
              <a:gd name="connsiteX5" fmla="*/ 0 w 359820"/>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2660"/>
              <a:gd name="connsiteY0" fmla="*/ 0 h 1706439"/>
              <a:gd name="connsiteX1" fmla="*/ 345643 w 362660"/>
              <a:gd name="connsiteY1" fmla="*/ 134679 h 1706439"/>
              <a:gd name="connsiteX2" fmla="*/ 175216 w 362660"/>
              <a:gd name="connsiteY2" fmla="*/ 316884 h 1706439"/>
              <a:gd name="connsiteX3" fmla="*/ 168919 w 362660"/>
              <a:gd name="connsiteY3" fmla="*/ 1544452 h 1706439"/>
              <a:gd name="connsiteX4" fmla="*/ 12820 w 362660"/>
              <a:gd name="connsiteY4" fmla="*/ 1560847 h 1706439"/>
              <a:gd name="connsiteX5" fmla="*/ 0 w 362660"/>
              <a:gd name="connsiteY5" fmla="*/ 1706439 h 1706439"/>
              <a:gd name="connsiteX0" fmla="*/ 359820 w 373736"/>
              <a:gd name="connsiteY0" fmla="*/ 0 h 1706439"/>
              <a:gd name="connsiteX1" fmla="*/ 361404 w 373736"/>
              <a:gd name="connsiteY1" fmla="*/ 306100 h 1706439"/>
              <a:gd name="connsiteX2" fmla="*/ 175216 w 373736"/>
              <a:gd name="connsiteY2" fmla="*/ 316884 h 1706439"/>
              <a:gd name="connsiteX3" fmla="*/ 168919 w 373736"/>
              <a:gd name="connsiteY3" fmla="*/ 1544452 h 1706439"/>
              <a:gd name="connsiteX4" fmla="*/ 12820 w 373736"/>
              <a:gd name="connsiteY4" fmla="*/ 1560847 h 1706439"/>
              <a:gd name="connsiteX5" fmla="*/ 0 w 373736"/>
              <a:gd name="connsiteY5" fmla="*/ 1706439 h 1706439"/>
              <a:gd name="connsiteX0" fmla="*/ 359820 w 361404"/>
              <a:gd name="connsiteY0" fmla="*/ 0 h 1706439"/>
              <a:gd name="connsiteX1" fmla="*/ 361404 w 361404"/>
              <a:gd name="connsiteY1" fmla="*/ 306100 h 1706439"/>
              <a:gd name="connsiteX2" fmla="*/ 175216 w 361404"/>
              <a:gd name="connsiteY2" fmla="*/ 316884 h 1706439"/>
              <a:gd name="connsiteX3" fmla="*/ 168919 w 361404"/>
              <a:gd name="connsiteY3" fmla="*/ 1544452 h 1706439"/>
              <a:gd name="connsiteX4" fmla="*/ 12820 w 361404"/>
              <a:gd name="connsiteY4" fmla="*/ 1560847 h 1706439"/>
              <a:gd name="connsiteX5" fmla="*/ 0 w 361404"/>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583"/>
              <a:gd name="connsiteY0" fmla="*/ 84 h 1706523"/>
              <a:gd name="connsiteX1" fmla="*/ 361404 w 361583"/>
              <a:gd name="connsiteY1" fmla="*/ 306184 h 1706523"/>
              <a:gd name="connsiteX2" fmla="*/ 175216 w 361583"/>
              <a:gd name="connsiteY2" fmla="*/ 316968 h 1706523"/>
              <a:gd name="connsiteX3" fmla="*/ 168919 w 361583"/>
              <a:gd name="connsiteY3" fmla="*/ 1544536 h 1706523"/>
              <a:gd name="connsiteX4" fmla="*/ 12820 w 361583"/>
              <a:gd name="connsiteY4" fmla="*/ 1560931 h 1706523"/>
              <a:gd name="connsiteX5" fmla="*/ 0 w 361583"/>
              <a:gd name="connsiteY5" fmla="*/ 1706523 h 1706523"/>
              <a:gd name="connsiteX0" fmla="*/ 359820 w 359820"/>
              <a:gd name="connsiteY0" fmla="*/ 82 h 1706521"/>
              <a:gd name="connsiteX1" fmla="*/ 359255 w 359820"/>
              <a:gd name="connsiteY1" fmla="*/ 318880 h 1706521"/>
              <a:gd name="connsiteX2" fmla="*/ 175216 w 359820"/>
              <a:gd name="connsiteY2" fmla="*/ 316966 h 1706521"/>
              <a:gd name="connsiteX3" fmla="*/ 168919 w 359820"/>
              <a:gd name="connsiteY3" fmla="*/ 1544534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1068 w 359820"/>
              <a:gd name="connsiteY3" fmla="*/ 1550882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3217 w 359820"/>
              <a:gd name="connsiteY3" fmla="*/ 1544533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0 h 1706439"/>
              <a:gd name="connsiteX1" fmla="*/ 359255 w 359820"/>
              <a:gd name="connsiteY1" fmla="*/ 318798 h 1706439"/>
              <a:gd name="connsiteX2" fmla="*/ 175216 w 359820"/>
              <a:gd name="connsiteY2" fmla="*/ 316884 h 1706439"/>
              <a:gd name="connsiteX3" fmla="*/ 178948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030 w 359030"/>
              <a:gd name="connsiteY0" fmla="*/ 0 h 1727439"/>
              <a:gd name="connsiteX1" fmla="*/ 358465 w 359030"/>
              <a:gd name="connsiteY1" fmla="*/ 318798 h 1727439"/>
              <a:gd name="connsiteX2" fmla="*/ 171560 w 359030"/>
              <a:gd name="connsiteY2" fmla="*/ 316884 h 1727439"/>
              <a:gd name="connsiteX3" fmla="*/ 173143 w 359030"/>
              <a:gd name="connsiteY3" fmla="*/ 1550799 h 1727439"/>
              <a:gd name="connsiteX4" fmla="*/ 12030 w 359030"/>
              <a:gd name="connsiteY4" fmla="*/ 1560847 h 1727439"/>
              <a:gd name="connsiteX5" fmla="*/ 0 w 359030"/>
              <a:gd name="connsiteY5" fmla="*/ 1727439 h 1727439"/>
              <a:gd name="connsiteX0" fmla="*/ 365349 w 365349"/>
              <a:gd name="connsiteY0" fmla="*/ 0 h 1706439"/>
              <a:gd name="connsiteX1" fmla="*/ 364784 w 365349"/>
              <a:gd name="connsiteY1" fmla="*/ 318798 h 1706439"/>
              <a:gd name="connsiteX2" fmla="*/ 177879 w 365349"/>
              <a:gd name="connsiteY2" fmla="*/ 316884 h 1706439"/>
              <a:gd name="connsiteX3" fmla="*/ 179462 w 365349"/>
              <a:gd name="connsiteY3" fmla="*/ 1550799 h 1706439"/>
              <a:gd name="connsiteX4" fmla="*/ 18349 w 365349"/>
              <a:gd name="connsiteY4" fmla="*/ 1560847 h 1706439"/>
              <a:gd name="connsiteX5" fmla="*/ 0 w 365349"/>
              <a:gd name="connsiteY5" fmla="*/ 1706439 h 17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349" h="1706439">
                <a:moveTo>
                  <a:pt x="365349" y="0"/>
                </a:moveTo>
                <a:cubicBezTo>
                  <a:pt x="365161" y="106266"/>
                  <a:pt x="364972" y="212532"/>
                  <a:pt x="364784" y="318798"/>
                </a:cubicBezTo>
                <a:lnTo>
                  <a:pt x="177879" y="316884"/>
                </a:lnTo>
                <a:cubicBezTo>
                  <a:pt x="178407" y="728189"/>
                  <a:pt x="178934" y="1139494"/>
                  <a:pt x="179462" y="1550799"/>
                </a:cubicBezTo>
                <a:lnTo>
                  <a:pt x="18349" y="1560847"/>
                </a:lnTo>
                <a:lnTo>
                  <a:pt x="0" y="1706439"/>
                </a:lnTo>
              </a:path>
            </a:pathLst>
          </a:custGeom>
          <a:ln>
            <a:headEnd type="none" w="med" len="med"/>
            <a:tailEnd type="triangle" w="med" len="med"/>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68" name="Arrow: Right 167">
            <a:extLst>
              <a:ext uri="{FF2B5EF4-FFF2-40B4-BE49-F238E27FC236}">
                <a16:creationId xmlns:a16="http://schemas.microsoft.com/office/drawing/2014/main" id="{A743FC27-11CC-D7E4-ADCB-45829F603982}"/>
              </a:ext>
            </a:extLst>
          </p:cNvPr>
          <p:cNvSpPr/>
          <p:nvPr/>
        </p:nvSpPr>
        <p:spPr bwMode="auto">
          <a:xfrm rot="16200000">
            <a:off x="3231410" y="4164037"/>
            <a:ext cx="239973" cy="14697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69" name="Arrow: Right 168">
            <a:extLst>
              <a:ext uri="{FF2B5EF4-FFF2-40B4-BE49-F238E27FC236}">
                <a16:creationId xmlns:a16="http://schemas.microsoft.com/office/drawing/2014/main" id="{48F7284D-CA70-F850-6C66-F1DCEEA1720B}"/>
              </a:ext>
            </a:extLst>
          </p:cNvPr>
          <p:cNvSpPr/>
          <p:nvPr/>
        </p:nvSpPr>
        <p:spPr bwMode="auto">
          <a:xfrm rot="19044538">
            <a:off x="2665584" y="4118770"/>
            <a:ext cx="287497" cy="162953"/>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55766" y="3785358"/>
            <a:ext cx="93326"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pic>
        <p:nvPicPr>
          <p:cNvPr id="9" name="Picture 10" descr="European Space Agency, ESA - YouTube">
            <a:extLst>
              <a:ext uri="{FF2B5EF4-FFF2-40B4-BE49-F238E27FC236}">
                <a16:creationId xmlns:a16="http://schemas.microsoft.com/office/drawing/2014/main" id="{04FAE286-526F-7941-8498-4AD9DA6CC5AF}"/>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2">
            <a:extLst>
              <a:ext uri="{FF2B5EF4-FFF2-40B4-BE49-F238E27FC236}">
                <a16:creationId xmlns:a16="http://schemas.microsoft.com/office/drawing/2014/main" id="{DA9C2087-BB64-FE46-5B0D-84875FF188B1}"/>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10896B99-7504-7468-6271-CF9652754411}"/>
              </a:ext>
            </a:extLst>
          </p:cNvPr>
          <p:cNvSpPr txBox="1"/>
          <p:nvPr/>
        </p:nvSpPr>
        <p:spPr>
          <a:xfrm>
            <a:off x="7273524" y="433363"/>
            <a:ext cx="1748852" cy="3062377"/>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endParaRPr lang="en-US" sz="900" dirty="0">
              <a:solidFill>
                <a:schemeClr val="tx1"/>
              </a:solidFill>
            </a:endParaRPr>
          </a:p>
          <a:p>
            <a:pPr marL="228600" indent="-228600">
              <a:buFont typeface="+mj-lt"/>
              <a:buAutoNum type="arabicPeriod"/>
            </a:pPr>
            <a:r>
              <a:rPr lang="en-US" sz="800" b="1" dirty="0">
                <a:solidFill>
                  <a:schemeClr val="tx1"/>
                </a:solidFill>
              </a:rPr>
              <a:t>Operation: </a:t>
            </a:r>
            <a:r>
              <a:rPr lang="en-US" sz="800" dirty="0">
                <a:solidFill>
                  <a:schemeClr val="tx1"/>
                </a:solidFill>
              </a:rPr>
              <a:t>Orbital workloads transmit to corresponding data handlers when in range</a:t>
            </a:r>
          </a:p>
          <a:p>
            <a:pPr marL="228600" indent="-228600">
              <a:buFont typeface="+mj-lt"/>
              <a:buAutoNum type="arabicPeriod"/>
            </a:pPr>
            <a:endParaRPr lang="en-US" sz="900" b="1" dirty="0">
              <a:solidFill>
                <a:schemeClr val="tx1"/>
              </a:solidFill>
            </a:endParaRPr>
          </a:p>
        </p:txBody>
      </p:sp>
    </p:spTree>
    <p:extLst>
      <p:ext uri="{BB962C8B-B14F-4D97-AF65-F5344CB8AC3E}">
        <p14:creationId xmlns:p14="http://schemas.microsoft.com/office/powerpoint/2010/main" val="3933659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0" name="Arrow: Up-Down 169">
            <a:extLst>
              <a:ext uri="{FF2B5EF4-FFF2-40B4-BE49-F238E27FC236}">
                <a16:creationId xmlns:a16="http://schemas.microsoft.com/office/drawing/2014/main" id="{DB02890C-0EF0-37FB-974C-01CDA4534211}"/>
              </a:ext>
            </a:extLst>
          </p:cNvPr>
          <p:cNvSpPr/>
          <p:nvPr/>
        </p:nvSpPr>
        <p:spPr bwMode="auto">
          <a:xfrm rot="4621934">
            <a:off x="1876415" y="3322022"/>
            <a:ext cx="207122" cy="159103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738163"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781EC7C4-60A3-0219-130A-A9F81CFEA31E}"/>
                  </a:ext>
                </a:extLst>
              </p:cNvPr>
              <p:cNvSpPr/>
              <p:nvPr/>
            </p:nvSpPr>
            <p:spPr>
              <a:xfrm>
                <a:off x="5482634" y="3780443"/>
                <a:ext cx="892482" cy="556869"/>
              </a:xfrm>
              <a:prstGeom prst="rect">
                <a:avLst/>
              </a:prstGeom>
              <a:solidFill>
                <a:schemeClr val="accent4">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A</a:t>
                </a: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cxnSp>
            <p:nvCxnSpPr>
              <p:cNvPr id="29" name="Straight Arrow Connector 28">
                <a:extLst>
                  <a:ext uri="{FF2B5EF4-FFF2-40B4-BE49-F238E27FC236}">
                    <a16:creationId xmlns:a16="http://schemas.microsoft.com/office/drawing/2014/main" id="{FF4A6B51-4FEF-3B34-BEB0-C14B67D94137}"/>
                  </a:ext>
                </a:extLst>
              </p:cNvPr>
              <p:cNvCxnSpPr>
                <a:cxnSpLocks/>
              </p:cNvCxnSpPr>
              <p:nvPr/>
            </p:nvCxnSpPr>
            <p:spPr>
              <a:xfrm>
                <a:off x="4783033" y="3921795"/>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909552" y="4260637"/>
            <a:ext cx="855454"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97690" y="435034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2163435" y="2897441"/>
            <a:ext cx="10997" cy="269224"/>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9" name="Freeform: Shape 148">
            <a:extLst>
              <a:ext uri="{FF2B5EF4-FFF2-40B4-BE49-F238E27FC236}">
                <a16:creationId xmlns:a16="http://schemas.microsoft.com/office/drawing/2014/main" id="{650C3B54-601C-004F-3D47-6225E1B7AF51}"/>
              </a:ext>
            </a:extLst>
          </p:cNvPr>
          <p:cNvSpPr/>
          <p:nvPr/>
        </p:nvSpPr>
        <p:spPr bwMode="auto">
          <a:xfrm>
            <a:off x="2741221" y="2488019"/>
            <a:ext cx="3614922" cy="1905177"/>
          </a:xfrm>
          <a:custGeom>
            <a:avLst/>
            <a:gdLst>
              <a:gd name="connsiteX0" fmla="*/ 49619 w 49619"/>
              <a:gd name="connsiteY0" fmla="*/ 0 h 290623"/>
              <a:gd name="connsiteX1" fmla="*/ 35442 w 49619"/>
              <a:gd name="connsiteY1" fmla="*/ 134679 h 290623"/>
              <a:gd name="connsiteX2" fmla="*/ 28354 w 49619"/>
              <a:gd name="connsiteY2" fmla="*/ 177209 h 290623"/>
              <a:gd name="connsiteX3" fmla="*/ 14177 w 49619"/>
              <a:gd name="connsiteY3" fmla="*/ 198474 h 290623"/>
              <a:gd name="connsiteX4" fmla="*/ 7089 w 49619"/>
              <a:gd name="connsiteY4" fmla="*/ 233916 h 290623"/>
              <a:gd name="connsiteX5" fmla="*/ 0 w 49619"/>
              <a:gd name="connsiteY5" fmla="*/ 290623 h 290623"/>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317290 w 359820"/>
              <a:gd name="connsiteY4" fmla="*/ 233916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12820 w 359820"/>
              <a:gd name="connsiteY4" fmla="*/ 1560847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168919 w 359820"/>
              <a:gd name="connsiteY3" fmla="*/ 1544452 h 1706439"/>
              <a:gd name="connsiteX4" fmla="*/ 12820 w 359820"/>
              <a:gd name="connsiteY4" fmla="*/ 1560847 h 1706439"/>
              <a:gd name="connsiteX5" fmla="*/ 0 w 359820"/>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2660"/>
              <a:gd name="connsiteY0" fmla="*/ 0 h 1706439"/>
              <a:gd name="connsiteX1" fmla="*/ 345643 w 362660"/>
              <a:gd name="connsiteY1" fmla="*/ 134679 h 1706439"/>
              <a:gd name="connsiteX2" fmla="*/ 175216 w 362660"/>
              <a:gd name="connsiteY2" fmla="*/ 316884 h 1706439"/>
              <a:gd name="connsiteX3" fmla="*/ 168919 w 362660"/>
              <a:gd name="connsiteY3" fmla="*/ 1544452 h 1706439"/>
              <a:gd name="connsiteX4" fmla="*/ 12820 w 362660"/>
              <a:gd name="connsiteY4" fmla="*/ 1560847 h 1706439"/>
              <a:gd name="connsiteX5" fmla="*/ 0 w 362660"/>
              <a:gd name="connsiteY5" fmla="*/ 1706439 h 1706439"/>
              <a:gd name="connsiteX0" fmla="*/ 359820 w 373736"/>
              <a:gd name="connsiteY0" fmla="*/ 0 h 1706439"/>
              <a:gd name="connsiteX1" fmla="*/ 361404 w 373736"/>
              <a:gd name="connsiteY1" fmla="*/ 306100 h 1706439"/>
              <a:gd name="connsiteX2" fmla="*/ 175216 w 373736"/>
              <a:gd name="connsiteY2" fmla="*/ 316884 h 1706439"/>
              <a:gd name="connsiteX3" fmla="*/ 168919 w 373736"/>
              <a:gd name="connsiteY3" fmla="*/ 1544452 h 1706439"/>
              <a:gd name="connsiteX4" fmla="*/ 12820 w 373736"/>
              <a:gd name="connsiteY4" fmla="*/ 1560847 h 1706439"/>
              <a:gd name="connsiteX5" fmla="*/ 0 w 373736"/>
              <a:gd name="connsiteY5" fmla="*/ 1706439 h 1706439"/>
              <a:gd name="connsiteX0" fmla="*/ 359820 w 361404"/>
              <a:gd name="connsiteY0" fmla="*/ 0 h 1706439"/>
              <a:gd name="connsiteX1" fmla="*/ 361404 w 361404"/>
              <a:gd name="connsiteY1" fmla="*/ 306100 h 1706439"/>
              <a:gd name="connsiteX2" fmla="*/ 175216 w 361404"/>
              <a:gd name="connsiteY2" fmla="*/ 316884 h 1706439"/>
              <a:gd name="connsiteX3" fmla="*/ 168919 w 361404"/>
              <a:gd name="connsiteY3" fmla="*/ 1544452 h 1706439"/>
              <a:gd name="connsiteX4" fmla="*/ 12820 w 361404"/>
              <a:gd name="connsiteY4" fmla="*/ 1560847 h 1706439"/>
              <a:gd name="connsiteX5" fmla="*/ 0 w 361404"/>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583"/>
              <a:gd name="connsiteY0" fmla="*/ 84 h 1706523"/>
              <a:gd name="connsiteX1" fmla="*/ 361404 w 361583"/>
              <a:gd name="connsiteY1" fmla="*/ 306184 h 1706523"/>
              <a:gd name="connsiteX2" fmla="*/ 175216 w 361583"/>
              <a:gd name="connsiteY2" fmla="*/ 316968 h 1706523"/>
              <a:gd name="connsiteX3" fmla="*/ 168919 w 361583"/>
              <a:gd name="connsiteY3" fmla="*/ 1544536 h 1706523"/>
              <a:gd name="connsiteX4" fmla="*/ 12820 w 361583"/>
              <a:gd name="connsiteY4" fmla="*/ 1560931 h 1706523"/>
              <a:gd name="connsiteX5" fmla="*/ 0 w 361583"/>
              <a:gd name="connsiteY5" fmla="*/ 1706523 h 1706523"/>
              <a:gd name="connsiteX0" fmla="*/ 359820 w 359820"/>
              <a:gd name="connsiteY0" fmla="*/ 82 h 1706521"/>
              <a:gd name="connsiteX1" fmla="*/ 359255 w 359820"/>
              <a:gd name="connsiteY1" fmla="*/ 318880 h 1706521"/>
              <a:gd name="connsiteX2" fmla="*/ 175216 w 359820"/>
              <a:gd name="connsiteY2" fmla="*/ 316966 h 1706521"/>
              <a:gd name="connsiteX3" fmla="*/ 168919 w 359820"/>
              <a:gd name="connsiteY3" fmla="*/ 1544534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1068 w 359820"/>
              <a:gd name="connsiteY3" fmla="*/ 1550882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3217 w 359820"/>
              <a:gd name="connsiteY3" fmla="*/ 1544533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0 h 1706439"/>
              <a:gd name="connsiteX1" fmla="*/ 359255 w 359820"/>
              <a:gd name="connsiteY1" fmla="*/ 318798 h 1706439"/>
              <a:gd name="connsiteX2" fmla="*/ 175216 w 359820"/>
              <a:gd name="connsiteY2" fmla="*/ 316884 h 1706439"/>
              <a:gd name="connsiteX3" fmla="*/ 178948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030 w 359030"/>
              <a:gd name="connsiteY0" fmla="*/ 0 h 1727439"/>
              <a:gd name="connsiteX1" fmla="*/ 358465 w 359030"/>
              <a:gd name="connsiteY1" fmla="*/ 318798 h 1727439"/>
              <a:gd name="connsiteX2" fmla="*/ 171560 w 359030"/>
              <a:gd name="connsiteY2" fmla="*/ 316884 h 1727439"/>
              <a:gd name="connsiteX3" fmla="*/ 173143 w 359030"/>
              <a:gd name="connsiteY3" fmla="*/ 1550799 h 1727439"/>
              <a:gd name="connsiteX4" fmla="*/ 12030 w 359030"/>
              <a:gd name="connsiteY4" fmla="*/ 1560847 h 1727439"/>
              <a:gd name="connsiteX5" fmla="*/ 0 w 359030"/>
              <a:gd name="connsiteY5" fmla="*/ 1727439 h 1727439"/>
              <a:gd name="connsiteX0" fmla="*/ 365349 w 365349"/>
              <a:gd name="connsiteY0" fmla="*/ 0 h 1706439"/>
              <a:gd name="connsiteX1" fmla="*/ 364784 w 365349"/>
              <a:gd name="connsiteY1" fmla="*/ 318798 h 1706439"/>
              <a:gd name="connsiteX2" fmla="*/ 177879 w 365349"/>
              <a:gd name="connsiteY2" fmla="*/ 316884 h 1706439"/>
              <a:gd name="connsiteX3" fmla="*/ 179462 w 365349"/>
              <a:gd name="connsiteY3" fmla="*/ 1550799 h 1706439"/>
              <a:gd name="connsiteX4" fmla="*/ 18349 w 365349"/>
              <a:gd name="connsiteY4" fmla="*/ 1560847 h 1706439"/>
              <a:gd name="connsiteX5" fmla="*/ 0 w 365349"/>
              <a:gd name="connsiteY5" fmla="*/ 1706439 h 17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349" h="1706439">
                <a:moveTo>
                  <a:pt x="365349" y="0"/>
                </a:moveTo>
                <a:cubicBezTo>
                  <a:pt x="365161" y="106266"/>
                  <a:pt x="364972" y="212532"/>
                  <a:pt x="364784" y="318798"/>
                </a:cubicBezTo>
                <a:lnTo>
                  <a:pt x="177879" y="316884"/>
                </a:lnTo>
                <a:cubicBezTo>
                  <a:pt x="178407" y="728189"/>
                  <a:pt x="178934" y="1139494"/>
                  <a:pt x="179462" y="1550799"/>
                </a:cubicBezTo>
                <a:lnTo>
                  <a:pt x="18349" y="1560847"/>
                </a:lnTo>
                <a:lnTo>
                  <a:pt x="0" y="1706439"/>
                </a:lnTo>
              </a:path>
            </a:pathLst>
          </a:custGeom>
          <a:ln>
            <a:headEnd type="none" w="med" len="med"/>
            <a:tailEnd type="triangle" w="med" len="med"/>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69" name="Arrow: Right 168">
            <a:extLst>
              <a:ext uri="{FF2B5EF4-FFF2-40B4-BE49-F238E27FC236}">
                <a16:creationId xmlns:a16="http://schemas.microsoft.com/office/drawing/2014/main" id="{48F7284D-CA70-F850-6C66-F1DCEEA1720B}"/>
              </a:ext>
            </a:extLst>
          </p:cNvPr>
          <p:cNvSpPr/>
          <p:nvPr/>
        </p:nvSpPr>
        <p:spPr bwMode="auto">
          <a:xfrm rot="19044538">
            <a:off x="2649954" y="4118770"/>
            <a:ext cx="287497" cy="162953"/>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63581" y="3785358"/>
            <a:ext cx="73698"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2" name="Rectangle 1">
            <a:extLst>
              <a:ext uri="{FF2B5EF4-FFF2-40B4-BE49-F238E27FC236}">
                <a16:creationId xmlns:a16="http://schemas.microsoft.com/office/drawing/2014/main" id="{0C19712E-CB88-2EC9-B65E-2D9CC476CAF8}"/>
              </a:ext>
            </a:extLst>
          </p:cNvPr>
          <p:cNvSpPr/>
          <p:nvPr/>
        </p:nvSpPr>
        <p:spPr bwMode="auto">
          <a:xfrm>
            <a:off x="2886932" y="4280321"/>
            <a:ext cx="950752" cy="554560"/>
          </a:xfrm>
          <a:prstGeom prst="rect">
            <a:avLst/>
          </a:prstGeom>
          <a:solidFill>
            <a:schemeClr val="bg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pic>
        <p:nvPicPr>
          <p:cNvPr id="8" name="Picture 10" descr="European Space Agency, ESA - YouTube">
            <a:extLst>
              <a:ext uri="{FF2B5EF4-FFF2-40B4-BE49-F238E27FC236}">
                <a16:creationId xmlns:a16="http://schemas.microsoft.com/office/drawing/2014/main" id="{6FE733C7-F70F-C0B7-FE34-5D2DA6ABB094}"/>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a:extLst>
              <a:ext uri="{FF2B5EF4-FFF2-40B4-BE49-F238E27FC236}">
                <a16:creationId xmlns:a16="http://schemas.microsoft.com/office/drawing/2014/main" id="{3D401817-5404-8C4E-2F1B-2DF588AF441E}"/>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7539D46-35DA-081A-5C65-F49A027DE223}"/>
              </a:ext>
            </a:extLst>
          </p:cNvPr>
          <p:cNvSpPr txBox="1"/>
          <p:nvPr/>
        </p:nvSpPr>
        <p:spPr>
          <a:xfrm>
            <a:off x="7273524" y="433363"/>
            <a:ext cx="1748852" cy="2923877"/>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p>
          <a:p>
            <a:pPr marL="228600" indent="-228600">
              <a:buFont typeface="+mj-lt"/>
              <a:buAutoNum type="arabicPeriod"/>
            </a:pPr>
            <a:r>
              <a:rPr lang="en-US" sz="800" b="1" dirty="0">
                <a:solidFill>
                  <a:schemeClr val="tx1"/>
                </a:solidFill>
              </a:rPr>
              <a:t>Operation: </a:t>
            </a:r>
            <a:r>
              <a:rPr lang="en-US" sz="800" dirty="0">
                <a:solidFill>
                  <a:schemeClr val="tx1"/>
                </a:solidFill>
              </a:rPr>
              <a:t>Orbital workloads transmit to corresponding data handlers when in range</a:t>
            </a:r>
          </a:p>
        </p:txBody>
      </p:sp>
    </p:spTree>
    <p:extLst>
      <p:ext uri="{BB962C8B-B14F-4D97-AF65-F5344CB8AC3E}">
        <p14:creationId xmlns:p14="http://schemas.microsoft.com/office/powerpoint/2010/main" val="40903744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0" name="Arrow: Up-Down 169">
            <a:extLst>
              <a:ext uri="{FF2B5EF4-FFF2-40B4-BE49-F238E27FC236}">
                <a16:creationId xmlns:a16="http://schemas.microsoft.com/office/drawing/2014/main" id="{DB02890C-0EF0-37FB-974C-01CDA4534211}"/>
              </a:ext>
            </a:extLst>
          </p:cNvPr>
          <p:cNvSpPr/>
          <p:nvPr/>
        </p:nvSpPr>
        <p:spPr bwMode="auto">
          <a:xfrm rot="4621934">
            <a:off x="1876415" y="3322022"/>
            <a:ext cx="207122" cy="1591035"/>
          </a:xfrm>
          <a:prstGeom prst="upDownArrow">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901737" y="4260637"/>
            <a:ext cx="876628"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51198" y="434382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grpSp>
        <p:nvGrpSpPr>
          <p:cNvPr id="52" name="Group 51">
            <a:extLst>
              <a:ext uri="{FF2B5EF4-FFF2-40B4-BE49-F238E27FC236}">
                <a16:creationId xmlns:a16="http://schemas.microsoft.com/office/drawing/2014/main" id="{51BCC7F8-5914-D493-A730-94965B136D0E}"/>
              </a:ext>
            </a:extLst>
          </p:cNvPr>
          <p:cNvGrpSpPr/>
          <p:nvPr/>
        </p:nvGrpSpPr>
        <p:grpSpPr>
          <a:xfrm>
            <a:off x="4800194"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4" name="Rectangle 43">
                <a:extLst>
                  <a:ext uri="{FF2B5EF4-FFF2-40B4-BE49-F238E27FC236}">
                    <a16:creationId xmlns:a16="http://schemas.microsoft.com/office/drawing/2014/main" id="{680A2BCC-3624-74E2-240B-31AD60560583}"/>
                  </a:ext>
                </a:extLst>
              </p:cNvPr>
              <p:cNvSpPr/>
              <p:nvPr/>
            </p:nvSpPr>
            <p:spPr>
              <a:xfrm>
                <a:off x="5482634" y="3780443"/>
                <a:ext cx="892482" cy="455243"/>
              </a:xfrm>
              <a:prstGeom prst="rect">
                <a:avLst/>
              </a:prstGeom>
              <a:solidFill>
                <a:schemeClr val="accent3">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B</a:t>
                </a: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cxnSp>
            <p:nvCxnSpPr>
              <p:cNvPr id="46" name="Straight Arrow Connector 45">
                <a:extLst>
                  <a:ext uri="{FF2B5EF4-FFF2-40B4-BE49-F238E27FC236}">
                    <a16:creationId xmlns:a16="http://schemas.microsoft.com/office/drawing/2014/main" id="{6766B6E5-4607-A806-E131-3AF13BA0B8E9}"/>
                  </a:ext>
                </a:extLst>
              </p:cNvPr>
              <p:cNvCxnSpPr>
                <a:cxnSpLocks/>
              </p:cNvCxnSpPr>
              <p:nvPr/>
            </p:nvCxnSpPr>
            <p:spPr>
              <a:xfrm>
                <a:off x="4776769" y="3905926"/>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43C33E4-F7DE-C04B-0C22-CDE74FD9B6B1}"/>
              </a:ext>
            </a:extLst>
          </p:cNvPr>
          <p:cNvCxnSpPr>
            <a:cxnSpLocks/>
            <a:stCxn id="44" idx="2"/>
            <a:endCxn id="37" idx="3"/>
          </p:cNvCxnSpPr>
          <p:nvPr/>
        </p:nvCxnSpPr>
        <p:spPr bwMode="auto">
          <a:xfrm rot="5400000">
            <a:off x="4770222" y="2938594"/>
            <a:ext cx="647116" cy="2636888"/>
          </a:xfrm>
          <a:prstGeom prst="bentConnector2">
            <a:avLst/>
          </a:prstGeom>
          <a:ln>
            <a:headEnd type="none" w="med" len="med"/>
            <a:tailEnd type="triangle"/>
          </a:ln>
          <a:effectLst>
            <a:glow rad="635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2163435" y="2897441"/>
            <a:ext cx="10997" cy="269224"/>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68" name="Arrow: Right 167">
            <a:extLst>
              <a:ext uri="{FF2B5EF4-FFF2-40B4-BE49-F238E27FC236}">
                <a16:creationId xmlns:a16="http://schemas.microsoft.com/office/drawing/2014/main" id="{A743FC27-11CC-D7E4-ADCB-45829F603982}"/>
              </a:ext>
            </a:extLst>
          </p:cNvPr>
          <p:cNvSpPr/>
          <p:nvPr/>
        </p:nvSpPr>
        <p:spPr bwMode="auto">
          <a:xfrm rot="16200000">
            <a:off x="3231410" y="4164037"/>
            <a:ext cx="239973" cy="14697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55766" y="3785358"/>
            <a:ext cx="84285"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2" name="Rectangle 1">
            <a:extLst>
              <a:ext uri="{FF2B5EF4-FFF2-40B4-BE49-F238E27FC236}">
                <a16:creationId xmlns:a16="http://schemas.microsoft.com/office/drawing/2014/main" id="{CFE7630E-BCF3-3A83-7B35-FB910EF2D916}"/>
              </a:ext>
            </a:extLst>
          </p:cNvPr>
          <p:cNvSpPr/>
          <p:nvPr/>
        </p:nvSpPr>
        <p:spPr bwMode="auto">
          <a:xfrm>
            <a:off x="1858208" y="4225841"/>
            <a:ext cx="955723" cy="591524"/>
          </a:xfrm>
          <a:prstGeom prst="rect">
            <a:avLst/>
          </a:prstGeom>
          <a:solidFill>
            <a:schemeClr val="bg1">
              <a:alpha val="55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pic>
        <p:nvPicPr>
          <p:cNvPr id="14" name="Picture 10" descr="European Space Agency, ESA - YouTube">
            <a:extLst>
              <a:ext uri="{FF2B5EF4-FFF2-40B4-BE49-F238E27FC236}">
                <a16:creationId xmlns:a16="http://schemas.microsoft.com/office/drawing/2014/main" id="{FC4CD487-A895-D9E1-9EDF-D6187145FD98}"/>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2">
            <a:extLst>
              <a:ext uri="{FF2B5EF4-FFF2-40B4-BE49-F238E27FC236}">
                <a16:creationId xmlns:a16="http://schemas.microsoft.com/office/drawing/2014/main" id="{B8393D52-58B1-F5E1-2E26-BA93FBE7B041}"/>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E414EAE3-1192-AAD4-BE87-BA082417C697}"/>
              </a:ext>
            </a:extLst>
          </p:cNvPr>
          <p:cNvSpPr txBox="1"/>
          <p:nvPr/>
        </p:nvSpPr>
        <p:spPr>
          <a:xfrm>
            <a:off x="7273524" y="433363"/>
            <a:ext cx="1748852" cy="3062377"/>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p>
          <a:p>
            <a:pPr marL="228600" indent="-228600">
              <a:buFont typeface="+mj-lt"/>
              <a:buAutoNum type="arabicPeriod"/>
            </a:pPr>
            <a:r>
              <a:rPr lang="en-US" sz="800" b="1" dirty="0">
                <a:solidFill>
                  <a:schemeClr val="tx1"/>
                </a:solidFill>
              </a:rPr>
              <a:t>Operation: </a:t>
            </a:r>
            <a:r>
              <a:rPr lang="en-US" sz="800" dirty="0">
                <a:solidFill>
                  <a:schemeClr val="tx1"/>
                </a:solidFill>
              </a:rPr>
              <a:t>Orbital workloads transmit to corresponding data handlers when in range</a:t>
            </a:r>
            <a:br>
              <a:rPr lang="en-US" sz="900" b="1"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3186141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0" name="Arrow: Up-Down 169">
            <a:extLst>
              <a:ext uri="{FF2B5EF4-FFF2-40B4-BE49-F238E27FC236}">
                <a16:creationId xmlns:a16="http://schemas.microsoft.com/office/drawing/2014/main" id="{DB02890C-0EF0-37FB-974C-01CDA4534211}"/>
              </a:ext>
            </a:extLst>
          </p:cNvPr>
          <p:cNvSpPr/>
          <p:nvPr/>
        </p:nvSpPr>
        <p:spPr bwMode="auto">
          <a:xfrm rot="4621934">
            <a:off x="1876415" y="3322022"/>
            <a:ext cx="207122" cy="1591035"/>
          </a:xfrm>
          <a:prstGeom prst="upDownArrow">
            <a:avLst/>
          </a:prstGeom>
          <a:ln>
            <a:headEnd type="none" w="med" len="med"/>
            <a:tailEnd type="none" w="med" len="med"/>
          </a:ln>
          <a:effectLst>
            <a:glow rad="228600">
              <a:schemeClr val="accent6">
                <a:satMod val="175000"/>
                <a:alpha val="40000"/>
              </a:schemeClr>
            </a:glow>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688547"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781EC7C4-60A3-0219-130A-A9F81CFEA31E}"/>
                  </a:ext>
                </a:extLst>
              </p:cNvPr>
              <p:cNvSpPr/>
              <p:nvPr/>
            </p:nvSpPr>
            <p:spPr>
              <a:xfrm>
                <a:off x="5482634" y="3780443"/>
                <a:ext cx="892482" cy="556869"/>
              </a:xfrm>
              <a:prstGeom prst="rect">
                <a:avLst/>
              </a:prstGeom>
              <a:solidFill>
                <a:schemeClr val="accent4">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A</a:t>
                </a: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cxnSp>
            <p:nvCxnSpPr>
              <p:cNvPr id="29" name="Straight Arrow Connector 28">
                <a:extLst>
                  <a:ext uri="{FF2B5EF4-FFF2-40B4-BE49-F238E27FC236}">
                    <a16:creationId xmlns:a16="http://schemas.microsoft.com/office/drawing/2014/main" id="{FF4A6B51-4FEF-3B34-BEB0-C14B67D94137}"/>
                  </a:ext>
                </a:extLst>
              </p:cNvPr>
              <p:cNvCxnSpPr>
                <a:cxnSpLocks/>
              </p:cNvCxnSpPr>
              <p:nvPr/>
            </p:nvCxnSpPr>
            <p:spPr>
              <a:xfrm>
                <a:off x="4783033" y="3921795"/>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870477" y="4260637"/>
            <a:ext cx="876628"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51198" y="434382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grpSp>
        <p:nvGrpSpPr>
          <p:cNvPr id="52" name="Group 51">
            <a:extLst>
              <a:ext uri="{FF2B5EF4-FFF2-40B4-BE49-F238E27FC236}">
                <a16:creationId xmlns:a16="http://schemas.microsoft.com/office/drawing/2014/main" id="{51BCC7F8-5914-D493-A730-94965B136D0E}"/>
              </a:ext>
            </a:extLst>
          </p:cNvPr>
          <p:cNvGrpSpPr/>
          <p:nvPr/>
        </p:nvGrpSpPr>
        <p:grpSpPr>
          <a:xfrm>
            <a:off x="4750578"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4" name="Rectangle 43">
                <a:extLst>
                  <a:ext uri="{FF2B5EF4-FFF2-40B4-BE49-F238E27FC236}">
                    <a16:creationId xmlns:a16="http://schemas.microsoft.com/office/drawing/2014/main" id="{680A2BCC-3624-74E2-240B-31AD60560583}"/>
                  </a:ext>
                </a:extLst>
              </p:cNvPr>
              <p:cNvSpPr/>
              <p:nvPr/>
            </p:nvSpPr>
            <p:spPr>
              <a:xfrm>
                <a:off x="5482634" y="3780443"/>
                <a:ext cx="892482" cy="455243"/>
              </a:xfrm>
              <a:prstGeom prst="rect">
                <a:avLst/>
              </a:prstGeom>
              <a:solidFill>
                <a:schemeClr val="accent3">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B</a:t>
                </a: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cxnSp>
            <p:nvCxnSpPr>
              <p:cNvPr id="46" name="Straight Arrow Connector 45">
                <a:extLst>
                  <a:ext uri="{FF2B5EF4-FFF2-40B4-BE49-F238E27FC236}">
                    <a16:creationId xmlns:a16="http://schemas.microsoft.com/office/drawing/2014/main" id="{6766B6E5-4607-A806-E131-3AF13BA0B8E9}"/>
                  </a:ext>
                </a:extLst>
              </p:cNvPr>
              <p:cNvCxnSpPr>
                <a:cxnSpLocks/>
              </p:cNvCxnSpPr>
              <p:nvPr/>
            </p:nvCxnSpPr>
            <p:spPr>
              <a:xfrm>
                <a:off x="4776769" y="3905926"/>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43C33E4-F7DE-C04B-0C22-CDE74FD9B6B1}"/>
              </a:ext>
            </a:extLst>
          </p:cNvPr>
          <p:cNvCxnSpPr>
            <a:cxnSpLocks/>
            <a:stCxn id="44" idx="2"/>
            <a:endCxn id="37" idx="3"/>
          </p:cNvCxnSpPr>
          <p:nvPr/>
        </p:nvCxnSpPr>
        <p:spPr bwMode="auto">
          <a:xfrm rot="5400000">
            <a:off x="4745414" y="2963402"/>
            <a:ext cx="647116" cy="2587272"/>
          </a:xfrm>
          <a:prstGeom prst="bentConnector2">
            <a:avLst/>
          </a:prstGeom>
          <a:ln>
            <a:solidFill>
              <a:schemeClr val="accent3">
                <a:shade val="95000"/>
                <a:satMod val="105000"/>
                <a:alpha val="50000"/>
              </a:schemeClr>
            </a:solidFill>
            <a:headEnd type="none" w="med" len="med"/>
            <a:tailEnd type="triangle"/>
          </a:ln>
          <a:effectLst>
            <a:glow rad="63500">
              <a:schemeClr val="accent3">
                <a:satMod val="175000"/>
                <a:alpha val="22000"/>
              </a:schemeClr>
            </a:glow>
          </a:effectLst>
        </p:spPr>
        <p:style>
          <a:lnRef idx="1">
            <a:schemeClr val="accent3"/>
          </a:lnRef>
          <a:fillRef idx="0">
            <a:schemeClr val="accent3"/>
          </a:fillRef>
          <a:effectRef idx="0">
            <a:schemeClr val="accent3"/>
          </a:effectRef>
          <a:fontRef idx="minor">
            <a:schemeClr val="tx1"/>
          </a:fontRef>
        </p:style>
      </p:cxn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3515357" y="2913072"/>
            <a:ext cx="10997" cy="269224"/>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149" name="Freeform: Shape 148">
            <a:extLst>
              <a:ext uri="{FF2B5EF4-FFF2-40B4-BE49-F238E27FC236}">
                <a16:creationId xmlns:a16="http://schemas.microsoft.com/office/drawing/2014/main" id="{650C3B54-601C-004F-3D47-6225E1B7AF51}"/>
              </a:ext>
            </a:extLst>
          </p:cNvPr>
          <p:cNvSpPr/>
          <p:nvPr/>
        </p:nvSpPr>
        <p:spPr bwMode="auto">
          <a:xfrm>
            <a:off x="2741221" y="2488019"/>
            <a:ext cx="3614922" cy="1905177"/>
          </a:xfrm>
          <a:custGeom>
            <a:avLst/>
            <a:gdLst>
              <a:gd name="connsiteX0" fmla="*/ 49619 w 49619"/>
              <a:gd name="connsiteY0" fmla="*/ 0 h 290623"/>
              <a:gd name="connsiteX1" fmla="*/ 35442 w 49619"/>
              <a:gd name="connsiteY1" fmla="*/ 134679 h 290623"/>
              <a:gd name="connsiteX2" fmla="*/ 28354 w 49619"/>
              <a:gd name="connsiteY2" fmla="*/ 177209 h 290623"/>
              <a:gd name="connsiteX3" fmla="*/ 14177 w 49619"/>
              <a:gd name="connsiteY3" fmla="*/ 198474 h 290623"/>
              <a:gd name="connsiteX4" fmla="*/ 7089 w 49619"/>
              <a:gd name="connsiteY4" fmla="*/ 233916 h 290623"/>
              <a:gd name="connsiteX5" fmla="*/ 0 w 49619"/>
              <a:gd name="connsiteY5" fmla="*/ 290623 h 290623"/>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317290 w 359820"/>
              <a:gd name="connsiteY4" fmla="*/ 233916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12820 w 359820"/>
              <a:gd name="connsiteY4" fmla="*/ 1560847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168919 w 359820"/>
              <a:gd name="connsiteY3" fmla="*/ 1544452 h 1706439"/>
              <a:gd name="connsiteX4" fmla="*/ 12820 w 359820"/>
              <a:gd name="connsiteY4" fmla="*/ 1560847 h 1706439"/>
              <a:gd name="connsiteX5" fmla="*/ 0 w 359820"/>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2660"/>
              <a:gd name="connsiteY0" fmla="*/ 0 h 1706439"/>
              <a:gd name="connsiteX1" fmla="*/ 345643 w 362660"/>
              <a:gd name="connsiteY1" fmla="*/ 134679 h 1706439"/>
              <a:gd name="connsiteX2" fmla="*/ 175216 w 362660"/>
              <a:gd name="connsiteY2" fmla="*/ 316884 h 1706439"/>
              <a:gd name="connsiteX3" fmla="*/ 168919 w 362660"/>
              <a:gd name="connsiteY3" fmla="*/ 1544452 h 1706439"/>
              <a:gd name="connsiteX4" fmla="*/ 12820 w 362660"/>
              <a:gd name="connsiteY4" fmla="*/ 1560847 h 1706439"/>
              <a:gd name="connsiteX5" fmla="*/ 0 w 362660"/>
              <a:gd name="connsiteY5" fmla="*/ 1706439 h 1706439"/>
              <a:gd name="connsiteX0" fmla="*/ 359820 w 373736"/>
              <a:gd name="connsiteY0" fmla="*/ 0 h 1706439"/>
              <a:gd name="connsiteX1" fmla="*/ 361404 w 373736"/>
              <a:gd name="connsiteY1" fmla="*/ 306100 h 1706439"/>
              <a:gd name="connsiteX2" fmla="*/ 175216 w 373736"/>
              <a:gd name="connsiteY2" fmla="*/ 316884 h 1706439"/>
              <a:gd name="connsiteX3" fmla="*/ 168919 w 373736"/>
              <a:gd name="connsiteY3" fmla="*/ 1544452 h 1706439"/>
              <a:gd name="connsiteX4" fmla="*/ 12820 w 373736"/>
              <a:gd name="connsiteY4" fmla="*/ 1560847 h 1706439"/>
              <a:gd name="connsiteX5" fmla="*/ 0 w 373736"/>
              <a:gd name="connsiteY5" fmla="*/ 1706439 h 1706439"/>
              <a:gd name="connsiteX0" fmla="*/ 359820 w 361404"/>
              <a:gd name="connsiteY0" fmla="*/ 0 h 1706439"/>
              <a:gd name="connsiteX1" fmla="*/ 361404 w 361404"/>
              <a:gd name="connsiteY1" fmla="*/ 306100 h 1706439"/>
              <a:gd name="connsiteX2" fmla="*/ 175216 w 361404"/>
              <a:gd name="connsiteY2" fmla="*/ 316884 h 1706439"/>
              <a:gd name="connsiteX3" fmla="*/ 168919 w 361404"/>
              <a:gd name="connsiteY3" fmla="*/ 1544452 h 1706439"/>
              <a:gd name="connsiteX4" fmla="*/ 12820 w 361404"/>
              <a:gd name="connsiteY4" fmla="*/ 1560847 h 1706439"/>
              <a:gd name="connsiteX5" fmla="*/ 0 w 361404"/>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583"/>
              <a:gd name="connsiteY0" fmla="*/ 84 h 1706523"/>
              <a:gd name="connsiteX1" fmla="*/ 361404 w 361583"/>
              <a:gd name="connsiteY1" fmla="*/ 306184 h 1706523"/>
              <a:gd name="connsiteX2" fmla="*/ 175216 w 361583"/>
              <a:gd name="connsiteY2" fmla="*/ 316968 h 1706523"/>
              <a:gd name="connsiteX3" fmla="*/ 168919 w 361583"/>
              <a:gd name="connsiteY3" fmla="*/ 1544536 h 1706523"/>
              <a:gd name="connsiteX4" fmla="*/ 12820 w 361583"/>
              <a:gd name="connsiteY4" fmla="*/ 1560931 h 1706523"/>
              <a:gd name="connsiteX5" fmla="*/ 0 w 361583"/>
              <a:gd name="connsiteY5" fmla="*/ 1706523 h 1706523"/>
              <a:gd name="connsiteX0" fmla="*/ 359820 w 359820"/>
              <a:gd name="connsiteY0" fmla="*/ 82 h 1706521"/>
              <a:gd name="connsiteX1" fmla="*/ 359255 w 359820"/>
              <a:gd name="connsiteY1" fmla="*/ 318880 h 1706521"/>
              <a:gd name="connsiteX2" fmla="*/ 175216 w 359820"/>
              <a:gd name="connsiteY2" fmla="*/ 316966 h 1706521"/>
              <a:gd name="connsiteX3" fmla="*/ 168919 w 359820"/>
              <a:gd name="connsiteY3" fmla="*/ 1544534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1068 w 359820"/>
              <a:gd name="connsiteY3" fmla="*/ 1550882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3217 w 359820"/>
              <a:gd name="connsiteY3" fmla="*/ 1544533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0 h 1706439"/>
              <a:gd name="connsiteX1" fmla="*/ 359255 w 359820"/>
              <a:gd name="connsiteY1" fmla="*/ 318798 h 1706439"/>
              <a:gd name="connsiteX2" fmla="*/ 175216 w 359820"/>
              <a:gd name="connsiteY2" fmla="*/ 316884 h 1706439"/>
              <a:gd name="connsiteX3" fmla="*/ 178948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030 w 359030"/>
              <a:gd name="connsiteY0" fmla="*/ 0 h 1727439"/>
              <a:gd name="connsiteX1" fmla="*/ 358465 w 359030"/>
              <a:gd name="connsiteY1" fmla="*/ 318798 h 1727439"/>
              <a:gd name="connsiteX2" fmla="*/ 171560 w 359030"/>
              <a:gd name="connsiteY2" fmla="*/ 316884 h 1727439"/>
              <a:gd name="connsiteX3" fmla="*/ 173143 w 359030"/>
              <a:gd name="connsiteY3" fmla="*/ 1550799 h 1727439"/>
              <a:gd name="connsiteX4" fmla="*/ 12030 w 359030"/>
              <a:gd name="connsiteY4" fmla="*/ 1560847 h 1727439"/>
              <a:gd name="connsiteX5" fmla="*/ 0 w 359030"/>
              <a:gd name="connsiteY5" fmla="*/ 1727439 h 1727439"/>
              <a:gd name="connsiteX0" fmla="*/ 365349 w 365349"/>
              <a:gd name="connsiteY0" fmla="*/ 0 h 1706439"/>
              <a:gd name="connsiteX1" fmla="*/ 364784 w 365349"/>
              <a:gd name="connsiteY1" fmla="*/ 318798 h 1706439"/>
              <a:gd name="connsiteX2" fmla="*/ 177879 w 365349"/>
              <a:gd name="connsiteY2" fmla="*/ 316884 h 1706439"/>
              <a:gd name="connsiteX3" fmla="*/ 179462 w 365349"/>
              <a:gd name="connsiteY3" fmla="*/ 1550799 h 1706439"/>
              <a:gd name="connsiteX4" fmla="*/ 18349 w 365349"/>
              <a:gd name="connsiteY4" fmla="*/ 1560847 h 1706439"/>
              <a:gd name="connsiteX5" fmla="*/ 0 w 365349"/>
              <a:gd name="connsiteY5" fmla="*/ 1706439 h 17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349" h="1706439">
                <a:moveTo>
                  <a:pt x="365349" y="0"/>
                </a:moveTo>
                <a:cubicBezTo>
                  <a:pt x="365161" y="106266"/>
                  <a:pt x="364972" y="212532"/>
                  <a:pt x="364784" y="318798"/>
                </a:cubicBezTo>
                <a:lnTo>
                  <a:pt x="177879" y="316884"/>
                </a:lnTo>
                <a:cubicBezTo>
                  <a:pt x="178407" y="728189"/>
                  <a:pt x="178934" y="1139494"/>
                  <a:pt x="179462" y="1550799"/>
                </a:cubicBezTo>
                <a:lnTo>
                  <a:pt x="18349" y="1560847"/>
                </a:lnTo>
                <a:lnTo>
                  <a:pt x="0" y="1706439"/>
                </a:lnTo>
              </a:path>
            </a:pathLst>
          </a:custGeom>
          <a:ln>
            <a:solidFill>
              <a:schemeClr val="accent4">
                <a:shade val="95000"/>
                <a:satMod val="105000"/>
                <a:alpha val="24000"/>
              </a:schemeClr>
            </a:solidFill>
            <a:headEnd type="none" w="med" len="med"/>
            <a:tailEnd type="triangle" w="med" len="med"/>
          </a:ln>
          <a:effectLst>
            <a:glow rad="63500">
              <a:schemeClr val="accent4">
                <a:satMod val="175000"/>
                <a:alpha val="12000"/>
              </a:schemeClr>
            </a:glow>
          </a:effec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68" name="Arrow: Right 167">
            <a:extLst>
              <a:ext uri="{FF2B5EF4-FFF2-40B4-BE49-F238E27FC236}">
                <a16:creationId xmlns:a16="http://schemas.microsoft.com/office/drawing/2014/main" id="{A743FC27-11CC-D7E4-ADCB-45829F603982}"/>
              </a:ext>
            </a:extLst>
          </p:cNvPr>
          <p:cNvSpPr/>
          <p:nvPr/>
        </p:nvSpPr>
        <p:spPr bwMode="auto">
          <a:xfrm rot="16200000">
            <a:off x="3231410" y="4164037"/>
            <a:ext cx="239973" cy="14697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69" name="Arrow: Right 168">
            <a:extLst>
              <a:ext uri="{FF2B5EF4-FFF2-40B4-BE49-F238E27FC236}">
                <a16:creationId xmlns:a16="http://schemas.microsoft.com/office/drawing/2014/main" id="{48F7284D-CA70-F850-6C66-F1DCEEA1720B}"/>
              </a:ext>
            </a:extLst>
          </p:cNvPr>
          <p:cNvSpPr/>
          <p:nvPr/>
        </p:nvSpPr>
        <p:spPr bwMode="auto">
          <a:xfrm rot="19044538">
            <a:off x="2649954" y="4118770"/>
            <a:ext cx="287497" cy="162953"/>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24506" y="3785358"/>
            <a:ext cx="84285"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pic>
        <p:nvPicPr>
          <p:cNvPr id="2" name="Picture 10" descr="European Space Agency, ESA - YouTube">
            <a:extLst>
              <a:ext uri="{FF2B5EF4-FFF2-40B4-BE49-F238E27FC236}">
                <a16:creationId xmlns:a16="http://schemas.microsoft.com/office/drawing/2014/main" id="{8396133F-3567-E953-1536-E8A2F04FFDD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a:extLst>
              <a:ext uri="{FF2B5EF4-FFF2-40B4-BE49-F238E27FC236}">
                <a16:creationId xmlns:a16="http://schemas.microsoft.com/office/drawing/2014/main" id="{1948E4FB-1243-4374-F5E4-1DCB710289F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4A68B8-D17B-6017-B9A7-45B7AC75851B}"/>
              </a:ext>
            </a:extLst>
          </p:cNvPr>
          <p:cNvSpPr txBox="1"/>
          <p:nvPr/>
        </p:nvSpPr>
        <p:spPr>
          <a:xfrm>
            <a:off x="7273524" y="433363"/>
            <a:ext cx="1748852" cy="3293209"/>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p>
          <a:p>
            <a:pPr marL="228600" indent="-228600">
              <a:buFont typeface="+mj-lt"/>
              <a:buAutoNum type="arabicPeriod"/>
            </a:pPr>
            <a:r>
              <a:rPr lang="en-US" sz="800" b="1" dirty="0">
                <a:solidFill>
                  <a:schemeClr val="tx1"/>
                </a:solidFill>
              </a:rPr>
              <a:t>Operation: </a:t>
            </a:r>
            <a:r>
              <a:rPr lang="en-US" sz="800" dirty="0">
                <a:solidFill>
                  <a:schemeClr val="tx1"/>
                </a:solidFill>
              </a:rPr>
              <a:t>Orbital workloads transmit to corresponding data handlers when in range</a:t>
            </a:r>
          </a:p>
          <a:p>
            <a:pPr marL="228600" indent="-228600">
              <a:buFont typeface="+mj-lt"/>
              <a:buAutoNum type="arabicPeriod"/>
            </a:pPr>
            <a:r>
              <a:rPr lang="en-US" sz="800" b="1" dirty="0">
                <a:solidFill>
                  <a:schemeClr val="tx1"/>
                </a:solidFill>
              </a:rPr>
              <a:t>Downlink: </a:t>
            </a:r>
            <a:r>
              <a:rPr lang="en-US" sz="800" dirty="0">
                <a:solidFill>
                  <a:schemeClr val="tx1"/>
                </a:solidFill>
              </a:rPr>
              <a:t>SDC Transceiver workload transmits data to ground station</a:t>
            </a:r>
            <a:endParaRPr lang="en-US" sz="900" dirty="0">
              <a:solidFill>
                <a:schemeClr val="tx1"/>
              </a:solidFill>
            </a:endParaRPr>
          </a:p>
        </p:txBody>
      </p:sp>
      <p:sp>
        <p:nvSpPr>
          <p:cNvPr id="9" name="Rectangle 8">
            <a:extLst>
              <a:ext uri="{FF2B5EF4-FFF2-40B4-BE49-F238E27FC236}">
                <a16:creationId xmlns:a16="http://schemas.microsoft.com/office/drawing/2014/main" id="{8AFFB4EE-1407-64D8-9E70-3C2B8D89966D}"/>
              </a:ext>
            </a:extLst>
          </p:cNvPr>
          <p:cNvSpPr/>
          <p:nvPr/>
        </p:nvSpPr>
        <p:spPr>
          <a:xfrm>
            <a:off x="4686350" y="1831813"/>
            <a:ext cx="2098313" cy="793898"/>
          </a:xfrm>
          <a:prstGeom prst="rect">
            <a:avLst/>
          </a:prstGeom>
          <a:solidFill>
            <a:schemeClr val="bg1">
              <a:alpha val="76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1" name="Rectangle 10">
            <a:extLst>
              <a:ext uri="{FF2B5EF4-FFF2-40B4-BE49-F238E27FC236}">
                <a16:creationId xmlns:a16="http://schemas.microsoft.com/office/drawing/2014/main" id="{BDB63B77-4B51-B403-9A7A-251880EE9609}"/>
              </a:ext>
            </a:extLst>
          </p:cNvPr>
          <p:cNvSpPr/>
          <p:nvPr/>
        </p:nvSpPr>
        <p:spPr>
          <a:xfrm>
            <a:off x="4734002" y="3323647"/>
            <a:ext cx="2123735" cy="994663"/>
          </a:xfrm>
          <a:prstGeom prst="rect">
            <a:avLst/>
          </a:prstGeom>
          <a:solidFill>
            <a:schemeClr val="bg1">
              <a:alpha val="76000"/>
            </a:schemeClr>
          </a:solidFill>
          <a:ln>
            <a:no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Tree>
    <p:extLst>
      <p:ext uri="{BB962C8B-B14F-4D97-AF65-F5344CB8AC3E}">
        <p14:creationId xmlns:p14="http://schemas.microsoft.com/office/powerpoint/2010/main" val="1566719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05E1-AF96-B0B4-A8A2-FEC470774198}"/>
              </a:ext>
            </a:extLst>
          </p:cNvPr>
          <p:cNvSpPr>
            <a:spLocks noGrp="1"/>
          </p:cNvSpPr>
          <p:nvPr>
            <p:ph type="title"/>
          </p:nvPr>
        </p:nvSpPr>
        <p:spPr/>
        <p:txBody>
          <a:bodyPr/>
          <a:lstStyle/>
          <a:p>
            <a:r>
              <a:rPr lang="en-US" dirty="0"/>
              <a:t>Why </a:t>
            </a:r>
            <a:r>
              <a:rPr lang="en-US" dirty="0" err="1"/>
              <a:t>KubeStellar</a:t>
            </a:r>
            <a:r>
              <a:rPr lang="en-US" dirty="0"/>
              <a:t>?</a:t>
            </a:r>
          </a:p>
        </p:txBody>
      </p:sp>
      <p:sp>
        <p:nvSpPr>
          <p:cNvPr id="3" name="Text Placeholder 2">
            <a:extLst>
              <a:ext uri="{FF2B5EF4-FFF2-40B4-BE49-F238E27FC236}">
                <a16:creationId xmlns:a16="http://schemas.microsoft.com/office/drawing/2014/main" id="{D555A01F-1647-7663-264D-E17A0B972F8F}"/>
              </a:ext>
            </a:extLst>
          </p:cNvPr>
          <p:cNvSpPr>
            <a:spLocks noGrp="1"/>
          </p:cNvSpPr>
          <p:nvPr>
            <p:ph type="body" sz="quarter" idx="10"/>
          </p:nvPr>
        </p:nvSpPr>
        <p:spPr/>
        <p:txBody>
          <a:bodyPr/>
          <a:lstStyle/>
          <a:p>
            <a:r>
              <a:rPr lang="en-US" dirty="0"/>
              <a:t>KubeStellar makes it </a:t>
            </a:r>
            <a:r>
              <a:rPr lang="en-US" b="1" dirty="0"/>
              <a:t>easy to configure and run applications across multiple clusters</a:t>
            </a:r>
          </a:p>
          <a:p>
            <a:pPr lvl="1"/>
            <a:r>
              <a:rPr lang="en-US" dirty="0"/>
              <a:t>It’s as easy as a single cluster</a:t>
            </a:r>
          </a:p>
          <a:p>
            <a:pPr lvl="1"/>
            <a:r>
              <a:rPr lang="en-US" dirty="0"/>
              <a:t>It works with the tools that you are used to</a:t>
            </a:r>
          </a:p>
          <a:p>
            <a:pPr lvl="1"/>
            <a:endParaRPr lang="en-US" dirty="0"/>
          </a:p>
          <a:p>
            <a:r>
              <a:rPr lang="en-US" dirty="0"/>
              <a:t>Join the community!</a:t>
            </a:r>
          </a:p>
          <a:p>
            <a:pPr lvl="1"/>
            <a:r>
              <a:rPr lang="en-US" dirty="0"/>
              <a:t>If are deploying in 1 cluster and want an easy way to use 2+ clusters</a:t>
            </a:r>
          </a:p>
          <a:p>
            <a:pPr lvl="1"/>
            <a:r>
              <a:rPr lang="en-US" dirty="0"/>
              <a:t>You are using multiple clusters and want an easier developer experience</a:t>
            </a:r>
          </a:p>
        </p:txBody>
      </p:sp>
      <p:sp>
        <p:nvSpPr>
          <p:cNvPr id="4" name="Slide Number Placeholder 3">
            <a:extLst>
              <a:ext uri="{FF2B5EF4-FFF2-40B4-BE49-F238E27FC236}">
                <a16:creationId xmlns:a16="http://schemas.microsoft.com/office/drawing/2014/main" id="{CAC66AD0-1A07-EEDC-D788-C1C58D0DCBBF}"/>
              </a:ext>
            </a:extLst>
          </p:cNvPr>
          <p:cNvSpPr>
            <a:spLocks noGrp="1"/>
          </p:cNvSpPr>
          <p:nvPr>
            <p:ph type="sldNum" sz="quarter" idx="4"/>
          </p:nvPr>
        </p:nvSpPr>
        <p:spPr/>
        <p:txBody>
          <a:bodyPr/>
          <a:lstStyle/>
          <a:p>
            <a:pPr defTabSz="685613" hangingPunct="1"/>
            <a:fld id="{D0BE6F14-FF48-0F4F-A8AA-2E3F25371E4A}" type="slidenum">
              <a:rPr lang="en-US" kern="1200" smtClean="0">
                <a:solidFill>
                  <a:srgbClr val="000000"/>
                </a:solidFill>
              </a:rPr>
              <a:pPr defTabSz="685613" hangingPunct="1"/>
              <a:t>2</a:t>
            </a:fld>
            <a:endParaRPr lang="en-US" kern="1200">
              <a:solidFill>
                <a:srgbClr val="000000"/>
              </a:solidFill>
            </a:endParaRPr>
          </a:p>
        </p:txBody>
      </p:sp>
    </p:spTree>
    <p:extLst>
      <p:ext uri="{BB962C8B-B14F-4D97-AF65-F5344CB8AC3E}">
        <p14:creationId xmlns:p14="http://schemas.microsoft.com/office/powerpoint/2010/main" val="2803760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Rectangle 105">
            <a:extLst>
              <a:ext uri="{FF2B5EF4-FFF2-40B4-BE49-F238E27FC236}">
                <a16:creationId xmlns:a16="http://schemas.microsoft.com/office/drawing/2014/main" id="{DB1F64DE-9112-799A-3B1A-E1AAFC41F4E9}"/>
              </a:ext>
            </a:extLst>
          </p:cNvPr>
          <p:cNvSpPr/>
          <p:nvPr/>
        </p:nvSpPr>
        <p:spPr>
          <a:xfrm>
            <a:off x="1737067" y="3181666"/>
            <a:ext cx="2246573" cy="1759547"/>
          </a:xfrm>
          <a:prstGeom prst="rect">
            <a:avLst/>
          </a:prstGeom>
          <a:solidFill>
            <a:srgbClr val="003BC9"/>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38" name="Rectangle 137">
            <a:extLst>
              <a:ext uri="{FF2B5EF4-FFF2-40B4-BE49-F238E27FC236}">
                <a16:creationId xmlns:a16="http://schemas.microsoft.com/office/drawing/2014/main" id="{ACA25C35-92FC-D354-D9AD-715DA290F7BC}"/>
              </a:ext>
            </a:extLst>
          </p:cNvPr>
          <p:cNvSpPr/>
          <p:nvPr/>
        </p:nvSpPr>
        <p:spPr>
          <a:xfrm>
            <a:off x="1858208" y="3375430"/>
            <a:ext cx="2021222" cy="1490035"/>
          </a:xfrm>
          <a:prstGeom prst="rect">
            <a:avLst/>
          </a:prstGeom>
          <a:solidFill>
            <a:schemeClr val="bg1"/>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170" name="Arrow: Up-Down 169">
            <a:extLst>
              <a:ext uri="{FF2B5EF4-FFF2-40B4-BE49-F238E27FC236}">
                <a16:creationId xmlns:a16="http://schemas.microsoft.com/office/drawing/2014/main" id="{DB02890C-0EF0-37FB-974C-01CDA4534211}"/>
              </a:ext>
            </a:extLst>
          </p:cNvPr>
          <p:cNvSpPr/>
          <p:nvPr/>
        </p:nvSpPr>
        <p:spPr bwMode="auto">
          <a:xfrm rot="4621934">
            <a:off x="1876415" y="3322022"/>
            <a:ext cx="207122" cy="1591035"/>
          </a:xfrm>
          <a:prstGeom prst="upDownArrow">
            <a:avLst/>
          </a:prstGeom>
          <a:ln>
            <a:headEnd type="none" w="med" len="med"/>
            <a:tailEnd type="none" w="med" len="med"/>
          </a:ln>
          <a:effectLst/>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sp>
        <p:nvSpPr>
          <p:cNvPr id="73" name="Rectangle 72">
            <a:extLst>
              <a:ext uri="{FF2B5EF4-FFF2-40B4-BE49-F238E27FC236}">
                <a16:creationId xmlns:a16="http://schemas.microsoft.com/office/drawing/2014/main" id="{699645F0-0F80-39D7-21D4-2B5A98096611}"/>
              </a:ext>
            </a:extLst>
          </p:cNvPr>
          <p:cNvSpPr/>
          <p:nvPr/>
        </p:nvSpPr>
        <p:spPr>
          <a:xfrm>
            <a:off x="153128" y="55433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1705807" y="1580552"/>
            <a:ext cx="2246573" cy="1322609"/>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9819" y="653264"/>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2137782" y="450293"/>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303478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1041881" y="85649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587233" y="643902"/>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54282" y="672602"/>
            <a:ext cx="291139" cy="399433"/>
          </a:xfrm>
          <a:prstGeom prst="rect">
            <a:avLst/>
          </a:prstGeom>
        </p:spPr>
      </p:pic>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Interplanetary Workload Distribution</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2517386" y="195148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901465" y="200873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870477" y="197200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838242" y="193702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2554170" y="25881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2523182" y="25514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2490947" y="25164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3211547" y="201116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3180559" y="197444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3148324" y="193945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954752" y="205732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2765006" y="217450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2356886" y="2062997"/>
            <a:ext cx="1605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0" name="TextBox 9">
            <a:extLst>
              <a:ext uri="{FF2B5EF4-FFF2-40B4-BE49-F238E27FC236}">
                <a16:creationId xmlns:a16="http://schemas.microsoft.com/office/drawing/2014/main" id="{72994153-CBC6-7F3F-FFBE-825A5C607E34}"/>
              </a:ext>
            </a:extLst>
          </p:cNvPr>
          <p:cNvSpPr txBox="1"/>
          <p:nvPr/>
        </p:nvSpPr>
        <p:spPr>
          <a:xfrm>
            <a:off x="2392088" y="159379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pic>
        <p:nvPicPr>
          <p:cNvPr id="4" name="Graphic 3" descr="Satellite dish with solid fill">
            <a:extLst>
              <a:ext uri="{FF2B5EF4-FFF2-40B4-BE49-F238E27FC236}">
                <a16:creationId xmlns:a16="http://schemas.microsoft.com/office/drawing/2014/main" id="{742B8C6C-8863-4488-5E74-FFA29E5FBC9F}"/>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02325" y="4028065"/>
            <a:ext cx="914400" cy="914400"/>
          </a:xfrm>
          <a:prstGeom prst="rect">
            <a:avLst/>
          </a:prstGeom>
        </p:spPr>
      </p:pic>
      <p:sp>
        <p:nvSpPr>
          <p:cNvPr id="17" name="Rectangle: Rounded Corners 16">
            <a:extLst>
              <a:ext uri="{FF2B5EF4-FFF2-40B4-BE49-F238E27FC236}">
                <a16:creationId xmlns:a16="http://schemas.microsoft.com/office/drawing/2014/main" id="{E2CE2384-6C25-FE11-DEE3-1968A752AB25}"/>
              </a:ext>
            </a:extLst>
          </p:cNvPr>
          <p:cNvSpPr/>
          <p:nvPr/>
        </p:nvSpPr>
        <p:spPr bwMode="auto">
          <a:xfrm>
            <a:off x="1547313" y="1243672"/>
            <a:ext cx="2701671" cy="3763718"/>
          </a:xfrm>
          <a:prstGeom prst="roundRect">
            <a:avLst>
              <a:gd name="adj" fmla="val 6215"/>
            </a:avLst>
          </a:prstGeom>
          <a:noFill/>
          <a:ln w="28575" cap="flat" cmpd="sng" algn="ctr">
            <a:solidFill>
              <a:srgbClr val="0070C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flipV="1">
            <a:off x="3949353" y="2457593"/>
            <a:ext cx="743404" cy="316527"/>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grpSp>
        <p:nvGrpSpPr>
          <p:cNvPr id="50" name="Group 49">
            <a:extLst>
              <a:ext uri="{FF2B5EF4-FFF2-40B4-BE49-F238E27FC236}">
                <a16:creationId xmlns:a16="http://schemas.microsoft.com/office/drawing/2014/main" id="{EE160A49-7C9D-99B7-BF16-9ADA13EAE11D}"/>
              </a:ext>
            </a:extLst>
          </p:cNvPr>
          <p:cNvGrpSpPr/>
          <p:nvPr/>
        </p:nvGrpSpPr>
        <p:grpSpPr>
          <a:xfrm>
            <a:off x="4688547" y="1205032"/>
            <a:ext cx="2524253" cy="1423539"/>
            <a:chOff x="4124392" y="3141375"/>
            <a:chExt cx="2524253" cy="1423539"/>
          </a:xfrm>
        </p:grpSpPr>
        <p:grpSp>
          <p:nvGrpSpPr>
            <p:cNvPr id="20" name="Group 19">
              <a:extLst>
                <a:ext uri="{FF2B5EF4-FFF2-40B4-BE49-F238E27FC236}">
                  <a16:creationId xmlns:a16="http://schemas.microsoft.com/office/drawing/2014/main" id="{049C7847-0E76-7169-5A1C-B9147F107192}"/>
                </a:ext>
              </a:extLst>
            </p:cNvPr>
            <p:cNvGrpSpPr/>
            <p:nvPr/>
          </p:nvGrpSpPr>
          <p:grpSpPr>
            <a:xfrm>
              <a:off x="4124392" y="3771016"/>
              <a:ext cx="2098313" cy="793898"/>
              <a:chOff x="3910486" y="3301602"/>
              <a:chExt cx="2627253" cy="1251127"/>
            </a:xfrm>
          </p:grpSpPr>
          <p:sp>
            <p:nvSpPr>
              <p:cNvPr id="21" name="Rectangle 20">
                <a:extLst>
                  <a:ext uri="{FF2B5EF4-FFF2-40B4-BE49-F238E27FC236}">
                    <a16:creationId xmlns:a16="http://schemas.microsoft.com/office/drawing/2014/main" id="{E9412DA8-CB71-A8A6-119B-EF99E2E863DD}"/>
                  </a:ext>
                </a:extLst>
              </p:cNvPr>
              <p:cNvSpPr/>
              <p:nvPr/>
            </p:nvSpPr>
            <p:spPr>
              <a:xfrm>
                <a:off x="3910486" y="3301602"/>
                <a:ext cx="2627253" cy="125112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3" name="Rectangle 22">
                <a:extLst>
                  <a:ext uri="{FF2B5EF4-FFF2-40B4-BE49-F238E27FC236}">
                    <a16:creationId xmlns:a16="http://schemas.microsoft.com/office/drawing/2014/main" id="{73A536CA-9C9D-D756-2DE2-41784250D6B1}"/>
                  </a:ext>
                </a:extLst>
              </p:cNvPr>
              <p:cNvSpPr/>
              <p:nvPr/>
            </p:nvSpPr>
            <p:spPr>
              <a:xfrm>
                <a:off x="3977211" y="3662770"/>
                <a:ext cx="2469532" cy="722836"/>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24" name="Rectangle 23">
                <a:extLst>
                  <a:ext uri="{FF2B5EF4-FFF2-40B4-BE49-F238E27FC236}">
                    <a16:creationId xmlns:a16="http://schemas.microsoft.com/office/drawing/2014/main" id="{781EC7C4-60A3-0219-130A-A9F81CFEA31E}"/>
                  </a:ext>
                </a:extLst>
              </p:cNvPr>
              <p:cNvSpPr/>
              <p:nvPr/>
            </p:nvSpPr>
            <p:spPr>
              <a:xfrm>
                <a:off x="5482634" y="3780443"/>
                <a:ext cx="892482" cy="556869"/>
              </a:xfrm>
              <a:prstGeom prst="rect">
                <a:avLst/>
              </a:prstGeom>
              <a:solidFill>
                <a:schemeClr val="accent4">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A</a:t>
                </a:r>
              </a:p>
            </p:txBody>
          </p:sp>
          <p:sp>
            <p:nvSpPr>
              <p:cNvPr id="27" name="TextBox 26">
                <a:extLst>
                  <a:ext uri="{FF2B5EF4-FFF2-40B4-BE49-F238E27FC236}">
                    <a16:creationId xmlns:a16="http://schemas.microsoft.com/office/drawing/2014/main" id="{DDC58E78-479B-DE3F-1F7C-143D9FD96D9D}"/>
                  </a:ext>
                </a:extLst>
              </p:cNvPr>
              <p:cNvSpPr txBox="1"/>
              <p:nvPr/>
            </p:nvSpPr>
            <p:spPr>
              <a:xfrm>
                <a:off x="4713246" y="3370616"/>
                <a:ext cx="1172520" cy="240512"/>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Orbital Location A</a:t>
                </a:r>
              </a:p>
            </p:txBody>
          </p:sp>
          <p:cxnSp>
            <p:nvCxnSpPr>
              <p:cNvPr id="29" name="Straight Arrow Connector 28">
                <a:extLst>
                  <a:ext uri="{FF2B5EF4-FFF2-40B4-BE49-F238E27FC236}">
                    <a16:creationId xmlns:a16="http://schemas.microsoft.com/office/drawing/2014/main" id="{FF4A6B51-4FEF-3B34-BEB0-C14B67D94137}"/>
                  </a:ext>
                </a:extLst>
              </p:cNvPr>
              <p:cNvCxnSpPr>
                <a:cxnSpLocks/>
              </p:cNvCxnSpPr>
              <p:nvPr/>
            </p:nvCxnSpPr>
            <p:spPr>
              <a:xfrm>
                <a:off x="4783033" y="3921795"/>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30" name="TextBox 29">
                <a:extLst>
                  <a:ext uri="{FF2B5EF4-FFF2-40B4-BE49-F238E27FC236}">
                    <a16:creationId xmlns:a16="http://schemas.microsoft.com/office/drawing/2014/main" id="{1424D1BD-1B04-42CE-2C69-0FD1EC9807FB}"/>
                  </a:ext>
                </a:extLst>
              </p:cNvPr>
              <p:cNvSpPr txBox="1"/>
              <p:nvPr/>
            </p:nvSpPr>
            <p:spPr>
              <a:xfrm>
                <a:off x="4063852" y="3714254"/>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34" name="Graphic 33" descr="Satellite with solid fill">
              <a:extLst>
                <a:ext uri="{FF2B5EF4-FFF2-40B4-BE49-F238E27FC236}">
                  <a16:creationId xmlns:a16="http://schemas.microsoft.com/office/drawing/2014/main" id="{20803E4B-80BC-CEA4-1ABF-55EE51FBAC7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5734245" y="3141375"/>
              <a:ext cx="914400" cy="914400"/>
            </a:xfrm>
            <a:prstGeom prst="rect">
              <a:avLst/>
            </a:prstGeom>
          </p:spPr>
        </p:pic>
      </p:grpSp>
      <p:sp>
        <p:nvSpPr>
          <p:cNvPr id="36" name="Rectangle: Rounded Corners 35">
            <a:extLst>
              <a:ext uri="{FF2B5EF4-FFF2-40B4-BE49-F238E27FC236}">
                <a16:creationId xmlns:a16="http://schemas.microsoft.com/office/drawing/2014/main" id="{16BFAB6C-AEB3-DFA0-8689-580B87DE5BD5}"/>
              </a:ext>
            </a:extLst>
          </p:cNvPr>
          <p:cNvSpPr/>
          <p:nvPr/>
        </p:nvSpPr>
        <p:spPr bwMode="auto">
          <a:xfrm>
            <a:off x="1870477" y="4260637"/>
            <a:ext cx="876628" cy="504145"/>
          </a:xfrm>
          <a:prstGeom prst="roundRect">
            <a:avLst/>
          </a:prstGeom>
          <a:solidFill>
            <a:schemeClr val="accent4">
              <a:lumMod val="60000"/>
              <a:lumOff val="40000"/>
            </a:schemeClr>
          </a:solidFill>
          <a:ln w="28575" cap="flat" cmpd="sng" algn="ctr">
            <a:solidFill>
              <a:srgbClr val="7030A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rgbClr val="7030A0"/>
                </a:solidFill>
                <a:effectLst/>
                <a:latin typeface="Arial" charset="0"/>
              </a:rPr>
              <a:t>Data</a:t>
            </a:r>
            <a:br>
              <a:rPr kumimoji="0" lang="en-US" sz="1100" b="0" i="0" u="none" strike="noStrike" cap="none" normalizeH="0" baseline="0" dirty="0">
                <a:ln>
                  <a:noFill/>
                </a:ln>
                <a:solidFill>
                  <a:srgbClr val="7030A0"/>
                </a:solidFill>
                <a:effectLst/>
                <a:latin typeface="Arial" charset="0"/>
              </a:rPr>
            </a:br>
            <a:r>
              <a:rPr kumimoji="0" lang="en-US" sz="1100" b="0" i="0" u="none" strike="noStrike" cap="none" normalizeH="0" baseline="0" dirty="0">
                <a:ln>
                  <a:noFill/>
                </a:ln>
                <a:solidFill>
                  <a:srgbClr val="7030A0"/>
                </a:solidFill>
                <a:effectLst/>
                <a:latin typeface="Arial" charset="0"/>
              </a:rPr>
              <a:t>Handler A</a:t>
            </a:r>
          </a:p>
        </p:txBody>
      </p:sp>
      <p:sp>
        <p:nvSpPr>
          <p:cNvPr id="37" name="Rectangle: Rounded Corners 36">
            <a:extLst>
              <a:ext uri="{FF2B5EF4-FFF2-40B4-BE49-F238E27FC236}">
                <a16:creationId xmlns:a16="http://schemas.microsoft.com/office/drawing/2014/main" id="{B677B8CE-68D1-DDA9-D228-00142DED9E79}"/>
              </a:ext>
            </a:extLst>
          </p:cNvPr>
          <p:cNvSpPr/>
          <p:nvPr/>
        </p:nvSpPr>
        <p:spPr bwMode="auto">
          <a:xfrm>
            <a:off x="2851198" y="4343827"/>
            <a:ext cx="924138" cy="473538"/>
          </a:xfrm>
          <a:prstGeom prst="roundRect">
            <a:avLst/>
          </a:prstGeom>
          <a:solidFill>
            <a:schemeClr val="accent3">
              <a:lumMod val="60000"/>
              <a:lumOff val="40000"/>
            </a:schemeClr>
          </a:solidFill>
          <a:ln w="2857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200" b="0" i="0" u="none" strike="noStrike" cap="none" normalizeH="0" baseline="0" dirty="0">
                <a:ln>
                  <a:noFill/>
                </a:ln>
                <a:solidFill>
                  <a:srgbClr val="00B050"/>
                </a:solidFill>
                <a:effectLst/>
                <a:latin typeface="Arial" charset="0"/>
              </a:rPr>
              <a:t>Data Handler B</a:t>
            </a:r>
          </a:p>
        </p:txBody>
      </p:sp>
      <p:pic>
        <p:nvPicPr>
          <p:cNvPr id="15" name="Graphic 14" descr="Satellite with solid fill">
            <a:extLst>
              <a:ext uri="{FF2B5EF4-FFF2-40B4-BE49-F238E27FC236}">
                <a16:creationId xmlns:a16="http://schemas.microsoft.com/office/drawing/2014/main" id="{5BD2C5E9-C55D-CC29-D963-C7901CEAF213}"/>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933913" y="929701"/>
            <a:ext cx="914400" cy="914400"/>
          </a:xfrm>
          <a:prstGeom prst="rect">
            <a:avLst/>
          </a:prstGeom>
        </p:spPr>
      </p:pic>
      <p:sp>
        <p:nvSpPr>
          <p:cNvPr id="40" name="Rectangle: Rounded Corners 39">
            <a:extLst>
              <a:ext uri="{FF2B5EF4-FFF2-40B4-BE49-F238E27FC236}">
                <a16:creationId xmlns:a16="http://schemas.microsoft.com/office/drawing/2014/main" id="{E04C9362-60B4-751E-E105-DF112F90095D}"/>
              </a:ext>
            </a:extLst>
          </p:cNvPr>
          <p:cNvSpPr/>
          <p:nvPr/>
        </p:nvSpPr>
        <p:spPr bwMode="auto">
          <a:xfrm>
            <a:off x="2839091" y="3541478"/>
            <a:ext cx="979693" cy="554560"/>
          </a:xfrm>
          <a:prstGeom prst="roundRect">
            <a:avLst/>
          </a:prstGeom>
          <a:solidFill>
            <a:schemeClr val="accent6">
              <a:lumMod val="60000"/>
              <a:lumOff val="40000"/>
            </a:schemeClr>
          </a:solidFill>
          <a:ln w="28575" cap="flat" cmpd="sng" algn="ctr">
            <a:solidFill>
              <a:srgbClr val="ED7D3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1100" b="0" i="0" u="none" strike="noStrike" cap="none" normalizeH="0" baseline="0" dirty="0">
                <a:ln>
                  <a:noFill/>
                </a:ln>
                <a:solidFill>
                  <a:schemeClr val="tx1"/>
                </a:solidFill>
                <a:effectLst/>
                <a:latin typeface="Arial" charset="0"/>
              </a:rPr>
              <a:t>Transceiver Workload</a:t>
            </a:r>
          </a:p>
        </p:txBody>
      </p:sp>
      <p:grpSp>
        <p:nvGrpSpPr>
          <p:cNvPr id="52" name="Group 51">
            <a:extLst>
              <a:ext uri="{FF2B5EF4-FFF2-40B4-BE49-F238E27FC236}">
                <a16:creationId xmlns:a16="http://schemas.microsoft.com/office/drawing/2014/main" id="{51BCC7F8-5914-D493-A730-94965B136D0E}"/>
              </a:ext>
            </a:extLst>
          </p:cNvPr>
          <p:cNvGrpSpPr/>
          <p:nvPr/>
        </p:nvGrpSpPr>
        <p:grpSpPr>
          <a:xfrm>
            <a:off x="4750578" y="2796668"/>
            <a:ext cx="2640513" cy="1489335"/>
            <a:chOff x="4341760" y="1498655"/>
            <a:chExt cx="2640513" cy="1489335"/>
          </a:xfrm>
        </p:grpSpPr>
        <p:grpSp>
          <p:nvGrpSpPr>
            <p:cNvPr id="41" name="Group 40">
              <a:extLst>
                <a:ext uri="{FF2B5EF4-FFF2-40B4-BE49-F238E27FC236}">
                  <a16:creationId xmlns:a16="http://schemas.microsoft.com/office/drawing/2014/main" id="{8D88674E-550B-88C6-B83C-900D298A0D3A}"/>
                </a:ext>
              </a:extLst>
            </p:cNvPr>
            <p:cNvGrpSpPr/>
            <p:nvPr/>
          </p:nvGrpSpPr>
          <p:grpSpPr>
            <a:xfrm>
              <a:off x="4341760" y="2028224"/>
              <a:ext cx="2098313" cy="959766"/>
              <a:chOff x="3910486" y="3301602"/>
              <a:chExt cx="2627253" cy="1476347"/>
            </a:xfrm>
          </p:grpSpPr>
          <p:sp>
            <p:nvSpPr>
              <p:cNvPr id="42" name="Rectangle 41">
                <a:extLst>
                  <a:ext uri="{FF2B5EF4-FFF2-40B4-BE49-F238E27FC236}">
                    <a16:creationId xmlns:a16="http://schemas.microsoft.com/office/drawing/2014/main" id="{C64E903A-9B8C-082D-F532-7849EB0B4A5B}"/>
                  </a:ext>
                </a:extLst>
              </p:cNvPr>
              <p:cNvSpPr/>
              <p:nvPr/>
            </p:nvSpPr>
            <p:spPr>
              <a:xfrm>
                <a:off x="3910486" y="3301602"/>
                <a:ext cx="2627253" cy="1476347"/>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3" name="Rectangle 42">
                <a:extLst>
                  <a:ext uri="{FF2B5EF4-FFF2-40B4-BE49-F238E27FC236}">
                    <a16:creationId xmlns:a16="http://schemas.microsoft.com/office/drawing/2014/main" id="{91C1781F-9162-C4C1-406C-FE1E4A33AF31}"/>
                  </a:ext>
                </a:extLst>
              </p:cNvPr>
              <p:cNvSpPr/>
              <p:nvPr/>
            </p:nvSpPr>
            <p:spPr>
              <a:xfrm>
                <a:off x="3977211" y="3662772"/>
                <a:ext cx="2469532" cy="873490"/>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44" name="Rectangle 43">
                <a:extLst>
                  <a:ext uri="{FF2B5EF4-FFF2-40B4-BE49-F238E27FC236}">
                    <a16:creationId xmlns:a16="http://schemas.microsoft.com/office/drawing/2014/main" id="{680A2BCC-3624-74E2-240B-31AD60560583}"/>
                  </a:ext>
                </a:extLst>
              </p:cNvPr>
              <p:cNvSpPr/>
              <p:nvPr/>
            </p:nvSpPr>
            <p:spPr>
              <a:xfrm>
                <a:off x="5482634" y="3780443"/>
                <a:ext cx="892482" cy="455243"/>
              </a:xfrm>
              <a:prstGeom prst="rect">
                <a:avLst/>
              </a:prstGeom>
              <a:solidFill>
                <a:schemeClr val="accent3">
                  <a:lumMod val="7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Orbital Probe</a:t>
                </a:r>
                <a:br>
                  <a:rPr lang="en-US" sz="800" dirty="0">
                    <a:solidFill>
                      <a:srgbClr val="FFFFFF"/>
                    </a:solidFill>
                    <a:latin typeface="Arial"/>
                    <a:cs typeface="Arial"/>
                  </a:rPr>
                </a:br>
                <a:r>
                  <a:rPr lang="en-US" sz="800" dirty="0">
                    <a:solidFill>
                      <a:srgbClr val="FFFFFF"/>
                    </a:solidFill>
                    <a:latin typeface="Arial"/>
                    <a:cs typeface="Arial"/>
                  </a:rPr>
                  <a:t>Workload B</a:t>
                </a:r>
              </a:p>
            </p:txBody>
          </p:sp>
          <p:sp>
            <p:nvSpPr>
              <p:cNvPr id="45" name="TextBox 44">
                <a:extLst>
                  <a:ext uri="{FF2B5EF4-FFF2-40B4-BE49-F238E27FC236}">
                    <a16:creationId xmlns:a16="http://schemas.microsoft.com/office/drawing/2014/main" id="{93497E9B-FCDD-BE18-04D3-50D91978E97E}"/>
                  </a:ext>
                </a:extLst>
              </p:cNvPr>
              <p:cNvSpPr txBox="1"/>
              <p:nvPr/>
            </p:nvSpPr>
            <p:spPr>
              <a:xfrm>
                <a:off x="4713246" y="3370616"/>
                <a:ext cx="1172520" cy="291021"/>
              </a:xfrm>
              <a:prstGeom prst="rect">
                <a:avLst/>
              </a:prstGeom>
              <a:solidFill>
                <a:schemeClr val="bg1">
                  <a:lumMod val="85000"/>
                </a:schemeClr>
              </a:solidFill>
              <a:ln>
                <a:solidFill>
                  <a:srgbClr val="7030A0"/>
                </a:solidFill>
              </a:ln>
            </p:spPr>
            <p:txBody>
              <a:bodyPr wrap="square" rtlCol="0">
                <a:spAutoFit/>
              </a:bodyPr>
              <a:lstStyle/>
              <a:p>
                <a:r>
                  <a:rPr lang="en-US" sz="600" b="1" dirty="0">
                    <a:solidFill>
                      <a:schemeClr val="accent3">
                        <a:lumMod val="50000"/>
                      </a:schemeClr>
                    </a:solidFill>
                  </a:rPr>
                  <a:t>Orbital Location B</a:t>
                </a:r>
              </a:p>
            </p:txBody>
          </p:sp>
          <p:cxnSp>
            <p:nvCxnSpPr>
              <p:cNvPr id="46" name="Straight Arrow Connector 45">
                <a:extLst>
                  <a:ext uri="{FF2B5EF4-FFF2-40B4-BE49-F238E27FC236}">
                    <a16:creationId xmlns:a16="http://schemas.microsoft.com/office/drawing/2014/main" id="{6766B6E5-4607-A806-E131-3AF13BA0B8E9}"/>
                  </a:ext>
                </a:extLst>
              </p:cNvPr>
              <p:cNvCxnSpPr>
                <a:cxnSpLocks/>
              </p:cNvCxnSpPr>
              <p:nvPr/>
            </p:nvCxnSpPr>
            <p:spPr>
              <a:xfrm>
                <a:off x="4776769" y="3905926"/>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48" name="TextBox 47">
                <a:extLst>
                  <a:ext uri="{FF2B5EF4-FFF2-40B4-BE49-F238E27FC236}">
                    <a16:creationId xmlns:a16="http://schemas.microsoft.com/office/drawing/2014/main" id="{3AD1EFA6-039C-B432-0024-BCA75C04A8E1}"/>
                  </a:ext>
                </a:extLst>
              </p:cNvPr>
              <p:cNvSpPr txBox="1"/>
              <p:nvPr/>
            </p:nvSpPr>
            <p:spPr>
              <a:xfrm>
                <a:off x="4063852" y="3781275"/>
                <a:ext cx="892482" cy="485035"/>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grpSp>
        <p:pic>
          <p:nvPicPr>
            <p:cNvPr id="13" name="Graphic 12" descr="Satellite with solid fill">
              <a:extLst>
                <a:ext uri="{FF2B5EF4-FFF2-40B4-BE49-F238E27FC236}">
                  <a16:creationId xmlns:a16="http://schemas.microsoft.com/office/drawing/2014/main" id="{4A534A89-8BDC-F4CF-518F-EC2218D7B98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rcRect/>
            <a:stretch/>
          </p:blipFill>
          <p:spPr>
            <a:xfrm>
              <a:off x="6067873" y="1498655"/>
              <a:ext cx="914400" cy="914400"/>
            </a:xfrm>
            <a:prstGeom prst="rect">
              <a:avLst/>
            </a:prstGeom>
          </p:spPr>
        </p:pic>
      </p:grpSp>
      <p:cxnSp>
        <p:nvCxnSpPr>
          <p:cNvPr id="60" name="Straight Arrow Connector 59">
            <a:extLst>
              <a:ext uri="{FF2B5EF4-FFF2-40B4-BE49-F238E27FC236}">
                <a16:creationId xmlns:a16="http://schemas.microsoft.com/office/drawing/2014/main" id="{E2177F04-4ADF-94B5-1D19-C18B802BBFA5}"/>
              </a:ext>
            </a:extLst>
          </p:cNvPr>
          <p:cNvCxnSpPr>
            <a:cxnSpLocks/>
          </p:cNvCxnSpPr>
          <p:nvPr/>
        </p:nvCxnSpPr>
        <p:spPr>
          <a:xfrm>
            <a:off x="3933337" y="2977328"/>
            <a:ext cx="857314" cy="367081"/>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243C33E4-F7DE-C04B-0C22-CDE74FD9B6B1}"/>
              </a:ext>
            </a:extLst>
          </p:cNvPr>
          <p:cNvCxnSpPr>
            <a:cxnSpLocks/>
            <a:stCxn id="44" idx="2"/>
            <a:endCxn id="37" idx="3"/>
          </p:cNvCxnSpPr>
          <p:nvPr/>
        </p:nvCxnSpPr>
        <p:spPr bwMode="auto">
          <a:xfrm rot="5400000">
            <a:off x="4745414" y="2963402"/>
            <a:ext cx="647116" cy="2587272"/>
          </a:xfrm>
          <a:prstGeom prst="bentConnector2">
            <a:avLst/>
          </a:prstGeom>
          <a:ln>
            <a:headEnd type="none" w="med" len="med"/>
            <a:tailEnd type="triangle"/>
          </a:ln>
          <a:effectLst>
            <a:glow rad="63500">
              <a:schemeClr val="accent3">
                <a:satMod val="175000"/>
                <a:alpha val="40000"/>
              </a:schemeClr>
            </a:glow>
          </a:effectLst>
        </p:spPr>
        <p:style>
          <a:lnRef idx="1">
            <a:schemeClr val="accent3"/>
          </a:lnRef>
          <a:fillRef idx="0">
            <a:schemeClr val="accent3"/>
          </a:fillRef>
          <a:effectRef idx="0">
            <a:schemeClr val="accent3"/>
          </a:effectRef>
          <a:fontRef idx="minor">
            <a:schemeClr val="tx1"/>
          </a:fontRef>
        </p:style>
      </p:cxnSp>
      <p:sp>
        <p:nvSpPr>
          <p:cNvPr id="124" name="TextBox 123">
            <a:extLst>
              <a:ext uri="{FF2B5EF4-FFF2-40B4-BE49-F238E27FC236}">
                <a16:creationId xmlns:a16="http://schemas.microsoft.com/office/drawing/2014/main" id="{669E0ACF-EC5B-C577-322E-A4FFDEF67C2D}"/>
              </a:ext>
            </a:extLst>
          </p:cNvPr>
          <p:cNvSpPr txBox="1"/>
          <p:nvPr/>
        </p:nvSpPr>
        <p:spPr>
          <a:xfrm>
            <a:off x="1907462" y="3448332"/>
            <a:ext cx="712800" cy="315319"/>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7" name="TextBox 126">
            <a:extLst>
              <a:ext uri="{FF2B5EF4-FFF2-40B4-BE49-F238E27FC236}">
                <a16:creationId xmlns:a16="http://schemas.microsoft.com/office/drawing/2014/main" id="{5E5607E0-EAEB-B71B-DA9F-84EE036A537E}"/>
              </a:ext>
            </a:extLst>
          </p:cNvPr>
          <p:cNvSpPr txBox="1"/>
          <p:nvPr/>
        </p:nvSpPr>
        <p:spPr>
          <a:xfrm>
            <a:off x="1989502" y="1304642"/>
            <a:ext cx="2066779" cy="228925"/>
          </a:xfrm>
          <a:prstGeom prst="rect">
            <a:avLst/>
          </a:prstGeom>
          <a:solidFill>
            <a:schemeClr val="bg1">
              <a:lumMod val="85000"/>
            </a:schemeClr>
          </a:solidFill>
          <a:ln>
            <a:solidFill>
              <a:srgbClr val="7030A0"/>
            </a:solidFill>
          </a:ln>
        </p:spPr>
        <p:txBody>
          <a:bodyPr wrap="square" rtlCol="0">
            <a:spAutoFit/>
          </a:bodyPr>
          <a:lstStyle/>
          <a:p>
            <a:r>
              <a:rPr lang="en-US" sz="1200" dirty="0">
                <a:solidFill>
                  <a:srgbClr val="7030A0"/>
                </a:solidFill>
              </a:rPr>
              <a:t>Space Data Center (SDC)</a:t>
            </a:r>
          </a:p>
        </p:txBody>
      </p:sp>
      <p:cxnSp>
        <p:nvCxnSpPr>
          <p:cNvPr id="133" name="Straight Arrow Connector 132">
            <a:extLst>
              <a:ext uri="{FF2B5EF4-FFF2-40B4-BE49-F238E27FC236}">
                <a16:creationId xmlns:a16="http://schemas.microsoft.com/office/drawing/2014/main" id="{AD06B204-1541-6AD3-6436-FECA7E780F1B}"/>
              </a:ext>
            </a:extLst>
          </p:cNvPr>
          <p:cNvCxnSpPr>
            <a:cxnSpLocks/>
          </p:cNvCxnSpPr>
          <p:nvPr/>
        </p:nvCxnSpPr>
        <p:spPr>
          <a:xfrm flipH="1">
            <a:off x="3515357" y="2913072"/>
            <a:ext cx="10997" cy="269224"/>
          </a:xfrm>
          <a:prstGeom prst="straightConnector1">
            <a:avLst/>
          </a:prstGeom>
          <a:ln w="6350">
            <a:solidFill>
              <a:schemeClr val="tx2">
                <a:lumMod val="50000"/>
              </a:schemeClr>
            </a:solidFill>
            <a:headEnd type="triangle" w="med" len="med"/>
            <a:tailEnd type="triangle" w="med" len="med"/>
          </a:ln>
          <a:effectLst>
            <a:glow rad="63500">
              <a:schemeClr val="accent2">
                <a:satMod val="175000"/>
                <a:alpha val="40000"/>
              </a:schemeClr>
            </a:glow>
          </a:effectLst>
        </p:spPr>
        <p:style>
          <a:lnRef idx="1">
            <a:schemeClr val="dk1"/>
          </a:lnRef>
          <a:fillRef idx="0">
            <a:schemeClr val="dk1"/>
          </a:fillRef>
          <a:effectRef idx="0">
            <a:schemeClr val="dk1"/>
          </a:effectRef>
          <a:fontRef idx="minor">
            <a:schemeClr val="tx1"/>
          </a:fontRef>
        </p:style>
      </p:cxnSp>
      <p:sp>
        <p:nvSpPr>
          <p:cNvPr id="149" name="Freeform: Shape 148">
            <a:extLst>
              <a:ext uri="{FF2B5EF4-FFF2-40B4-BE49-F238E27FC236}">
                <a16:creationId xmlns:a16="http://schemas.microsoft.com/office/drawing/2014/main" id="{650C3B54-601C-004F-3D47-6225E1B7AF51}"/>
              </a:ext>
            </a:extLst>
          </p:cNvPr>
          <p:cNvSpPr/>
          <p:nvPr/>
        </p:nvSpPr>
        <p:spPr bwMode="auto">
          <a:xfrm>
            <a:off x="2741221" y="2488019"/>
            <a:ext cx="3614922" cy="1905177"/>
          </a:xfrm>
          <a:custGeom>
            <a:avLst/>
            <a:gdLst>
              <a:gd name="connsiteX0" fmla="*/ 49619 w 49619"/>
              <a:gd name="connsiteY0" fmla="*/ 0 h 290623"/>
              <a:gd name="connsiteX1" fmla="*/ 35442 w 49619"/>
              <a:gd name="connsiteY1" fmla="*/ 134679 h 290623"/>
              <a:gd name="connsiteX2" fmla="*/ 28354 w 49619"/>
              <a:gd name="connsiteY2" fmla="*/ 177209 h 290623"/>
              <a:gd name="connsiteX3" fmla="*/ 14177 w 49619"/>
              <a:gd name="connsiteY3" fmla="*/ 198474 h 290623"/>
              <a:gd name="connsiteX4" fmla="*/ 7089 w 49619"/>
              <a:gd name="connsiteY4" fmla="*/ 233916 h 290623"/>
              <a:gd name="connsiteX5" fmla="*/ 0 w 49619"/>
              <a:gd name="connsiteY5" fmla="*/ 290623 h 290623"/>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317290 w 359820"/>
              <a:gd name="connsiteY4" fmla="*/ 233916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324378 w 359820"/>
              <a:gd name="connsiteY3" fmla="*/ 198474 h 1706439"/>
              <a:gd name="connsiteX4" fmla="*/ 12820 w 359820"/>
              <a:gd name="connsiteY4" fmla="*/ 1560847 h 1706439"/>
              <a:gd name="connsiteX5" fmla="*/ 0 w 359820"/>
              <a:gd name="connsiteY5" fmla="*/ 1706439 h 1706439"/>
              <a:gd name="connsiteX0" fmla="*/ 359820 w 359820"/>
              <a:gd name="connsiteY0" fmla="*/ 0 h 1706439"/>
              <a:gd name="connsiteX1" fmla="*/ 345643 w 359820"/>
              <a:gd name="connsiteY1" fmla="*/ 134679 h 1706439"/>
              <a:gd name="connsiteX2" fmla="*/ 338555 w 359820"/>
              <a:gd name="connsiteY2" fmla="*/ 177209 h 1706439"/>
              <a:gd name="connsiteX3" fmla="*/ 168919 w 359820"/>
              <a:gd name="connsiteY3" fmla="*/ 1544452 h 1706439"/>
              <a:gd name="connsiteX4" fmla="*/ 12820 w 359820"/>
              <a:gd name="connsiteY4" fmla="*/ 1560847 h 1706439"/>
              <a:gd name="connsiteX5" fmla="*/ 0 w 359820"/>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1346"/>
              <a:gd name="connsiteY0" fmla="*/ 0 h 1706439"/>
              <a:gd name="connsiteX1" fmla="*/ 345643 w 361346"/>
              <a:gd name="connsiteY1" fmla="*/ 134679 h 1706439"/>
              <a:gd name="connsiteX2" fmla="*/ 194559 w 361346"/>
              <a:gd name="connsiteY2" fmla="*/ 393072 h 1706439"/>
              <a:gd name="connsiteX3" fmla="*/ 168919 w 361346"/>
              <a:gd name="connsiteY3" fmla="*/ 1544452 h 1706439"/>
              <a:gd name="connsiteX4" fmla="*/ 12820 w 361346"/>
              <a:gd name="connsiteY4" fmla="*/ 1560847 h 1706439"/>
              <a:gd name="connsiteX5" fmla="*/ 0 w 361346"/>
              <a:gd name="connsiteY5" fmla="*/ 1706439 h 1706439"/>
              <a:gd name="connsiteX0" fmla="*/ 359820 w 362660"/>
              <a:gd name="connsiteY0" fmla="*/ 0 h 1706439"/>
              <a:gd name="connsiteX1" fmla="*/ 345643 w 362660"/>
              <a:gd name="connsiteY1" fmla="*/ 134679 h 1706439"/>
              <a:gd name="connsiteX2" fmla="*/ 175216 w 362660"/>
              <a:gd name="connsiteY2" fmla="*/ 316884 h 1706439"/>
              <a:gd name="connsiteX3" fmla="*/ 168919 w 362660"/>
              <a:gd name="connsiteY3" fmla="*/ 1544452 h 1706439"/>
              <a:gd name="connsiteX4" fmla="*/ 12820 w 362660"/>
              <a:gd name="connsiteY4" fmla="*/ 1560847 h 1706439"/>
              <a:gd name="connsiteX5" fmla="*/ 0 w 362660"/>
              <a:gd name="connsiteY5" fmla="*/ 1706439 h 1706439"/>
              <a:gd name="connsiteX0" fmla="*/ 359820 w 373736"/>
              <a:gd name="connsiteY0" fmla="*/ 0 h 1706439"/>
              <a:gd name="connsiteX1" fmla="*/ 361404 w 373736"/>
              <a:gd name="connsiteY1" fmla="*/ 306100 h 1706439"/>
              <a:gd name="connsiteX2" fmla="*/ 175216 w 373736"/>
              <a:gd name="connsiteY2" fmla="*/ 316884 h 1706439"/>
              <a:gd name="connsiteX3" fmla="*/ 168919 w 373736"/>
              <a:gd name="connsiteY3" fmla="*/ 1544452 h 1706439"/>
              <a:gd name="connsiteX4" fmla="*/ 12820 w 373736"/>
              <a:gd name="connsiteY4" fmla="*/ 1560847 h 1706439"/>
              <a:gd name="connsiteX5" fmla="*/ 0 w 373736"/>
              <a:gd name="connsiteY5" fmla="*/ 1706439 h 1706439"/>
              <a:gd name="connsiteX0" fmla="*/ 359820 w 361404"/>
              <a:gd name="connsiteY0" fmla="*/ 0 h 1706439"/>
              <a:gd name="connsiteX1" fmla="*/ 361404 w 361404"/>
              <a:gd name="connsiteY1" fmla="*/ 306100 h 1706439"/>
              <a:gd name="connsiteX2" fmla="*/ 175216 w 361404"/>
              <a:gd name="connsiteY2" fmla="*/ 316884 h 1706439"/>
              <a:gd name="connsiteX3" fmla="*/ 168919 w 361404"/>
              <a:gd name="connsiteY3" fmla="*/ 1544452 h 1706439"/>
              <a:gd name="connsiteX4" fmla="*/ 12820 w 361404"/>
              <a:gd name="connsiteY4" fmla="*/ 1560847 h 1706439"/>
              <a:gd name="connsiteX5" fmla="*/ 0 w 361404"/>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485"/>
              <a:gd name="connsiteY0" fmla="*/ 0 h 1706439"/>
              <a:gd name="connsiteX1" fmla="*/ 361404 w 361485"/>
              <a:gd name="connsiteY1" fmla="*/ 306100 h 1706439"/>
              <a:gd name="connsiteX2" fmla="*/ 175216 w 361485"/>
              <a:gd name="connsiteY2" fmla="*/ 316884 h 1706439"/>
              <a:gd name="connsiteX3" fmla="*/ 168919 w 361485"/>
              <a:gd name="connsiteY3" fmla="*/ 1544452 h 1706439"/>
              <a:gd name="connsiteX4" fmla="*/ 12820 w 361485"/>
              <a:gd name="connsiteY4" fmla="*/ 1560847 h 1706439"/>
              <a:gd name="connsiteX5" fmla="*/ 0 w 361485"/>
              <a:gd name="connsiteY5" fmla="*/ 1706439 h 1706439"/>
              <a:gd name="connsiteX0" fmla="*/ 359820 w 361583"/>
              <a:gd name="connsiteY0" fmla="*/ 84 h 1706523"/>
              <a:gd name="connsiteX1" fmla="*/ 361404 w 361583"/>
              <a:gd name="connsiteY1" fmla="*/ 306184 h 1706523"/>
              <a:gd name="connsiteX2" fmla="*/ 175216 w 361583"/>
              <a:gd name="connsiteY2" fmla="*/ 316968 h 1706523"/>
              <a:gd name="connsiteX3" fmla="*/ 168919 w 361583"/>
              <a:gd name="connsiteY3" fmla="*/ 1544536 h 1706523"/>
              <a:gd name="connsiteX4" fmla="*/ 12820 w 361583"/>
              <a:gd name="connsiteY4" fmla="*/ 1560931 h 1706523"/>
              <a:gd name="connsiteX5" fmla="*/ 0 w 361583"/>
              <a:gd name="connsiteY5" fmla="*/ 1706523 h 1706523"/>
              <a:gd name="connsiteX0" fmla="*/ 359820 w 359820"/>
              <a:gd name="connsiteY0" fmla="*/ 82 h 1706521"/>
              <a:gd name="connsiteX1" fmla="*/ 359255 w 359820"/>
              <a:gd name="connsiteY1" fmla="*/ 318880 h 1706521"/>
              <a:gd name="connsiteX2" fmla="*/ 175216 w 359820"/>
              <a:gd name="connsiteY2" fmla="*/ 316966 h 1706521"/>
              <a:gd name="connsiteX3" fmla="*/ 168919 w 359820"/>
              <a:gd name="connsiteY3" fmla="*/ 1544534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1068 w 359820"/>
              <a:gd name="connsiteY3" fmla="*/ 1550882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3217 w 359820"/>
              <a:gd name="connsiteY3" fmla="*/ 1544533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82 h 1706521"/>
              <a:gd name="connsiteX1" fmla="*/ 359255 w 359820"/>
              <a:gd name="connsiteY1" fmla="*/ 318880 h 1706521"/>
              <a:gd name="connsiteX2" fmla="*/ 175216 w 359820"/>
              <a:gd name="connsiteY2" fmla="*/ 316966 h 1706521"/>
              <a:gd name="connsiteX3" fmla="*/ 178948 w 359820"/>
              <a:gd name="connsiteY3" fmla="*/ 1550881 h 1706521"/>
              <a:gd name="connsiteX4" fmla="*/ 12820 w 359820"/>
              <a:gd name="connsiteY4" fmla="*/ 1560929 h 1706521"/>
              <a:gd name="connsiteX5" fmla="*/ 0 w 359820"/>
              <a:gd name="connsiteY5" fmla="*/ 1706521 h 1706521"/>
              <a:gd name="connsiteX0" fmla="*/ 359820 w 359820"/>
              <a:gd name="connsiteY0" fmla="*/ 0 h 1706439"/>
              <a:gd name="connsiteX1" fmla="*/ 359255 w 359820"/>
              <a:gd name="connsiteY1" fmla="*/ 318798 h 1706439"/>
              <a:gd name="connsiteX2" fmla="*/ 175216 w 359820"/>
              <a:gd name="connsiteY2" fmla="*/ 316884 h 1706439"/>
              <a:gd name="connsiteX3" fmla="*/ 178948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5216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820 w 359820"/>
              <a:gd name="connsiteY0" fmla="*/ 0 h 1706439"/>
              <a:gd name="connsiteX1" fmla="*/ 359255 w 359820"/>
              <a:gd name="connsiteY1" fmla="*/ 318798 h 1706439"/>
              <a:gd name="connsiteX2" fmla="*/ 172350 w 359820"/>
              <a:gd name="connsiteY2" fmla="*/ 316884 h 1706439"/>
              <a:gd name="connsiteX3" fmla="*/ 173933 w 359820"/>
              <a:gd name="connsiteY3" fmla="*/ 1550799 h 1706439"/>
              <a:gd name="connsiteX4" fmla="*/ 12820 w 359820"/>
              <a:gd name="connsiteY4" fmla="*/ 1560847 h 1706439"/>
              <a:gd name="connsiteX5" fmla="*/ 0 w 359820"/>
              <a:gd name="connsiteY5" fmla="*/ 1706439 h 1706439"/>
              <a:gd name="connsiteX0" fmla="*/ 359030 w 359030"/>
              <a:gd name="connsiteY0" fmla="*/ 0 h 1727439"/>
              <a:gd name="connsiteX1" fmla="*/ 358465 w 359030"/>
              <a:gd name="connsiteY1" fmla="*/ 318798 h 1727439"/>
              <a:gd name="connsiteX2" fmla="*/ 171560 w 359030"/>
              <a:gd name="connsiteY2" fmla="*/ 316884 h 1727439"/>
              <a:gd name="connsiteX3" fmla="*/ 173143 w 359030"/>
              <a:gd name="connsiteY3" fmla="*/ 1550799 h 1727439"/>
              <a:gd name="connsiteX4" fmla="*/ 12030 w 359030"/>
              <a:gd name="connsiteY4" fmla="*/ 1560847 h 1727439"/>
              <a:gd name="connsiteX5" fmla="*/ 0 w 359030"/>
              <a:gd name="connsiteY5" fmla="*/ 1727439 h 1727439"/>
              <a:gd name="connsiteX0" fmla="*/ 365349 w 365349"/>
              <a:gd name="connsiteY0" fmla="*/ 0 h 1706439"/>
              <a:gd name="connsiteX1" fmla="*/ 364784 w 365349"/>
              <a:gd name="connsiteY1" fmla="*/ 318798 h 1706439"/>
              <a:gd name="connsiteX2" fmla="*/ 177879 w 365349"/>
              <a:gd name="connsiteY2" fmla="*/ 316884 h 1706439"/>
              <a:gd name="connsiteX3" fmla="*/ 179462 w 365349"/>
              <a:gd name="connsiteY3" fmla="*/ 1550799 h 1706439"/>
              <a:gd name="connsiteX4" fmla="*/ 18349 w 365349"/>
              <a:gd name="connsiteY4" fmla="*/ 1560847 h 1706439"/>
              <a:gd name="connsiteX5" fmla="*/ 0 w 365349"/>
              <a:gd name="connsiteY5" fmla="*/ 1706439 h 1706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65349" h="1706439">
                <a:moveTo>
                  <a:pt x="365349" y="0"/>
                </a:moveTo>
                <a:cubicBezTo>
                  <a:pt x="365161" y="106266"/>
                  <a:pt x="364972" y="212532"/>
                  <a:pt x="364784" y="318798"/>
                </a:cubicBezTo>
                <a:lnTo>
                  <a:pt x="177879" y="316884"/>
                </a:lnTo>
                <a:cubicBezTo>
                  <a:pt x="178407" y="728189"/>
                  <a:pt x="178934" y="1139494"/>
                  <a:pt x="179462" y="1550799"/>
                </a:cubicBezTo>
                <a:lnTo>
                  <a:pt x="18349" y="1560847"/>
                </a:lnTo>
                <a:lnTo>
                  <a:pt x="0" y="1706439"/>
                </a:lnTo>
              </a:path>
            </a:pathLst>
          </a:custGeom>
          <a:ln>
            <a:headEnd type="none" w="med" len="med"/>
            <a:tailEnd type="triangle" w="med" len="med"/>
          </a:ln>
          <a:effectLst>
            <a:glow rad="63500">
              <a:schemeClr val="accent4">
                <a:satMod val="175000"/>
                <a:alpha val="40000"/>
              </a:schemeClr>
            </a:glow>
          </a:effectLst>
        </p:spPr>
        <p:style>
          <a:lnRef idx="1">
            <a:schemeClr val="accent4"/>
          </a:lnRef>
          <a:fillRef idx="0">
            <a:schemeClr val="accent4"/>
          </a:fillRef>
          <a:effectRef idx="0">
            <a:schemeClr val="accent4"/>
          </a:effectRef>
          <a:fontRef idx="minor">
            <a:schemeClr val="tx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56" name="TextBox 155">
            <a:extLst>
              <a:ext uri="{FF2B5EF4-FFF2-40B4-BE49-F238E27FC236}">
                <a16:creationId xmlns:a16="http://schemas.microsoft.com/office/drawing/2014/main" id="{4F1C0546-DB8A-45DF-9312-A8C2A5C58D6D}"/>
              </a:ext>
            </a:extLst>
          </p:cNvPr>
          <p:cNvSpPr txBox="1"/>
          <p:nvPr/>
        </p:nvSpPr>
        <p:spPr>
          <a:xfrm>
            <a:off x="2408105" y="3203403"/>
            <a:ext cx="936459" cy="184666"/>
          </a:xfrm>
          <a:prstGeom prst="rect">
            <a:avLst/>
          </a:prstGeom>
          <a:solidFill>
            <a:schemeClr val="bg1">
              <a:lumMod val="85000"/>
            </a:schemeClr>
          </a:solidFill>
          <a:ln>
            <a:solidFill>
              <a:srgbClr val="7030A0"/>
            </a:solidFill>
          </a:ln>
        </p:spPr>
        <p:txBody>
          <a:bodyPr wrap="square" rtlCol="0">
            <a:spAutoFit/>
          </a:bodyPr>
          <a:lstStyle/>
          <a:p>
            <a:r>
              <a:rPr lang="en-US" sz="600" dirty="0">
                <a:solidFill>
                  <a:srgbClr val="7030A0"/>
                </a:solidFill>
              </a:rPr>
              <a:t>SDC Clusters</a:t>
            </a:r>
          </a:p>
        </p:txBody>
      </p:sp>
      <p:cxnSp>
        <p:nvCxnSpPr>
          <p:cNvPr id="160" name="Connector: Elbow 159">
            <a:extLst>
              <a:ext uri="{FF2B5EF4-FFF2-40B4-BE49-F238E27FC236}">
                <a16:creationId xmlns:a16="http://schemas.microsoft.com/office/drawing/2014/main" id="{A4057B16-3AD5-B3CE-DD92-950D68A81AB9}"/>
              </a:ext>
            </a:extLst>
          </p:cNvPr>
          <p:cNvCxnSpPr>
            <a:cxnSpLocks/>
          </p:cNvCxnSpPr>
          <p:nvPr/>
        </p:nvCxnSpPr>
        <p:spPr bwMode="auto">
          <a:xfrm rot="5400000">
            <a:off x="-1140166" y="2702988"/>
            <a:ext cx="3326605" cy="209215"/>
          </a:xfrm>
          <a:prstGeom prst="bentConnector4">
            <a:avLst>
              <a:gd name="adj1" fmla="val 43128"/>
              <a:gd name="adj2" fmla="val 209266"/>
            </a:avLst>
          </a:prstGeom>
          <a:noFill/>
          <a:ln w="9525" cap="flat" cmpd="sng" algn="ctr">
            <a:noFill/>
            <a:prstDash val="solid"/>
            <a:round/>
            <a:headEnd type="none" w="med" len="med"/>
            <a:tailEnd type="triangle"/>
          </a:ln>
          <a:effectLst/>
        </p:spPr>
      </p:cxnSp>
      <p:cxnSp>
        <p:nvCxnSpPr>
          <p:cNvPr id="163" name="Connector: Elbow 162">
            <a:extLst>
              <a:ext uri="{FF2B5EF4-FFF2-40B4-BE49-F238E27FC236}">
                <a16:creationId xmlns:a16="http://schemas.microsoft.com/office/drawing/2014/main" id="{1891F1F1-CE85-6C36-8DFB-7E00A680E942}"/>
              </a:ext>
            </a:extLst>
          </p:cNvPr>
          <p:cNvCxnSpPr>
            <a:cxnSpLocks/>
            <a:stCxn id="73" idx="2"/>
            <a:endCxn id="4" idx="1"/>
          </p:cNvCxnSpPr>
          <p:nvPr/>
        </p:nvCxnSpPr>
        <p:spPr bwMode="auto">
          <a:xfrm rot="5400000">
            <a:off x="-1213387" y="2674372"/>
            <a:ext cx="3326605" cy="295180"/>
          </a:xfrm>
          <a:prstGeom prst="bentConnector4">
            <a:avLst>
              <a:gd name="adj1" fmla="val 43128"/>
              <a:gd name="adj2" fmla="val 177444"/>
            </a:avLst>
          </a:prstGeom>
          <a:ln w="19050">
            <a:headEnd type="triangle"/>
            <a:tailEnd type="triangle"/>
          </a:ln>
        </p:spPr>
        <p:style>
          <a:lnRef idx="1">
            <a:schemeClr val="dk1"/>
          </a:lnRef>
          <a:fillRef idx="0">
            <a:schemeClr val="dk1"/>
          </a:fillRef>
          <a:effectRef idx="0">
            <a:schemeClr val="dk1"/>
          </a:effectRef>
          <a:fontRef idx="minor">
            <a:schemeClr val="tx1"/>
          </a:fontRef>
        </p:style>
      </p:cxnSp>
      <p:sp>
        <p:nvSpPr>
          <p:cNvPr id="168" name="Arrow: Right 167">
            <a:extLst>
              <a:ext uri="{FF2B5EF4-FFF2-40B4-BE49-F238E27FC236}">
                <a16:creationId xmlns:a16="http://schemas.microsoft.com/office/drawing/2014/main" id="{A743FC27-11CC-D7E4-ADCB-45829F603982}"/>
              </a:ext>
            </a:extLst>
          </p:cNvPr>
          <p:cNvSpPr/>
          <p:nvPr/>
        </p:nvSpPr>
        <p:spPr bwMode="auto">
          <a:xfrm rot="16200000">
            <a:off x="3231410" y="4164037"/>
            <a:ext cx="239973" cy="146979"/>
          </a:xfrm>
          <a:prstGeom prst="rightArrow">
            <a:avLst/>
          </a:prstGeom>
          <a:ln>
            <a:headEnd type="none" w="med" len="med"/>
            <a:tailEnd type="none" w="med" len="med"/>
          </a:ln>
        </p:spPr>
        <p:style>
          <a:lnRef idx="2">
            <a:schemeClr val="accent3"/>
          </a:lnRef>
          <a:fillRef idx="1">
            <a:schemeClr val="lt1"/>
          </a:fillRef>
          <a:effectRef idx="0">
            <a:schemeClr val="accent3"/>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sp>
        <p:nvSpPr>
          <p:cNvPr id="169" name="Arrow: Right 168">
            <a:extLst>
              <a:ext uri="{FF2B5EF4-FFF2-40B4-BE49-F238E27FC236}">
                <a16:creationId xmlns:a16="http://schemas.microsoft.com/office/drawing/2014/main" id="{48F7284D-CA70-F850-6C66-F1DCEEA1720B}"/>
              </a:ext>
            </a:extLst>
          </p:cNvPr>
          <p:cNvSpPr/>
          <p:nvPr/>
        </p:nvSpPr>
        <p:spPr bwMode="auto">
          <a:xfrm rot="19044538">
            <a:off x="2649954" y="4118770"/>
            <a:ext cx="287497" cy="162953"/>
          </a:xfrm>
          <a:prstGeom prst="rightArrow">
            <a:avLst/>
          </a:prstGeom>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cxnSp>
        <p:nvCxnSpPr>
          <p:cNvPr id="150" name="Straight Arrow Connector 149">
            <a:extLst>
              <a:ext uri="{FF2B5EF4-FFF2-40B4-BE49-F238E27FC236}">
                <a16:creationId xmlns:a16="http://schemas.microsoft.com/office/drawing/2014/main" id="{AA042DF9-33DC-6A0F-E480-0EC20E7A6675}"/>
              </a:ext>
            </a:extLst>
          </p:cNvPr>
          <p:cNvCxnSpPr>
            <a:cxnSpLocks/>
            <a:endCxn id="40" idx="1"/>
          </p:cNvCxnSpPr>
          <p:nvPr/>
        </p:nvCxnSpPr>
        <p:spPr>
          <a:xfrm>
            <a:off x="2478051" y="3735926"/>
            <a:ext cx="361040" cy="82832"/>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2" name="Straight Arrow Connector 151">
            <a:extLst>
              <a:ext uri="{FF2B5EF4-FFF2-40B4-BE49-F238E27FC236}">
                <a16:creationId xmlns:a16="http://schemas.microsoft.com/office/drawing/2014/main" id="{CE8A5947-0C8F-879D-6E20-540AC64E8DE3}"/>
              </a:ext>
            </a:extLst>
          </p:cNvPr>
          <p:cNvCxnSpPr>
            <a:cxnSpLocks/>
            <a:endCxn id="36" idx="0"/>
          </p:cNvCxnSpPr>
          <p:nvPr/>
        </p:nvCxnSpPr>
        <p:spPr>
          <a:xfrm>
            <a:off x="2224506" y="3785358"/>
            <a:ext cx="84285" cy="475279"/>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95BECDE3-6934-C04A-83DE-3DEB8E2EE917}"/>
              </a:ext>
            </a:extLst>
          </p:cNvPr>
          <p:cNvCxnSpPr>
            <a:cxnSpLocks/>
          </p:cNvCxnSpPr>
          <p:nvPr/>
        </p:nvCxnSpPr>
        <p:spPr>
          <a:xfrm>
            <a:off x="2474780" y="3785358"/>
            <a:ext cx="490364" cy="558468"/>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171" name="Arrow: Up-Down 170">
            <a:extLst>
              <a:ext uri="{FF2B5EF4-FFF2-40B4-BE49-F238E27FC236}">
                <a16:creationId xmlns:a16="http://schemas.microsoft.com/office/drawing/2014/main" id="{9C349CBF-2C46-69B7-C3CE-EDA7C75D87EA}"/>
              </a:ext>
            </a:extLst>
          </p:cNvPr>
          <p:cNvSpPr/>
          <p:nvPr/>
        </p:nvSpPr>
        <p:spPr bwMode="auto">
          <a:xfrm rot="1557658">
            <a:off x="1319633" y="2547250"/>
            <a:ext cx="74862" cy="1591035"/>
          </a:xfrm>
          <a:prstGeom prst="upDownArrow">
            <a:avLst/>
          </a:prstGeom>
          <a:ln>
            <a:headEnd type="none" w="med" len="med"/>
            <a:tailEnd type="none" w="med" len="med"/>
          </a:ln>
          <a:effectLst>
            <a:glow rad="101600">
              <a:srgbClr val="FFFF00">
                <a:alpha val="60000"/>
              </a:srgbClr>
            </a:glow>
          </a:effectLst>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dirty="0">
              <a:ln>
                <a:noFill/>
              </a:ln>
              <a:solidFill>
                <a:schemeClr val="hlink"/>
              </a:solidFill>
              <a:effectLst/>
              <a:latin typeface="Arial" charset="0"/>
            </a:endParaRPr>
          </a:p>
        </p:txBody>
      </p:sp>
      <p:pic>
        <p:nvPicPr>
          <p:cNvPr id="2" name="Picture 10" descr="European Space Agency, ESA - YouTube">
            <a:extLst>
              <a:ext uri="{FF2B5EF4-FFF2-40B4-BE49-F238E27FC236}">
                <a16:creationId xmlns:a16="http://schemas.microsoft.com/office/drawing/2014/main" id="{8396133F-3567-E953-1536-E8A2F04FFDD8}"/>
              </a:ext>
            </a:extLst>
          </p:cNvPr>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5586011" y="137006"/>
            <a:ext cx="516987" cy="5169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12">
            <a:extLst>
              <a:ext uri="{FF2B5EF4-FFF2-40B4-BE49-F238E27FC236}">
                <a16:creationId xmlns:a16="http://schemas.microsoft.com/office/drawing/2014/main" id="{1948E4FB-1243-4374-F5E4-1DCB710289F8}"/>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6150231" y="137006"/>
            <a:ext cx="620384" cy="51698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14A68B8-D17B-6017-B9A7-45B7AC75851B}"/>
              </a:ext>
            </a:extLst>
          </p:cNvPr>
          <p:cNvSpPr txBox="1"/>
          <p:nvPr/>
        </p:nvSpPr>
        <p:spPr>
          <a:xfrm>
            <a:off x="7273524" y="433363"/>
            <a:ext cx="1748852" cy="4047262"/>
          </a:xfrm>
          <a:prstGeom prst="rect">
            <a:avLst/>
          </a:prstGeom>
          <a:noFill/>
        </p:spPr>
        <p:txBody>
          <a:bodyPr wrap="square" lIns="91440" tIns="45720" rIns="91440" bIns="45720" rtlCol="0" anchor="t">
            <a:spAutoFit/>
          </a:bodyPr>
          <a:lstStyle/>
          <a:p>
            <a:r>
              <a:rPr lang="en-US" sz="800" b="1" dirty="0" err="1">
                <a:solidFill>
                  <a:schemeClr val="tx1"/>
                </a:solidFill>
              </a:rPr>
              <a:t>KubeStellar</a:t>
            </a:r>
            <a:r>
              <a:rPr lang="en-US" sz="800" b="1" dirty="0">
                <a:solidFill>
                  <a:schemeClr val="tx1"/>
                </a:solidFill>
              </a:rPr>
              <a:t> deploys and manages workloads on orbital locations (e.g., satellites) and corresponding data processing on Space Data Center (SDC).</a:t>
            </a:r>
            <a:br>
              <a:rPr lang="en-US" sz="800" b="1" dirty="0">
                <a:solidFill>
                  <a:schemeClr val="tx1"/>
                </a:solidFill>
              </a:rPr>
            </a:br>
            <a:endParaRPr lang="en-US" sz="800" b="1" dirty="0">
              <a:solidFill>
                <a:schemeClr val="tx1"/>
              </a:solidFill>
            </a:endParaRPr>
          </a:p>
          <a:p>
            <a:pPr marL="228600" indent="-228600">
              <a:buFont typeface="+mj-lt"/>
              <a:buAutoNum type="arabicPeriod"/>
            </a:pPr>
            <a:r>
              <a:rPr lang="en-US" sz="800" b="1" dirty="0">
                <a:solidFill>
                  <a:schemeClr val="tx1"/>
                </a:solidFill>
              </a:rPr>
              <a:t>Uplink/Configure: </a:t>
            </a:r>
            <a:r>
              <a:rPr lang="en-US" sz="800" dirty="0">
                <a:solidFill>
                  <a:schemeClr val="tx1"/>
                </a:solidFill>
              </a:rPr>
              <a:t>Developer transmits configuration/repository images to SDC via ground station</a:t>
            </a:r>
          </a:p>
          <a:p>
            <a:pPr marL="228600" indent="-228600">
              <a:buFont typeface="+mj-lt"/>
              <a:buAutoNum type="arabicPeriod"/>
            </a:pPr>
            <a:r>
              <a:rPr lang="en-US" sz="800" b="1" dirty="0">
                <a:solidFill>
                  <a:schemeClr val="tx1"/>
                </a:solidFill>
              </a:rPr>
              <a:t>Deploy: </a:t>
            </a:r>
            <a:r>
              <a:rPr lang="en-US" sz="800" dirty="0" err="1">
                <a:solidFill>
                  <a:schemeClr val="tx1"/>
                </a:solidFill>
              </a:rPr>
              <a:t>KubeStellar</a:t>
            </a:r>
            <a:r>
              <a:rPr lang="en-US" sz="800" dirty="0">
                <a:solidFill>
                  <a:schemeClr val="tx1"/>
                </a:solidFill>
              </a:rPr>
              <a:t> establishes </a:t>
            </a:r>
            <a:r>
              <a:rPr lang="en-US" sz="800" dirty="0" err="1">
                <a:solidFill>
                  <a:schemeClr val="tx1"/>
                </a:solidFill>
              </a:rPr>
              <a:t>syncers</a:t>
            </a:r>
            <a:r>
              <a:rPr lang="en-US" sz="800" dirty="0">
                <a:solidFill>
                  <a:schemeClr val="tx1"/>
                </a:solidFill>
              </a:rPr>
              <a:t> on execution clusters and SDC as required</a:t>
            </a:r>
          </a:p>
          <a:p>
            <a:pPr marL="228600" indent="-228600">
              <a:buFont typeface="+mj-lt"/>
              <a:buAutoNum type="arabicPeriod"/>
            </a:pPr>
            <a:r>
              <a:rPr lang="en-US" sz="800" b="1" dirty="0">
                <a:solidFill>
                  <a:schemeClr val="tx1"/>
                </a:solidFill>
              </a:rPr>
              <a:t>Deploy: </a:t>
            </a:r>
            <a:r>
              <a:rPr lang="en-US" sz="800" dirty="0" err="1">
                <a:solidFill>
                  <a:schemeClr val="tx1"/>
                </a:solidFill>
              </a:rPr>
              <a:t>syncers</a:t>
            </a:r>
            <a:r>
              <a:rPr lang="en-US" sz="800" dirty="0">
                <a:solidFill>
                  <a:schemeClr val="tx1"/>
                </a:solidFill>
              </a:rPr>
              <a:t> deploy workloads on orbital locations, corresponding data handlers on SDC, plus transceiver workload</a:t>
            </a:r>
          </a:p>
          <a:p>
            <a:pPr marL="228600" indent="-228600">
              <a:buFont typeface="+mj-lt"/>
              <a:buAutoNum type="arabicPeriod"/>
            </a:pPr>
            <a:r>
              <a:rPr lang="en-US" sz="800" b="1" dirty="0">
                <a:solidFill>
                  <a:schemeClr val="tx1"/>
                </a:solidFill>
              </a:rPr>
              <a:t>Operation: </a:t>
            </a:r>
            <a:r>
              <a:rPr lang="en-US" sz="800" dirty="0">
                <a:solidFill>
                  <a:schemeClr val="tx1"/>
                </a:solidFill>
              </a:rPr>
              <a:t>Orbital workloads transmit to corresponding data handlers when in range</a:t>
            </a:r>
          </a:p>
          <a:p>
            <a:pPr marL="228600" indent="-228600">
              <a:buFont typeface="+mj-lt"/>
              <a:buAutoNum type="arabicPeriod"/>
            </a:pPr>
            <a:r>
              <a:rPr lang="en-US" sz="800" b="1" dirty="0">
                <a:solidFill>
                  <a:schemeClr val="tx1"/>
                </a:solidFill>
              </a:rPr>
              <a:t>Downlink: </a:t>
            </a:r>
            <a:r>
              <a:rPr lang="en-US" sz="800" dirty="0">
                <a:solidFill>
                  <a:schemeClr val="tx1"/>
                </a:solidFill>
              </a:rPr>
              <a:t>SDC Transceiver workload transmits data to ground station</a:t>
            </a:r>
          </a:p>
          <a:p>
            <a:pPr marL="228600" indent="-228600">
              <a:buFont typeface="+mj-lt"/>
              <a:buAutoNum type="arabicPeriod"/>
            </a:pPr>
            <a:r>
              <a:rPr lang="en-US" sz="800" b="1" dirty="0">
                <a:solidFill>
                  <a:schemeClr val="tx1"/>
                </a:solidFill>
              </a:rPr>
              <a:t>Reconfigure: </a:t>
            </a:r>
            <a:r>
              <a:rPr lang="en-US" sz="800" dirty="0" err="1">
                <a:solidFill>
                  <a:schemeClr val="tx1"/>
                </a:solidFill>
              </a:rPr>
              <a:t>Kubestellar</a:t>
            </a:r>
            <a:r>
              <a:rPr lang="en-US" sz="800" dirty="0">
                <a:solidFill>
                  <a:schemeClr val="tx1"/>
                </a:solidFill>
              </a:rPr>
              <a:t> accepts changes from ground station and updates workloads/handlers as needed </a:t>
            </a:r>
            <a:br>
              <a:rPr lang="en-US" sz="900" b="1" dirty="0">
                <a:solidFill>
                  <a:schemeClr val="tx1"/>
                </a:solidFill>
              </a:rPr>
            </a:br>
            <a:endParaRPr lang="en-US" sz="900" dirty="0">
              <a:solidFill>
                <a:schemeClr val="tx1"/>
              </a:solidFill>
            </a:endParaRPr>
          </a:p>
        </p:txBody>
      </p:sp>
    </p:spTree>
    <p:extLst>
      <p:ext uri="{BB962C8B-B14F-4D97-AF65-F5344CB8AC3E}">
        <p14:creationId xmlns:p14="http://schemas.microsoft.com/office/powerpoint/2010/main" val="115868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99645F0-0F80-39D7-21D4-2B5A98096611}"/>
              </a:ext>
            </a:extLst>
          </p:cNvPr>
          <p:cNvSpPr/>
          <p:nvPr/>
        </p:nvSpPr>
        <p:spPr>
          <a:xfrm>
            <a:off x="2148429" y="43437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51" name="Rectangle 50">
            <a:extLst>
              <a:ext uri="{FF2B5EF4-FFF2-40B4-BE49-F238E27FC236}">
                <a16:creationId xmlns:a16="http://schemas.microsoft.com/office/drawing/2014/main" id="{23000442-3A1A-E273-9FFA-F8FCFAD1F99C}"/>
              </a:ext>
            </a:extLst>
          </p:cNvPr>
          <p:cNvSpPr/>
          <p:nvPr/>
        </p:nvSpPr>
        <p:spPr>
          <a:xfrm>
            <a:off x="5347591" y="506538"/>
            <a:ext cx="1036281" cy="46489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Services</a:t>
            </a:r>
          </a:p>
        </p:txBody>
      </p:sp>
      <p:sp>
        <p:nvSpPr>
          <p:cNvPr id="63" name="Rectangle 62">
            <a:extLst>
              <a:ext uri="{FF2B5EF4-FFF2-40B4-BE49-F238E27FC236}">
                <a16:creationId xmlns:a16="http://schemas.microsoft.com/office/drawing/2014/main" id="{A8A50B8D-D28D-1085-78A5-CD0D69B6BB5A}"/>
              </a:ext>
            </a:extLst>
          </p:cNvPr>
          <p:cNvSpPr/>
          <p:nvPr/>
        </p:nvSpPr>
        <p:spPr>
          <a:xfrm>
            <a:off x="3719341" y="32764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0" name="Rectangle 69">
            <a:extLst>
              <a:ext uri="{FF2B5EF4-FFF2-40B4-BE49-F238E27FC236}">
                <a16:creationId xmlns:a16="http://schemas.microsoft.com/office/drawing/2014/main" id="{3E5C80AA-5798-C922-A1AC-3DDD871F679B}"/>
              </a:ext>
            </a:extLst>
          </p:cNvPr>
          <p:cNvSpPr/>
          <p:nvPr/>
        </p:nvSpPr>
        <p:spPr>
          <a:xfrm>
            <a:off x="3786066" y="35103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3" name="Rectangle 82">
            <a:extLst>
              <a:ext uri="{FF2B5EF4-FFF2-40B4-BE49-F238E27FC236}">
                <a16:creationId xmlns:a16="http://schemas.microsoft.com/office/drawing/2014/main" id="{7C22244E-3EEB-2327-7766-D5627132312F}"/>
              </a:ext>
            </a:extLst>
          </p:cNvPr>
          <p:cNvSpPr/>
          <p:nvPr/>
        </p:nvSpPr>
        <p:spPr>
          <a:xfrm>
            <a:off x="5160877" y="3949484"/>
            <a:ext cx="1036281" cy="383232"/>
          </a:xfrm>
          <a:prstGeom prst="rect">
            <a:avLst/>
          </a:prstGeom>
          <a:solidFill>
            <a:srgbClr val="00B050"/>
          </a:solidFill>
          <a:ln>
            <a:solidFill>
              <a:srgbClr val="A5A5A5"/>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Turbo Edge App</a:t>
            </a:r>
          </a:p>
          <a:p>
            <a:pPr algn="ctr"/>
            <a:r>
              <a:rPr lang="en-US" sz="800" dirty="0">
                <a:solidFill>
                  <a:srgbClr val="FFFFFF"/>
                </a:solidFill>
                <a:latin typeface="Arial"/>
                <a:cs typeface="Arial"/>
              </a:rPr>
              <a:t>(Kubeturbo)</a:t>
            </a:r>
          </a:p>
        </p:txBody>
      </p:sp>
      <p:sp>
        <p:nvSpPr>
          <p:cNvPr id="90" name="TextBox 89">
            <a:extLst>
              <a:ext uri="{FF2B5EF4-FFF2-40B4-BE49-F238E27FC236}">
                <a16:creationId xmlns:a16="http://schemas.microsoft.com/office/drawing/2014/main" id="{287BFFC3-C9D1-2B55-578C-FE04669DF6DC}"/>
              </a:ext>
            </a:extLst>
          </p:cNvPr>
          <p:cNvSpPr txBox="1"/>
          <p:nvPr/>
        </p:nvSpPr>
        <p:spPr>
          <a:xfrm>
            <a:off x="4475769" y="3845718"/>
            <a:ext cx="692459" cy="276999"/>
          </a:xfrm>
          <a:prstGeom prst="rect">
            <a:avLst/>
          </a:prstGeom>
          <a:noFill/>
        </p:spPr>
        <p:txBody>
          <a:bodyPr wrap="square" rtlCol="0">
            <a:spAutoFit/>
          </a:bodyPr>
          <a:lstStyle/>
          <a:p>
            <a:pPr algn="ctr"/>
            <a:r>
              <a:rPr lang="en-US" sz="600" dirty="0">
                <a:solidFill>
                  <a:schemeClr val="tx1"/>
                </a:solidFill>
              </a:rPr>
              <a:t>Install Turbo Edge App</a:t>
            </a:r>
          </a:p>
        </p:txBody>
      </p:sp>
      <p:sp>
        <p:nvSpPr>
          <p:cNvPr id="126" name="TextBox 125">
            <a:extLst>
              <a:ext uri="{FF2B5EF4-FFF2-40B4-BE49-F238E27FC236}">
                <a16:creationId xmlns:a16="http://schemas.microsoft.com/office/drawing/2014/main" id="{B69F9C0A-290C-FA35-5FF1-87C919ADE139}"/>
              </a:ext>
            </a:extLst>
          </p:cNvPr>
          <p:cNvSpPr txBox="1"/>
          <p:nvPr/>
        </p:nvSpPr>
        <p:spPr>
          <a:xfrm>
            <a:off x="6684264" y="1188720"/>
            <a:ext cx="2534629" cy="3477875"/>
          </a:xfrm>
          <a:prstGeom prst="rect">
            <a:avLst/>
          </a:prstGeom>
          <a:noFill/>
        </p:spPr>
        <p:txBody>
          <a:bodyPr wrap="square" lIns="91440" tIns="45720" rIns="91440" bIns="45720" rtlCol="0" anchor="t">
            <a:spAutoFit/>
          </a:bodyPr>
          <a:lstStyle/>
          <a:p>
            <a:r>
              <a:rPr lang="en-US" sz="900" b="1" strike="sngStrike" dirty="0" err="1">
                <a:solidFill>
                  <a:schemeClr val="tx1"/>
                </a:solidFill>
              </a:rPr>
              <a:t>KubeStellar</a:t>
            </a:r>
            <a:r>
              <a:rPr lang="en-US" sz="900" b="1" strike="sngStrike" dirty="0">
                <a:solidFill>
                  <a:schemeClr val="tx1"/>
                </a:solidFill>
              </a:rPr>
              <a:t> deploys Turbo Edge App and helps Turbo execute app moves cross clusters:</a:t>
            </a:r>
          </a:p>
          <a:p>
            <a:pPr lvl="1"/>
            <a:endParaRPr lang="en-US" sz="900" strike="sngStrike" dirty="0">
              <a:solidFill>
                <a:schemeClr val="tx1"/>
              </a:solidFill>
            </a:endParaRPr>
          </a:p>
          <a:p>
            <a:pPr marL="172720" lvl="1" indent="-172720">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App developer pushes Turbo Edge Apps installation manifest to GitHub.</a:t>
            </a:r>
          </a:p>
          <a:p>
            <a:pPr marL="172720" lvl="1" indent="-172720">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a:t>
            </a:r>
            <a:r>
              <a:rPr lang="en-US" sz="800" strike="sngStrike" dirty="0" err="1">
                <a:solidFill>
                  <a:schemeClr val="tx1"/>
                </a:solidFill>
              </a:rPr>
              <a:t>kbuestellar</a:t>
            </a:r>
            <a:r>
              <a:rPr lang="en-US" sz="800" strike="sngStrike" dirty="0">
                <a:solidFill>
                  <a:schemeClr val="tx1"/>
                </a:solidFill>
              </a:rPr>
              <a:t>-syncer to install Turbo Edge.</a:t>
            </a:r>
          </a:p>
          <a:p>
            <a:pPr marL="172720" lvl="1" indent="-172720">
              <a:buAutoNum type="arabicPeriod"/>
            </a:pPr>
            <a:r>
              <a:rPr lang="en-US" sz="800" strike="sngStrike" dirty="0">
                <a:solidFill>
                  <a:schemeClr val="tx1"/>
                </a:solidFill>
              </a:rPr>
              <a:t>​</a:t>
            </a:r>
            <a:r>
              <a:rPr lang="en-US" sz="800" b="1" strike="sngStrike" dirty="0">
                <a:solidFill>
                  <a:schemeClr val="tx1"/>
                </a:solidFill>
              </a:rPr>
              <a:t>Update:</a:t>
            </a:r>
            <a:r>
              <a:rPr lang="en-US" sz="800" strike="sngStrike" dirty="0">
                <a:solidFill>
                  <a:schemeClr val="tx1"/>
                </a:solidFill>
              </a:rPr>
              <a:t> </a:t>
            </a:r>
            <a:r>
              <a:rPr lang="en-US" sz="800" strike="sngStrike" dirty="0" err="1">
                <a:solidFill>
                  <a:schemeClr val="tx1"/>
                </a:solidFill>
              </a:rPr>
              <a:t>kubestellar</a:t>
            </a:r>
            <a:r>
              <a:rPr lang="en-US" sz="800" strike="sngStrike" dirty="0">
                <a:solidFill>
                  <a:schemeClr val="tx1"/>
                </a:solidFill>
              </a:rPr>
              <a:t>-syncer deploys managed workload on cluster A.</a:t>
            </a:r>
          </a:p>
          <a:p>
            <a:pPr marL="172720" lvl="1" indent="-172720">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 Turbo Edge Apps send collected topology and metrics to Turbo Services.</a:t>
            </a: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Turbo Services run analysis and send back actions.</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Actions such as container pod moves within the cluster are executable by the edge app and will go there directly.  Actions such as container resize, and horizontal scaling require updating the spec in the source of truth in GitHub. Cross-cluster app move actions further require a multi-cluster manager such as KubeStellar to facilitate the execution.</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Scheduling decision is captured in a updated </a:t>
            </a:r>
            <a:r>
              <a:rPr lang="en-US" sz="800" strike="sngStrike" dirty="0" err="1">
                <a:solidFill>
                  <a:schemeClr val="tx1"/>
                </a:solidFill>
              </a:rPr>
              <a:t>EdgePlacement</a:t>
            </a:r>
            <a:r>
              <a:rPr lang="en-US" sz="800" strike="sngStrike" dirty="0">
                <a:solidFill>
                  <a:schemeClr val="tx1"/>
                </a:solidFill>
              </a:rPr>
              <a:t> object. Argo CD delivers this </a:t>
            </a:r>
            <a:r>
              <a:rPr lang="en-US" sz="800" strike="sngStrike" dirty="0" err="1">
                <a:solidFill>
                  <a:schemeClr val="tx1"/>
                </a:solidFill>
              </a:rPr>
              <a:t>EdgePlacement</a:t>
            </a:r>
            <a:r>
              <a:rPr lang="en-US" sz="800" strike="sngStrike" dirty="0">
                <a:solidFill>
                  <a:schemeClr val="tx1"/>
                </a:solidFill>
              </a:rPr>
              <a:t> object to WMW.</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t>
            </a:r>
            <a:r>
              <a:rPr lang="en-US" sz="800" strike="sngStrike" dirty="0" err="1">
                <a:solidFill>
                  <a:schemeClr val="tx1"/>
                </a:solidFill>
              </a:rPr>
              <a:t>EdgePlacement</a:t>
            </a:r>
            <a:r>
              <a:rPr lang="en-US" sz="800" strike="sngStrike" dirty="0">
                <a:solidFill>
                  <a:schemeClr val="tx1"/>
                </a:solidFill>
              </a:rPr>
              <a:t> received, and workload deployed to cluster B.</a:t>
            </a:r>
          </a:p>
        </p:txBody>
      </p:sp>
      <p:sp>
        <p:nvSpPr>
          <p:cNvPr id="9" name="TextBox 8">
            <a:extLst>
              <a:ext uri="{FF2B5EF4-FFF2-40B4-BE49-F238E27FC236}">
                <a16:creationId xmlns:a16="http://schemas.microsoft.com/office/drawing/2014/main" id="{029C9374-85C9-89EB-38BA-66118131E4E8}"/>
              </a:ext>
            </a:extLst>
          </p:cNvPr>
          <p:cNvSpPr txBox="1"/>
          <p:nvPr/>
        </p:nvSpPr>
        <p:spPr>
          <a:xfrm>
            <a:off x="47235" y="4105656"/>
            <a:ext cx="2754198" cy="1015663"/>
          </a:xfrm>
          <a:prstGeom prst="rect">
            <a:avLst/>
          </a:prstGeom>
          <a:noFill/>
        </p:spPr>
        <p:txBody>
          <a:bodyPr wrap="square" rtlCol="0">
            <a:spAutoFit/>
          </a:bodyPr>
          <a:lstStyle/>
          <a:p>
            <a:r>
              <a:rPr lang="en-US" sz="1200" strike="sngStrike" dirty="0">
                <a:solidFill>
                  <a:srgbClr val="00B050"/>
                </a:solidFill>
              </a:rPr>
              <a:t>Enabling Edge Multicluster </a:t>
            </a:r>
          </a:p>
          <a:p>
            <a:r>
              <a:rPr lang="en-US" sz="1200" strike="sngStrike" dirty="0">
                <a:solidFill>
                  <a:srgbClr val="00B050"/>
                </a:solidFill>
              </a:rPr>
              <a:t>Smart Placement</a:t>
            </a:r>
          </a:p>
          <a:p>
            <a:endParaRPr lang="en-US" sz="1200" strike="sngStrike" dirty="0">
              <a:solidFill>
                <a:srgbClr val="00B050"/>
              </a:solidFill>
            </a:endParaRPr>
          </a:p>
          <a:p>
            <a:r>
              <a:rPr lang="en-US" sz="1200" strike="sngStrike" dirty="0">
                <a:solidFill>
                  <a:srgbClr val="00B050"/>
                </a:solidFill>
              </a:rPr>
              <a:t>Application and Configuration Lifecycle Management w/</a:t>
            </a:r>
            <a:r>
              <a:rPr lang="en-US" sz="1200" strike="sngStrike" dirty="0" err="1">
                <a:solidFill>
                  <a:srgbClr val="00B050"/>
                </a:solidFill>
              </a:rPr>
              <a:t>KubeStellar</a:t>
            </a:r>
            <a:endParaRPr lang="en-US" sz="1200" strike="sngStrike" dirty="0">
              <a:solidFill>
                <a:srgbClr val="00B050"/>
              </a:solidFill>
            </a:endParaRPr>
          </a:p>
        </p:txBody>
      </p:sp>
      <p:sp>
        <p:nvSpPr>
          <p:cNvPr id="16" name="Oval 15">
            <a:extLst>
              <a:ext uri="{FF2B5EF4-FFF2-40B4-BE49-F238E27FC236}">
                <a16:creationId xmlns:a16="http://schemas.microsoft.com/office/drawing/2014/main" id="{1AC7492A-CB7A-6FD2-8A6F-547B81BB8EFA}"/>
              </a:ext>
            </a:extLst>
          </p:cNvPr>
          <p:cNvSpPr/>
          <p:nvPr/>
        </p:nvSpPr>
        <p:spPr>
          <a:xfrm>
            <a:off x="4742382" y="3682984"/>
            <a:ext cx="176889" cy="187436"/>
          </a:xfrm>
          <a:prstGeom prst="ellipse">
            <a:avLst/>
          </a:prstGeom>
          <a:solidFill>
            <a:srgbClr val="00B050">
              <a:alpha val="40000"/>
            </a:srgbClr>
          </a:solidFill>
        </p:spPr>
        <p:txBody>
          <a:bodyPr wrap="none" lIns="0" tIns="0" rIns="0" bIns="0" rtlCol="0" anchor="ctr">
            <a:noAutofit/>
          </a:bodyPr>
          <a:lstStyle/>
          <a:p>
            <a:pPr algn="ctr"/>
            <a:r>
              <a:rPr lang="en-US" sz="1000" dirty="0">
                <a:solidFill>
                  <a:srgbClr val="FFFFFF"/>
                </a:solidFill>
              </a:rPr>
              <a:t>2</a:t>
            </a:r>
            <a:endParaRPr lang="en-US" sz="10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938214" y="1700872"/>
            <a:ext cx="2246573"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 name="TextBox 6">
            <a:extLst>
              <a:ext uri="{FF2B5EF4-FFF2-40B4-BE49-F238E27FC236}">
                <a16:creationId xmlns:a16="http://schemas.microsoft.com/office/drawing/2014/main" id="{6604CC0A-A424-53CC-6135-9E4237DA47D9}"/>
              </a:ext>
            </a:extLst>
          </p:cNvPr>
          <p:cNvSpPr txBox="1"/>
          <p:nvPr/>
        </p:nvSpPr>
        <p:spPr>
          <a:xfrm>
            <a:off x="4673413" y="32823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B</a:t>
            </a:r>
          </a:p>
        </p:txBody>
      </p:sp>
      <p:sp>
        <p:nvSpPr>
          <p:cNvPr id="31" name="TextBox 30">
            <a:extLst>
              <a:ext uri="{FF2B5EF4-FFF2-40B4-BE49-F238E27FC236}">
                <a16:creationId xmlns:a16="http://schemas.microsoft.com/office/drawing/2014/main" id="{40DAA3D0-3CA2-AD91-805C-9DB4968C4D56}"/>
              </a:ext>
            </a:extLst>
          </p:cNvPr>
          <p:cNvSpPr txBox="1"/>
          <p:nvPr/>
        </p:nvSpPr>
        <p:spPr>
          <a:xfrm>
            <a:off x="3844730" y="4036687"/>
            <a:ext cx="646729" cy="215444"/>
          </a:xfrm>
          <a:prstGeom prst="rect">
            <a:avLst/>
          </a:prstGeom>
          <a:solidFill>
            <a:srgbClr val="E1EEFE"/>
          </a:solidFill>
          <a:ln w="25400">
            <a:solidFill>
              <a:schemeClr val="bg1">
                <a:lumMod val="75000"/>
              </a:schemeClr>
            </a:solidFill>
          </a:ln>
        </p:spPr>
        <p:txBody>
          <a:bodyPr wrap="square" rtlCol="0">
            <a:spAutoFit/>
          </a:bodyPr>
          <a:lstStyle/>
          <a:p>
            <a:pPr algn="ctr"/>
            <a:r>
              <a:rPr lang="en-US" sz="800" b="1" dirty="0">
                <a:solidFill>
                  <a:schemeClr val="bg2"/>
                </a:solidFill>
              </a:rPr>
              <a:t>syncer</a:t>
            </a: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a:off x="1997413" y="2952381"/>
            <a:ext cx="1904467" cy="1249178"/>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D6ABB26-A80E-F464-2CB9-BC8359C30B66}"/>
              </a:ext>
            </a:extLst>
          </p:cNvPr>
          <p:cNvCxnSpPr>
            <a:cxnSpLocks/>
          </p:cNvCxnSpPr>
          <p:nvPr/>
        </p:nvCxnSpPr>
        <p:spPr>
          <a:xfrm>
            <a:off x="4491459" y="41444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8A89885-C1B6-2734-B56C-7543E18272D5}"/>
              </a:ext>
            </a:extLst>
          </p:cNvPr>
          <p:cNvCxnSpPr>
            <a:cxnSpLocks/>
            <a:stCxn id="53" idx="3"/>
          </p:cNvCxnSpPr>
          <p:nvPr/>
        </p:nvCxnSpPr>
        <p:spPr>
          <a:xfrm flipV="1">
            <a:off x="4341760" y="740347"/>
            <a:ext cx="1026026" cy="3865"/>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4717" y="525690"/>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4122680" y="322719"/>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F364904-4CEC-8A94-3810-E3DAE20B4ED6}"/>
              </a:ext>
            </a:extLst>
          </p:cNvPr>
          <p:cNvSpPr txBox="1"/>
          <p:nvPr/>
        </p:nvSpPr>
        <p:spPr>
          <a:xfrm>
            <a:off x="4478357" y="4455036"/>
            <a:ext cx="692459" cy="369332"/>
          </a:xfrm>
          <a:prstGeom prst="rect">
            <a:avLst/>
          </a:prstGeom>
          <a:noFill/>
        </p:spPr>
        <p:txBody>
          <a:bodyPr wrap="square" rtlCol="0">
            <a:spAutoFit/>
          </a:bodyPr>
          <a:lstStyle/>
          <a:p>
            <a:pPr algn="ctr"/>
            <a:r>
              <a:rPr lang="en-US" sz="600" dirty="0">
                <a:solidFill>
                  <a:schemeClr val="tx1"/>
                </a:solidFill>
              </a:rPr>
              <a:t>Install Managed Workload</a:t>
            </a:r>
          </a:p>
        </p:txBody>
      </p:sp>
      <p:sp>
        <p:nvSpPr>
          <p:cNvPr id="57" name="Oval 56">
            <a:extLst>
              <a:ext uri="{FF2B5EF4-FFF2-40B4-BE49-F238E27FC236}">
                <a16:creationId xmlns:a16="http://schemas.microsoft.com/office/drawing/2014/main" id="{2AF361DB-7895-068A-CE3E-094FDFBF21AA}"/>
              </a:ext>
            </a:extLst>
          </p:cNvPr>
          <p:cNvSpPr/>
          <p:nvPr/>
        </p:nvSpPr>
        <p:spPr>
          <a:xfrm>
            <a:off x="4744970" y="42923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250110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3037182" y="73653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2572131" y="516328"/>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239180" y="545028"/>
            <a:ext cx="291139" cy="399433"/>
          </a:xfrm>
          <a:prstGeom prst="rect">
            <a:avLst/>
          </a:prstGeom>
        </p:spPr>
      </p:pic>
      <p:sp>
        <p:nvSpPr>
          <p:cNvPr id="2" name="Rectangle 1">
            <a:extLst>
              <a:ext uri="{FF2B5EF4-FFF2-40B4-BE49-F238E27FC236}">
                <a16:creationId xmlns:a16="http://schemas.microsoft.com/office/drawing/2014/main" id="{F4F3BE2E-6B8A-CC66-D749-13B2B6BDB3BD}"/>
              </a:ext>
            </a:extLst>
          </p:cNvPr>
          <p:cNvSpPr/>
          <p:nvPr/>
        </p:nvSpPr>
        <p:spPr>
          <a:xfrm>
            <a:off x="3910486" y="34288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Rectangle 5">
            <a:extLst>
              <a:ext uri="{FF2B5EF4-FFF2-40B4-BE49-F238E27FC236}">
                <a16:creationId xmlns:a16="http://schemas.microsoft.com/office/drawing/2014/main" id="{A7AAA54C-F105-9118-FB0A-673924389A53}"/>
              </a:ext>
            </a:extLst>
          </p:cNvPr>
          <p:cNvSpPr/>
          <p:nvPr/>
        </p:nvSpPr>
        <p:spPr>
          <a:xfrm>
            <a:off x="3977211" y="36627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Rectangle 7">
            <a:extLst>
              <a:ext uri="{FF2B5EF4-FFF2-40B4-BE49-F238E27FC236}">
                <a16:creationId xmlns:a16="http://schemas.microsoft.com/office/drawing/2014/main" id="{BE96D5F3-9AEE-C1FB-C63C-F1B5D6C47AE1}"/>
              </a:ext>
            </a:extLst>
          </p:cNvPr>
          <p:cNvSpPr/>
          <p:nvPr/>
        </p:nvSpPr>
        <p:spPr>
          <a:xfrm>
            <a:off x="5352022" y="4101884"/>
            <a:ext cx="1036281" cy="38323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Edge App</a:t>
            </a:r>
          </a:p>
          <a:p>
            <a:pPr algn="ctr"/>
            <a:r>
              <a:rPr lang="en-US" sz="800" strike="sngStrike" dirty="0">
                <a:solidFill>
                  <a:srgbClr val="FFFFFF"/>
                </a:solidFill>
                <a:latin typeface="Arial"/>
                <a:cs typeface="Arial"/>
              </a:rPr>
              <a:t>(Kubeturbo)</a:t>
            </a:r>
          </a:p>
        </p:txBody>
      </p:sp>
      <p:sp>
        <p:nvSpPr>
          <p:cNvPr id="25" name="TextBox 24">
            <a:extLst>
              <a:ext uri="{FF2B5EF4-FFF2-40B4-BE49-F238E27FC236}">
                <a16:creationId xmlns:a16="http://schemas.microsoft.com/office/drawing/2014/main" id="{3191A22A-F812-0118-74CD-955AA9D5D5FC}"/>
              </a:ext>
            </a:extLst>
          </p:cNvPr>
          <p:cNvSpPr txBox="1"/>
          <p:nvPr/>
        </p:nvSpPr>
        <p:spPr>
          <a:xfrm>
            <a:off x="4864558" y="34347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A</a:t>
            </a:r>
          </a:p>
        </p:txBody>
      </p:sp>
      <p:cxnSp>
        <p:nvCxnSpPr>
          <p:cNvPr id="28" name="Straight Arrow Connector 27">
            <a:extLst>
              <a:ext uri="{FF2B5EF4-FFF2-40B4-BE49-F238E27FC236}">
                <a16:creationId xmlns:a16="http://schemas.microsoft.com/office/drawing/2014/main" id="{B781BCDE-940D-9A65-FC86-D262C2A92DA5}"/>
              </a:ext>
            </a:extLst>
          </p:cNvPr>
          <p:cNvCxnSpPr>
            <a:cxnSpLocks/>
          </p:cNvCxnSpPr>
          <p:nvPr/>
        </p:nvCxnSpPr>
        <p:spPr>
          <a:xfrm>
            <a:off x="4682604" y="42968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D016ABB5-D72D-7897-64B4-00FA9698D678}"/>
              </a:ext>
            </a:extLst>
          </p:cNvPr>
          <p:cNvCxnSpPr>
            <a:cxnSpLocks/>
            <a:stCxn id="51" idx="2"/>
          </p:cNvCxnSpPr>
          <p:nvPr/>
        </p:nvCxnSpPr>
        <p:spPr>
          <a:xfrm flipH="1">
            <a:off x="5853496" y="971430"/>
            <a:ext cx="12236" cy="3065257"/>
          </a:xfrm>
          <a:prstGeom prst="straightConnector1">
            <a:avLst/>
          </a:prstGeom>
          <a:ln w="9525">
            <a:solidFill>
              <a:schemeClr val="bg2">
                <a:lumMod val="50000"/>
              </a:schemeClr>
            </a:solidFill>
            <a:prstDash val="sysDot"/>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Scalable Reference Architecture</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1749793" y="214995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133872" y="220720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102884" y="217047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070649" y="213549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1786577" y="278660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1755589" y="274988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1723354" y="271489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2443954" y="22096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2412966" y="21729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2380731" y="21379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187159" y="225579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1997413" y="237297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1590693" y="2261467"/>
            <a:ext cx="1591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18" name="TextBox 117">
            <a:extLst>
              <a:ext uri="{FF2B5EF4-FFF2-40B4-BE49-F238E27FC236}">
                <a16:creationId xmlns:a16="http://schemas.microsoft.com/office/drawing/2014/main" id="{66C2B8F8-8669-351C-0746-AB841CB2496B}"/>
              </a:ext>
            </a:extLst>
          </p:cNvPr>
          <p:cNvSpPr txBox="1"/>
          <p:nvPr/>
        </p:nvSpPr>
        <p:spPr>
          <a:xfrm>
            <a:off x="4051977" y="4183173"/>
            <a:ext cx="733459" cy="307777"/>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 name="TextBox 11">
            <a:extLst>
              <a:ext uri="{FF2B5EF4-FFF2-40B4-BE49-F238E27FC236}">
                <a16:creationId xmlns:a16="http://schemas.microsoft.com/office/drawing/2014/main" id="{3EE71FFE-D162-7FA3-CC70-B8CE983461F2}"/>
              </a:ext>
            </a:extLst>
          </p:cNvPr>
          <p:cNvSpPr txBox="1"/>
          <p:nvPr/>
        </p:nvSpPr>
        <p:spPr>
          <a:xfrm>
            <a:off x="7013801" y="4668836"/>
            <a:ext cx="1582016" cy="338554"/>
          </a:xfrm>
          <a:prstGeom prst="rect">
            <a:avLst/>
          </a:prstGeom>
          <a:noFill/>
        </p:spPr>
        <p:txBody>
          <a:bodyPr wrap="square" rtlCol="0">
            <a:spAutoFit/>
          </a:bodyPr>
          <a:lstStyle/>
          <a:p>
            <a:r>
              <a:rPr lang="en-US" sz="800" dirty="0">
                <a:hlinkClick r:id="rId8"/>
              </a:rPr>
              <a:t>https://ibm.box.com/s/fvo0v3q91exedf2f3r94wqb26kwgd61t</a:t>
            </a:r>
            <a:r>
              <a:rPr lang="en-US" sz="800" dirty="0"/>
              <a:t> </a:t>
            </a:r>
          </a:p>
        </p:txBody>
      </p:sp>
      <p:sp>
        <p:nvSpPr>
          <p:cNvPr id="26" name="Right Arrow 25">
            <a:extLst>
              <a:ext uri="{FF2B5EF4-FFF2-40B4-BE49-F238E27FC236}">
                <a16:creationId xmlns:a16="http://schemas.microsoft.com/office/drawing/2014/main" id="{2D0707A6-9AE0-97C6-739D-BD53E0B9BA19}"/>
              </a:ext>
            </a:extLst>
          </p:cNvPr>
          <p:cNvSpPr/>
          <p:nvPr/>
        </p:nvSpPr>
        <p:spPr>
          <a:xfrm>
            <a:off x="6845781" y="4750518"/>
            <a:ext cx="156946" cy="182880"/>
          </a:xfrm>
          <a:prstGeom prst="rightArrow">
            <a:avLst/>
          </a:prstGeom>
          <a:solidFill>
            <a:srgbClr val="00B050"/>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10" name="TextBox 9">
            <a:extLst>
              <a:ext uri="{FF2B5EF4-FFF2-40B4-BE49-F238E27FC236}">
                <a16:creationId xmlns:a16="http://schemas.microsoft.com/office/drawing/2014/main" id="{72994153-CBC6-7F3F-FFBE-825A5C607E34}"/>
              </a:ext>
            </a:extLst>
          </p:cNvPr>
          <p:cNvSpPr txBox="1"/>
          <p:nvPr/>
        </p:nvSpPr>
        <p:spPr>
          <a:xfrm>
            <a:off x="1624495" y="171411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sp>
        <p:nvSpPr>
          <p:cNvPr id="3" name="TextBox 2">
            <a:extLst>
              <a:ext uri="{FF2B5EF4-FFF2-40B4-BE49-F238E27FC236}">
                <a16:creationId xmlns:a16="http://schemas.microsoft.com/office/drawing/2014/main" id="{2A9FABC1-B5CF-2F8A-AA15-7112EC4F8D4E}"/>
              </a:ext>
            </a:extLst>
          </p:cNvPr>
          <p:cNvSpPr txBox="1"/>
          <p:nvPr/>
        </p:nvSpPr>
        <p:spPr>
          <a:xfrm>
            <a:off x="7718156" y="170481"/>
            <a:ext cx="1162373" cy="646331"/>
          </a:xfrm>
          <a:prstGeom prst="rect">
            <a:avLst/>
          </a:prstGeom>
          <a:solidFill>
            <a:srgbClr val="FFFF00"/>
          </a:solidFill>
        </p:spPr>
        <p:txBody>
          <a:bodyPr wrap="square" rtlCol="0">
            <a:spAutoFit/>
          </a:bodyPr>
          <a:lstStyle/>
          <a:p>
            <a:pPr algn="ctr"/>
            <a:r>
              <a:rPr lang="en-US" dirty="0"/>
              <a:t>Andy TODO</a:t>
            </a:r>
          </a:p>
        </p:txBody>
      </p:sp>
      <p:pic>
        <p:nvPicPr>
          <p:cNvPr id="3074" name="Picture 2" descr="ArgoCD - An overview – Automated Ramblings">
            <a:extLst>
              <a:ext uri="{FF2B5EF4-FFF2-40B4-BE49-F238E27FC236}">
                <a16:creationId xmlns:a16="http://schemas.microsoft.com/office/drawing/2014/main" id="{6E9618FE-19B0-503D-A4C3-AA1470C61288}"/>
              </a:ext>
            </a:extLst>
          </p:cNvPr>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60205" y="531762"/>
            <a:ext cx="1249191" cy="577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4172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0C872-B582-61E2-D056-E416E94DBA60}"/>
              </a:ext>
            </a:extLst>
          </p:cNvPr>
          <p:cNvSpPr>
            <a:spLocks noGrp="1"/>
          </p:cNvSpPr>
          <p:nvPr>
            <p:ph type="title"/>
          </p:nvPr>
        </p:nvSpPr>
        <p:spPr/>
        <p:txBody>
          <a:bodyPr/>
          <a:lstStyle/>
          <a:p>
            <a:pPr marL="0" indent="0" algn="l">
              <a:buNone/>
            </a:pPr>
            <a:r>
              <a:rPr lang="en-US" i="0" dirty="0">
                <a:effectLst/>
                <a:latin typeface="IBM Plex Sans" panose="020B0503050203000203" pitchFamily="34" charset="0"/>
                <a:cs typeface="Arial" panose="020B0604020202020204" pitchFamily="34" charset="0"/>
              </a:rPr>
              <a:t>How do I get involved with the KubeStellar open-source project?</a:t>
            </a:r>
          </a:p>
        </p:txBody>
      </p:sp>
      <p:sp>
        <p:nvSpPr>
          <p:cNvPr id="2" name="TextBox 1">
            <a:extLst>
              <a:ext uri="{FF2B5EF4-FFF2-40B4-BE49-F238E27FC236}">
                <a16:creationId xmlns:a16="http://schemas.microsoft.com/office/drawing/2014/main" id="{415AB923-E7EF-61CC-747B-CD7581E88103}"/>
              </a:ext>
            </a:extLst>
          </p:cNvPr>
          <p:cNvSpPr txBox="1"/>
          <p:nvPr/>
        </p:nvSpPr>
        <p:spPr>
          <a:xfrm>
            <a:off x="1040780" y="726478"/>
            <a:ext cx="7062439" cy="4247317"/>
          </a:xfrm>
          <a:prstGeom prst="rect">
            <a:avLst/>
          </a:prstGeom>
          <a:noFill/>
        </p:spPr>
        <p:txBody>
          <a:bodyPr wrap="square" rtlCol="0">
            <a:spAutoFit/>
          </a:bodyPr>
          <a:lstStyle/>
          <a:p>
            <a:pPr marL="342900" indent="-342900">
              <a:buAutoNum type="arabicPeriod"/>
            </a:pPr>
            <a:r>
              <a:rPr lang="en-US" dirty="0">
                <a:solidFill>
                  <a:schemeClr val="tx1"/>
                </a:solidFill>
              </a:rPr>
              <a:t>Go to Kubestellar.io/joinus and click “join” – access to documents and </a:t>
            </a:r>
            <a:r>
              <a:rPr lang="en-US" b="1" dirty="0">
                <a:solidFill>
                  <a:schemeClr val="tx1"/>
                </a:solidFill>
              </a:rPr>
              <a:t>bi-weekly community meeting invitations</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Go to </a:t>
            </a:r>
            <a:r>
              <a:rPr lang="en-US" dirty="0">
                <a:solidFill>
                  <a:schemeClr val="tx1"/>
                </a:solidFill>
                <a:hlinkClick r:id="rId2">
                  <a:extLst>
                    <a:ext uri="{A12FA001-AC4F-418D-AE19-62706E023703}">
                      <ahyp:hlinkClr xmlns:ahyp="http://schemas.microsoft.com/office/drawing/2018/hyperlinkcolor" val="tx"/>
                    </a:ext>
                  </a:extLst>
                </a:hlinkClick>
              </a:rPr>
              <a:t>http://slack.kubernetes.io/</a:t>
            </a:r>
            <a:r>
              <a:rPr lang="en-US" dirty="0">
                <a:solidFill>
                  <a:schemeClr val="tx1"/>
                </a:solidFill>
              </a:rPr>
              <a:t> and request an invitation to the Kubernetes slack community, and then go to Kubestellar.io/slack to join our </a:t>
            </a:r>
            <a:r>
              <a:rPr lang="en-US" b="1" dirty="0">
                <a:solidFill>
                  <a:schemeClr val="tx1"/>
                </a:solidFill>
              </a:rPr>
              <a:t>community slack channel</a:t>
            </a:r>
          </a:p>
          <a:p>
            <a:pPr marL="342900" indent="-342900">
              <a:buAutoNum type="arabicPeriod"/>
            </a:pPr>
            <a:endParaRPr lang="en-US" dirty="0">
              <a:solidFill>
                <a:schemeClr val="tx1"/>
              </a:solidFill>
            </a:endParaRPr>
          </a:p>
          <a:p>
            <a:pPr marL="342900" indent="-342900">
              <a:buAutoNum type="arabicPeriod"/>
            </a:pPr>
            <a:r>
              <a:rPr lang="en-US" dirty="0">
                <a:solidFill>
                  <a:schemeClr val="tx1"/>
                </a:solidFill>
              </a:rPr>
              <a:t>Determine how you would like to contribute – We need help with documentation, continuous integration, testing, code, marketing, and anything else you can think of</a:t>
            </a:r>
          </a:p>
          <a:p>
            <a:pPr marL="342900" indent="-342900">
              <a:buAutoNum type="arabicPeriod"/>
            </a:pPr>
            <a:endParaRPr lang="en-US" dirty="0">
              <a:solidFill>
                <a:schemeClr val="tx1"/>
              </a:solidFill>
            </a:endParaRPr>
          </a:p>
          <a:p>
            <a:r>
              <a:rPr lang="en-US" dirty="0">
                <a:solidFill>
                  <a:schemeClr val="tx1"/>
                </a:solidFill>
              </a:rPr>
              <a:t>	Some ‘good-first-issues’ are located at 	</a:t>
            </a:r>
            <a:r>
              <a:rPr lang="en-US" dirty="0">
                <a:solidFill>
                  <a:schemeClr val="tx1"/>
                </a:solidFill>
                <a:hlinkClick r:id="rId3"/>
              </a:rPr>
              <a:t>https://github.com/kubestellar/kubestellar/contribute</a:t>
            </a:r>
            <a:endParaRPr lang="en-US" dirty="0">
              <a:solidFill>
                <a:schemeClr val="tx1"/>
              </a:solidFill>
            </a:endParaRPr>
          </a:p>
          <a:p>
            <a:endParaRPr lang="en-US" dirty="0">
              <a:solidFill>
                <a:schemeClr val="tx1"/>
              </a:solidFill>
            </a:endParaRPr>
          </a:p>
          <a:p>
            <a:r>
              <a:rPr lang="en-US" dirty="0">
                <a:solidFill>
                  <a:schemeClr val="tx1"/>
                </a:solidFill>
              </a:rPr>
              <a:t>4. Open an Issue or a PR or just drop us a slack</a:t>
            </a:r>
          </a:p>
        </p:txBody>
      </p:sp>
    </p:spTree>
    <p:extLst>
      <p:ext uri="{BB962C8B-B14F-4D97-AF65-F5344CB8AC3E}">
        <p14:creationId xmlns:p14="http://schemas.microsoft.com/office/powerpoint/2010/main" val="3370499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9359F-2839-DFC9-37CB-4B2CB60552F2}"/>
              </a:ext>
            </a:extLst>
          </p:cNvPr>
          <p:cNvSpPr>
            <a:spLocks noGrp="1"/>
          </p:cNvSpPr>
          <p:nvPr>
            <p:ph type="title"/>
          </p:nvPr>
        </p:nvSpPr>
        <p:spPr/>
        <p:txBody>
          <a:bodyPr/>
          <a:lstStyle/>
          <a:p>
            <a:r>
              <a:rPr lang="en-US" dirty="0"/>
              <a:t>What’s Next</a:t>
            </a:r>
          </a:p>
        </p:txBody>
      </p:sp>
      <p:sp>
        <p:nvSpPr>
          <p:cNvPr id="5" name="TextBox 4">
            <a:extLst>
              <a:ext uri="{FF2B5EF4-FFF2-40B4-BE49-F238E27FC236}">
                <a16:creationId xmlns:a16="http://schemas.microsoft.com/office/drawing/2014/main" id="{6BB05D38-ECEE-76D6-DBDF-09358A1458AA}"/>
              </a:ext>
            </a:extLst>
          </p:cNvPr>
          <p:cNvSpPr txBox="1"/>
          <p:nvPr/>
        </p:nvSpPr>
        <p:spPr>
          <a:xfrm>
            <a:off x="681134" y="937975"/>
            <a:ext cx="7389845" cy="1077218"/>
          </a:xfrm>
          <a:prstGeom prst="rect">
            <a:avLst/>
          </a:prstGeom>
          <a:noFill/>
        </p:spPr>
        <p:txBody>
          <a:bodyPr wrap="square">
            <a:spAutoFit/>
          </a:bodyPr>
          <a:lstStyle/>
          <a:p>
            <a:pPr marL="285750" indent="-285750">
              <a:buFont typeface="Arial" panose="020B0604020202020204" pitchFamily="34" charset="0"/>
              <a:buChar char="•"/>
            </a:pPr>
            <a:r>
              <a:rPr lang="en-US" sz="1600" b="0" dirty="0">
                <a:solidFill>
                  <a:schemeClr val="tx1"/>
                </a:solidFill>
                <a:latin typeface="Arial" panose="020B0604020202020204" pitchFamily="34" charset="0"/>
                <a:cs typeface="Arial" panose="020B0604020202020204" pitchFamily="34" charset="0"/>
              </a:rPr>
              <a:t>Next PoC to be held </a:t>
            </a:r>
            <a:r>
              <a:rPr lang="en-US" sz="1600" dirty="0">
                <a:solidFill>
                  <a:schemeClr val="tx1"/>
                </a:solidFill>
                <a:latin typeface="Arial" panose="020B0604020202020204" pitchFamily="34" charset="0"/>
                <a:cs typeface="Arial" panose="020B0604020202020204" pitchFamily="34" charset="0"/>
              </a:rPr>
              <a:t>on </a:t>
            </a:r>
            <a:r>
              <a:rPr lang="en-US" sz="1600" b="0" dirty="0">
                <a:solidFill>
                  <a:schemeClr val="tx1"/>
                </a:solidFill>
                <a:latin typeface="Arial" panose="020B0604020202020204" pitchFamily="34" charset="0"/>
                <a:cs typeface="Arial" panose="020B0604020202020204" pitchFamily="34" charset="0"/>
              </a:rPr>
              <a:t>???, 2024</a:t>
            </a:r>
          </a:p>
          <a:p>
            <a:pPr marL="285750" indent="-285750">
              <a:buFont typeface="Arial" panose="020B0604020202020204" pitchFamily="34" charset="0"/>
              <a:buChar char="•"/>
            </a:pPr>
            <a:r>
              <a:rPr lang="en-US" sz="1600" dirty="0">
                <a:solidFill>
                  <a:schemeClr val="tx1"/>
                </a:solidFill>
                <a:latin typeface="Arial" panose="020B0604020202020204" pitchFamily="34" charset="0"/>
                <a:cs typeface="Arial" panose="020B0604020202020204" pitchFamily="34" charset="0"/>
              </a:rPr>
              <a:t>Scalability experiment update</a:t>
            </a:r>
            <a:endParaRPr lang="en-US" sz="1600" b="0" dirty="0">
              <a:solidFill>
                <a:schemeClr val="tx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600" b="0" dirty="0">
                <a:solidFill>
                  <a:schemeClr val="tx1"/>
                </a:solidFill>
                <a:latin typeface="Arial" panose="020B0604020202020204" pitchFamily="34" charset="0"/>
                <a:cs typeface="Arial" panose="020B0604020202020204" pitchFamily="34" charset="0"/>
              </a:rPr>
              <a:t>Update on Logical Cluster replacements</a:t>
            </a:r>
          </a:p>
          <a:p>
            <a:pPr marL="285750" indent="-285750">
              <a:buFont typeface="Arial" panose="020B0604020202020204" pitchFamily="34" charset="0"/>
              <a:buChar char="•"/>
            </a:pPr>
            <a:r>
              <a:rPr lang="en-US" sz="1600" b="0" dirty="0">
                <a:solidFill>
                  <a:schemeClr val="tx1"/>
                </a:solidFill>
                <a:latin typeface="Arial" panose="020B0604020202020204" pitchFamily="34" charset="0"/>
                <a:cs typeface="Arial" panose="020B0604020202020204" pitchFamily="34" charset="0"/>
              </a:rPr>
              <a:t>More partner and community experiments</a:t>
            </a:r>
          </a:p>
        </p:txBody>
      </p:sp>
      <p:sp>
        <p:nvSpPr>
          <p:cNvPr id="3" name="TextBox 2">
            <a:extLst>
              <a:ext uri="{FF2B5EF4-FFF2-40B4-BE49-F238E27FC236}">
                <a16:creationId xmlns:a16="http://schemas.microsoft.com/office/drawing/2014/main" id="{B4B764EF-D1F1-6FCB-A2A0-34AEE52A8351}"/>
              </a:ext>
            </a:extLst>
          </p:cNvPr>
          <p:cNvSpPr txBox="1"/>
          <p:nvPr/>
        </p:nvSpPr>
        <p:spPr>
          <a:xfrm>
            <a:off x="7718156" y="170481"/>
            <a:ext cx="1162373" cy="646331"/>
          </a:xfrm>
          <a:prstGeom prst="rect">
            <a:avLst/>
          </a:prstGeom>
          <a:solidFill>
            <a:srgbClr val="FFFF00"/>
          </a:solidFill>
        </p:spPr>
        <p:txBody>
          <a:bodyPr wrap="square" rtlCol="0">
            <a:spAutoFit/>
          </a:bodyPr>
          <a:lstStyle/>
          <a:p>
            <a:pPr algn="ctr"/>
            <a:r>
              <a:rPr lang="en-US" dirty="0"/>
              <a:t>Andy TODO</a:t>
            </a:r>
          </a:p>
        </p:txBody>
      </p:sp>
    </p:spTree>
    <p:extLst>
      <p:ext uri="{BB962C8B-B14F-4D97-AF65-F5344CB8AC3E}">
        <p14:creationId xmlns:p14="http://schemas.microsoft.com/office/powerpoint/2010/main" val="318141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871CA-52DB-D28D-0A38-1FB3C8B4CD7C}"/>
              </a:ext>
            </a:extLst>
          </p:cNvPr>
          <p:cNvSpPr>
            <a:spLocks noGrp="1"/>
          </p:cNvSpPr>
          <p:nvPr>
            <p:ph type="title"/>
          </p:nvPr>
        </p:nvSpPr>
        <p:spPr/>
        <p:txBody>
          <a:bodyPr/>
          <a:lstStyle/>
          <a:p>
            <a:r>
              <a:rPr lang="en-US" dirty="0"/>
              <a:t>We all need multiple clusters</a:t>
            </a:r>
          </a:p>
        </p:txBody>
      </p:sp>
      <p:sp>
        <p:nvSpPr>
          <p:cNvPr id="3" name="Text Placeholder 2">
            <a:extLst>
              <a:ext uri="{FF2B5EF4-FFF2-40B4-BE49-F238E27FC236}">
                <a16:creationId xmlns:a16="http://schemas.microsoft.com/office/drawing/2014/main" id="{B55C4282-82E8-BDBA-1622-E9A7A4A9E618}"/>
              </a:ext>
            </a:extLst>
          </p:cNvPr>
          <p:cNvSpPr>
            <a:spLocks noGrp="1"/>
          </p:cNvSpPr>
          <p:nvPr>
            <p:ph type="body" sz="quarter" idx="10"/>
          </p:nvPr>
        </p:nvSpPr>
        <p:spPr/>
        <p:txBody>
          <a:bodyPr/>
          <a:lstStyle/>
          <a:p>
            <a:r>
              <a:rPr lang="en-US" dirty="0"/>
              <a:t>To separate environments (dev, test, staging)</a:t>
            </a:r>
          </a:p>
          <a:p>
            <a:r>
              <a:rPr lang="en-US" dirty="0"/>
              <a:t>To isolate groups, teams or departments</a:t>
            </a:r>
          </a:p>
          <a:p>
            <a:r>
              <a:rPr lang="en-US" dirty="0"/>
              <a:t>To meet enterprise security or data governance requirements</a:t>
            </a:r>
          </a:p>
          <a:p>
            <a:r>
              <a:rPr lang="en-US" dirty="0"/>
              <a:t>For availability of resources</a:t>
            </a:r>
          </a:p>
          <a:p>
            <a:r>
              <a:rPr lang="en-US" dirty="0"/>
              <a:t>To access heterogenous resources</a:t>
            </a:r>
          </a:p>
          <a:p>
            <a:r>
              <a:rPr lang="en-US" dirty="0"/>
              <a:t>For running applications on the edge, including in disconnected environments</a:t>
            </a:r>
          </a:p>
          <a:p>
            <a:endParaRPr lang="en-US" dirty="0"/>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B073B51F-AE65-FE93-7243-9A578235D367}"/>
              </a:ext>
            </a:extLst>
          </p:cNvPr>
          <p:cNvSpPr>
            <a:spLocks noGrp="1"/>
          </p:cNvSpPr>
          <p:nvPr>
            <p:ph type="sldNum" sz="quarter" idx="4"/>
          </p:nvPr>
        </p:nvSpPr>
        <p:spPr/>
        <p:txBody>
          <a:bodyPr/>
          <a:lstStyle/>
          <a:p>
            <a:pPr defTabSz="685613" hangingPunct="1"/>
            <a:fld id="{D0BE6F14-FF48-0F4F-A8AA-2E3F25371E4A}" type="slidenum">
              <a:rPr lang="en-US" kern="1200" smtClean="0">
                <a:solidFill>
                  <a:srgbClr val="000000"/>
                </a:solidFill>
              </a:rPr>
              <a:pPr defTabSz="685613" hangingPunct="1"/>
              <a:t>3</a:t>
            </a:fld>
            <a:endParaRPr lang="en-US" kern="1200">
              <a:solidFill>
                <a:srgbClr val="000000"/>
              </a:solidFill>
            </a:endParaRPr>
          </a:p>
        </p:txBody>
      </p:sp>
    </p:spTree>
    <p:extLst>
      <p:ext uri="{BB962C8B-B14F-4D97-AF65-F5344CB8AC3E}">
        <p14:creationId xmlns:p14="http://schemas.microsoft.com/office/powerpoint/2010/main" val="1180310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2CEB5-8A49-B92B-6B71-91E7E9602DE0}"/>
              </a:ext>
            </a:extLst>
          </p:cNvPr>
          <p:cNvSpPr>
            <a:spLocks noGrp="1"/>
          </p:cNvSpPr>
          <p:nvPr>
            <p:ph type="title"/>
          </p:nvPr>
        </p:nvSpPr>
        <p:spPr>
          <a:xfrm>
            <a:off x="113727" y="29837"/>
            <a:ext cx="8934857" cy="1314098"/>
          </a:xfrm>
        </p:spPr>
        <p:txBody>
          <a:bodyPr/>
          <a:lstStyle/>
          <a:p>
            <a:r>
              <a:rPr lang="en-US" dirty="0"/>
              <a:t>The </a:t>
            </a:r>
            <a:r>
              <a:rPr lang="en-US" dirty="0" err="1"/>
              <a:t>KubeSteller</a:t>
            </a:r>
            <a:r>
              <a:rPr lang="en-US" dirty="0"/>
              <a:t> Point-of-View</a:t>
            </a:r>
          </a:p>
        </p:txBody>
      </p:sp>
      <p:sp>
        <p:nvSpPr>
          <p:cNvPr id="3" name="Text Placeholder 2">
            <a:extLst>
              <a:ext uri="{FF2B5EF4-FFF2-40B4-BE49-F238E27FC236}">
                <a16:creationId xmlns:a16="http://schemas.microsoft.com/office/drawing/2014/main" id="{10E8A6E3-5670-5D8E-C277-2E77100B06B2}"/>
              </a:ext>
            </a:extLst>
          </p:cNvPr>
          <p:cNvSpPr>
            <a:spLocks noGrp="1"/>
          </p:cNvSpPr>
          <p:nvPr>
            <p:ph type="body" sz="quarter" idx="10"/>
          </p:nvPr>
        </p:nvSpPr>
        <p:spPr/>
        <p:txBody>
          <a:bodyPr/>
          <a:lstStyle/>
          <a:p>
            <a:r>
              <a:rPr lang="en-US" dirty="0"/>
              <a:t>We make 2+ clusters feel like 1 cluster for developers </a:t>
            </a:r>
            <a:r>
              <a:rPr lang="en-US" strike="sngStrike" dirty="0"/>
              <a:t>with a </a:t>
            </a:r>
            <a:r>
              <a:rPr lang="en-US" b="1" strike="sngStrike" dirty="0"/>
              <a:t>flexible way to define service inventory</a:t>
            </a:r>
          </a:p>
          <a:p>
            <a:r>
              <a:rPr lang="en-US" dirty="0"/>
              <a:t>Under the covers, KubeStellar deploys and runs applications across multiple clusters</a:t>
            </a:r>
          </a:p>
          <a:p>
            <a:r>
              <a:rPr lang="en-US" dirty="0"/>
              <a:t>KubeStellar is architected to work with all Kubernetes tooling</a:t>
            </a:r>
          </a:p>
        </p:txBody>
      </p:sp>
      <p:sp>
        <p:nvSpPr>
          <p:cNvPr id="4" name="Slide Number Placeholder 3">
            <a:extLst>
              <a:ext uri="{FF2B5EF4-FFF2-40B4-BE49-F238E27FC236}">
                <a16:creationId xmlns:a16="http://schemas.microsoft.com/office/drawing/2014/main" id="{6D4C225F-6FFA-7703-52EF-534D95230282}"/>
              </a:ext>
            </a:extLst>
          </p:cNvPr>
          <p:cNvSpPr>
            <a:spLocks noGrp="1"/>
          </p:cNvSpPr>
          <p:nvPr>
            <p:ph type="sldNum" sz="quarter" idx="4"/>
          </p:nvPr>
        </p:nvSpPr>
        <p:spPr/>
        <p:txBody>
          <a:bodyPr/>
          <a:lstStyle/>
          <a:p>
            <a:pPr defTabSz="685613" hangingPunct="1"/>
            <a:fld id="{D0BE6F14-FF48-0F4F-A8AA-2E3F25371E4A}" type="slidenum">
              <a:rPr lang="en-US" kern="1200" smtClean="0">
                <a:solidFill>
                  <a:srgbClr val="000000"/>
                </a:solidFill>
              </a:rPr>
              <a:pPr defTabSz="685613" hangingPunct="1"/>
              <a:t>4</a:t>
            </a:fld>
            <a:endParaRPr lang="en-US" kern="1200">
              <a:solidFill>
                <a:srgbClr val="000000"/>
              </a:solidFill>
            </a:endParaRPr>
          </a:p>
        </p:txBody>
      </p:sp>
      <p:sp>
        <p:nvSpPr>
          <p:cNvPr id="5" name="TextBox 4">
            <a:extLst>
              <a:ext uri="{FF2B5EF4-FFF2-40B4-BE49-F238E27FC236}">
                <a16:creationId xmlns:a16="http://schemas.microsoft.com/office/drawing/2014/main" id="{76E3151C-3E50-8AF2-A2D3-5F532EEA8AC4}"/>
              </a:ext>
            </a:extLst>
          </p:cNvPr>
          <p:cNvSpPr txBox="1"/>
          <p:nvPr/>
        </p:nvSpPr>
        <p:spPr>
          <a:xfrm>
            <a:off x="1688841" y="3937518"/>
            <a:ext cx="5352747" cy="369332"/>
          </a:xfrm>
          <a:prstGeom prst="rect">
            <a:avLst/>
          </a:prstGeom>
          <a:noFill/>
        </p:spPr>
        <p:txBody>
          <a:bodyPr wrap="none" rtlCol="0">
            <a:spAutoFit/>
          </a:bodyPr>
          <a:lstStyle/>
          <a:p>
            <a:r>
              <a:rPr lang="en-US" dirty="0"/>
              <a:t>This slide is a dupe of slide 2 – not sure we need it</a:t>
            </a:r>
          </a:p>
        </p:txBody>
      </p:sp>
    </p:spTree>
    <p:extLst>
      <p:ext uri="{BB962C8B-B14F-4D97-AF65-F5344CB8AC3E}">
        <p14:creationId xmlns:p14="http://schemas.microsoft.com/office/powerpoint/2010/main" val="3204913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45A64-9C11-BD0D-D698-1437D53DC3A1}"/>
              </a:ext>
            </a:extLst>
          </p:cNvPr>
          <p:cNvSpPr>
            <a:spLocks noGrp="1"/>
          </p:cNvSpPr>
          <p:nvPr>
            <p:ph type="title"/>
          </p:nvPr>
        </p:nvSpPr>
        <p:spPr/>
        <p:txBody>
          <a:bodyPr/>
          <a:lstStyle/>
          <a:p>
            <a:r>
              <a:rPr lang="en-US" dirty="0"/>
              <a:t>Demo Slides</a:t>
            </a:r>
          </a:p>
        </p:txBody>
      </p:sp>
      <p:sp>
        <p:nvSpPr>
          <p:cNvPr id="3" name="Text Placeholder 2">
            <a:extLst>
              <a:ext uri="{FF2B5EF4-FFF2-40B4-BE49-F238E27FC236}">
                <a16:creationId xmlns:a16="http://schemas.microsoft.com/office/drawing/2014/main" id="{DEC96F52-F3D5-E43B-CC32-B5BEEE5C589B}"/>
              </a:ext>
            </a:extLst>
          </p:cNvPr>
          <p:cNvSpPr>
            <a:spLocks noGrp="1"/>
          </p:cNvSpPr>
          <p:nvPr>
            <p:ph type="body" sz="quarter" idx="10"/>
          </p:nvPr>
        </p:nvSpPr>
        <p:spPr/>
        <p:txBody>
          <a:bodyPr/>
          <a:lstStyle/>
          <a:p>
            <a:endParaRPr lang="en-US"/>
          </a:p>
        </p:txBody>
      </p:sp>
      <p:sp>
        <p:nvSpPr>
          <p:cNvPr id="4" name="Slide Number Placeholder 3">
            <a:extLst>
              <a:ext uri="{FF2B5EF4-FFF2-40B4-BE49-F238E27FC236}">
                <a16:creationId xmlns:a16="http://schemas.microsoft.com/office/drawing/2014/main" id="{DA91E462-504D-1BD8-0C93-90DCCC1F35AB}"/>
              </a:ext>
            </a:extLst>
          </p:cNvPr>
          <p:cNvSpPr>
            <a:spLocks noGrp="1"/>
          </p:cNvSpPr>
          <p:nvPr>
            <p:ph type="sldNum" sz="quarter" idx="4"/>
          </p:nvPr>
        </p:nvSpPr>
        <p:spPr/>
        <p:txBody>
          <a:bodyPr/>
          <a:lstStyle/>
          <a:p>
            <a:pPr defTabSz="685613" hangingPunct="1"/>
            <a:fld id="{D0BE6F14-FF48-0F4F-A8AA-2E3F25371E4A}" type="slidenum">
              <a:rPr lang="en-US" kern="1200" smtClean="0">
                <a:solidFill>
                  <a:srgbClr val="000000"/>
                </a:solidFill>
              </a:rPr>
              <a:pPr defTabSz="685613" hangingPunct="1"/>
              <a:t>5</a:t>
            </a:fld>
            <a:endParaRPr lang="en-US" kern="1200">
              <a:solidFill>
                <a:srgbClr val="000000"/>
              </a:solidFill>
            </a:endParaRPr>
          </a:p>
        </p:txBody>
      </p:sp>
    </p:spTree>
    <p:extLst>
      <p:ext uri="{BB962C8B-B14F-4D97-AF65-F5344CB8AC3E}">
        <p14:creationId xmlns:p14="http://schemas.microsoft.com/office/powerpoint/2010/main" val="3201836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3E2A8-62C3-3182-4AA8-B88160167B70}"/>
              </a:ext>
            </a:extLst>
          </p:cNvPr>
          <p:cNvSpPr>
            <a:spLocks noGrp="1"/>
          </p:cNvSpPr>
          <p:nvPr>
            <p:ph type="title"/>
          </p:nvPr>
        </p:nvSpPr>
        <p:spPr>
          <a:xfrm>
            <a:off x="113726" y="69429"/>
            <a:ext cx="8934857" cy="538468"/>
          </a:xfrm>
        </p:spPr>
        <p:txBody>
          <a:bodyPr/>
          <a:lstStyle/>
          <a:p>
            <a:r>
              <a:rPr lang="en-US" dirty="0"/>
              <a:t>KubeStellar Value</a:t>
            </a:r>
          </a:p>
        </p:txBody>
      </p:sp>
      <p:sp>
        <p:nvSpPr>
          <p:cNvPr id="3" name="Text Placeholder 2">
            <a:extLst>
              <a:ext uri="{FF2B5EF4-FFF2-40B4-BE49-F238E27FC236}">
                <a16:creationId xmlns:a16="http://schemas.microsoft.com/office/drawing/2014/main" id="{9D681698-B4E7-AC0F-8CE1-82C4F449B000}"/>
              </a:ext>
            </a:extLst>
          </p:cNvPr>
          <p:cNvSpPr>
            <a:spLocks noGrp="1"/>
          </p:cNvSpPr>
          <p:nvPr>
            <p:ph type="body" sz="quarter" idx="10"/>
          </p:nvPr>
        </p:nvSpPr>
        <p:spPr>
          <a:xfrm>
            <a:off x="771405" y="706388"/>
            <a:ext cx="7700566" cy="4166630"/>
          </a:xfrm>
        </p:spPr>
        <p:txBody>
          <a:bodyPr vert="horz" lIns="91440" tIns="45720" rIns="91440" bIns="45720" rtlCol="0" anchor="t">
            <a:normAutofit/>
          </a:bodyPr>
          <a:lstStyle/>
          <a:p>
            <a:pPr marL="0" indent="0" algn="l">
              <a:buNone/>
            </a:pPr>
            <a:r>
              <a:rPr lang="en-US" sz="2000" b="0" i="0" dirty="0">
                <a:effectLst/>
                <a:latin typeface="Arial" panose="020B0604020202020204" pitchFamily="34" charset="0"/>
                <a:cs typeface="Arial" panose="020B0604020202020204" pitchFamily="34" charset="0"/>
              </a:rPr>
              <a:t>KubeStellar is useful </a:t>
            </a:r>
            <a:r>
              <a:rPr lang="en-US" sz="2000" dirty="0">
                <a:latin typeface="Arial" panose="020B0604020202020204" pitchFamily="34" charset="0"/>
                <a:cs typeface="Arial" panose="020B0604020202020204" pitchFamily="34" charset="0"/>
              </a:rPr>
              <a:t>for bridging the gap between single and multi-cluster deployment and configuration of cloud-native projects/products/solutions</a:t>
            </a:r>
          </a:p>
          <a:p>
            <a:pPr marL="0" indent="0" algn="l">
              <a:buNone/>
            </a:pPr>
            <a:endParaRPr lang="en-US" sz="2000" dirty="0">
              <a:latin typeface="Arial" panose="020B0604020202020204" pitchFamily="34" charset="0"/>
              <a:cs typeface="Arial" panose="020B0604020202020204" pitchFamily="34" charset="0"/>
            </a:endParaRPr>
          </a:p>
          <a:p>
            <a:pPr marL="0" indent="0" algn="l">
              <a:buNone/>
            </a:pPr>
            <a:r>
              <a:rPr lang="en-US" sz="2000" dirty="0">
                <a:latin typeface="Arial" panose="020B0604020202020204" pitchFamily="34" charset="0"/>
                <a:cs typeface="Arial" panose="020B0604020202020204" pitchFamily="34" charset="0"/>
              </a:rPr>
              <a:t>1. Cloud-native projects that are already multi-cluster enabled (Loki, Prometheus) can be easily deployed and configured with KubeStellar’s customization feature</a:t>
            </a:r>
          </a:p>
          <a:p>
            <a:pPr marL="0" indent="0" algn="l">
              <a:buNone/>
            </a:pPr>
            <a:endParaRPr lang="en-US" sz="2000" dirty="0">
              <a:latin typeface="Arial" panose="020B0604020202020204" pitchFamily="34" charset="0"/>
              <a:cs typeface="Arial" panose="020B0604020202020204" pitchFamily="34" charset="0"/>
            </a:endParaRPr>
          </a:p>
          <a:p>
            <a:pPr marL="0" indent="0" algn="l">
              <a:buNone/>
            </a:pPr>
            <a:r>
              <a:rPr lang="en-US" sz="2000" dirty="0">
                <a:latin typeface="Arial" panose="020B0604020202020204" pitchFamily="34" charset="0"/>
                <a:cs typeface="Arial" panose="020B0604020202020204" pitchFamily="34" charset="0"/>
              </a:rPr>
              <a:t>2. Cloud-native projects that lack multi-cluster support can be enhanced with KubeStellar to unlock multi-cluster operation. If you need multi-cluster support from an existing single-cluster project, KubeStellar can enable multi-cluster operation</a:t>
            </a:r>
          </a:p>
          <a:p>
            <a:pPr marL="0" indent="0" algn="l">
              <a:buNone/>
            </a:pPr>
            <a:endParaRPr lang="en-US" sz="2000" dirty="0">
              <a:latin typeface="Arial" panose="020B0604020202020204" pitchFamily="34" charset="0"/>
              <a:cs typeface="Arial" panose="020B0604020202020204" pitchFamily="34" charset="0"/>
            </a:endParaRPr>
          </a:p>
          <a:p>
            <a:pPr marL="0" indent="0" algn="l">
              <a:buNone/>
            </a:pPr>
            <a:endParaRPr lang="en-US" sz="2000" dirty="0">
              <a:latin typeface="Arial" panose="020B0604020202020204" pitchFamily="34" charset="0"/>
              <a:cs typeface="Arial" panose="020B0604020202020204" pitchFamily="34" charset="0"/>
            </a:endParaRPr>
          </a:p>
          <a:p>
            <a:pPr marL="0" indent="0" algn="l">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26415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B10C872-B582-61E2-D056-E416E94DBA60}"/>
              </a:ext>
            </a:extLst>
          </p:cNvPr>
          <p:cNvSpPr>
            <a:spLocks noGrp="1"/>
          </p:cNvSpPr>
          <p:nvPr>
            <p:ph type="title"/>
          </p:nvPr>
        </p:nvSpPr>
        <p:spPr/>
        <p:txBody>
          <a:bodyPr/>
          <a:lstStyle/>
          <a:p>
            <a:r>
              <a:rPr lang="en-US" dirty="0"/>
              <a:t>Demonstration with partners in the community</a:t>
            </a:r>
          </a:p>
        </p:txBody>
      </p:sp>
      <p:sp>
        <p:nvSpPr>
          <p:cNvPr id="5" name="Text Placeholder 4">
            <a:extLst>
              <a:ext uri="{FF2B5EF4-FFF2-40B4-BE49-F238E27FC236}">
                <a16:creationId xmlns:a16="http://schemas.microsoft.com/office/drawing/2014/main" id="{621DC426-0C9E-B8BC-FD06-8C7F8D180434}"/>
              </a:ext>
            </a:extLst>
          </p:cNvPr>
          <p:cNvSpPr>
            <a:spLocks noGrp="1"/>
          </p:cNvSpPr>
          <p:nvPr>
            <p:ph type="body" sz="quarter" idx="10"/>
          </p:nvPr>
        </p:nvSpPr>
        <p:spPr>
          <a:xfrm>
            <a:off x="775497" y="907731"/>
            <a:ext cx="7593006" cy="3328037"/>
          </a:xfrm>
        </p:spPr>
        <p:txBody>
          <a:bodyPr>
            <a:normAutofit/>
          </a:bodyPr>
          <a:lstStyle/>
          <a:p>
            <a:pPr marL="635000" lvl="2" indent="-168275">
              <a:buFont typeface="Arial" panose="020B0604020202020204" pitchFamily="34" charset="0"/>
              <a:buChar char="•"/>
            </a:pPr>
            <a:r>
              <a:rPr lang="en-US" sz="1800" dirty="0">
                <a:latin typeface="Arial" panose="020B0604020202020204" pitchFamily="34" charset="0"/>
                <a:cs typeface="Arial" panose="020B0604020202020204" pitchFamily="34" charset="0"/>
              </a:rPr>
              <a:t>ArgoCD</a:t>
            </a:r>
          </a:p>
          <a:p>
            <a:pPr marL="635000" lvl="2" indent="-168275">
              <a:buFont typeface="Arial" panose="020B0604020202020204" pitchFamily="34" charset="0"/>
              <a:buChar char="•"/>
            </a:pPr>
            <a:r>
              <a:rPr lang="en-US" sz="1800" dirty="0" err="1">
                <a:latin typeface="Arial" panose="020B0604020202020204" pitchFamily="34" charset="0"/>
                <a:cs typeface="Arial" panose="020B0604020202020204" pitchFamily="34" charset="0"/>
              </a:rPr>
              <a:t>PyTorch</a:t>
            </a:r>
            <a:endParaRPr lang="en-US" sz="1800" dirty="0">
              <a:latin typeface="Arial" panose="020B0604020202020204" pitchFamily="34" charset="0"/>
              <a:cs typeface="Arial" panose="020B0604020202020204" pitchFamily="34" charset="0"/>
            </a:endParaRPr>
          </a:p>
          <a:p>
            <a:pPr marL="635000" lvl="2" indent="-168275">
              <a:buFont typeface="Arial" panose="020B0604020202020204" pitchFamily="34" charset="0"/>
              <a:buChar char="•"/>
            </a:pPr>
            <a:r>
              <a:rPr lang="en-US" sz="1800" dirty="0">
                <a:latin typeface="Arial" panose="020B0604020202020204" pitchFamily="34" charset="0"/>
                <a:cs typeface="Arial" panose="020B0604020202020204" pitchFamily="34" charset="0"/>
              </a:rPr>
              <a:t>KFP</a:t>
            </a:r>
          </a:p>
          <a:p>
            <a:pPr marL="635000" lvl="2" indent="-168275">
              <a:buFont typeface="Arial" panose="020B0604020202020204" pitchFamily="34" charset="0"/>
              <a:buChar char="•"/>
            </a:pPr>
            <a:r>
              <a:rPr lang="en-US" sz="1800" dirty="0" err="1">
                <a:latin typeface="Arial" panose="020B0604020202020204" pitchFamily="34" charset="0"/>
                <a:cs typeface="Arial" panose="020B0604020202020204" pitchFamily="34" charset="0"/>
              </a:rPr>
              <a:t>Kueue</a:t>
            </a:r>
            <a:endParaRPr lang="en-US" sz="1800" dirty="0">
              <a:latin typeface="Arial" panose="020B0604020202020204" pitchFamily="34" charset="0"/>
              <a:cs typeface="Arial" panose="020B0604020202020204" pitchFamily="34" charset="0"/>
            </a:endParaRPr>
          </a:p>
          <a:p>
            <a:pPr marL="635000" lvl="2" indent="-168275">
              <a:buFont typeface="Arial" panose="020B0604020202020204" pitchFamily="34" charset="0"/>
              <a:buChar char="•"/>
            </a:pPr>
            <a:r>
              <a:rPr lang="en-US" sz="1800" dirty="0">
                <a:latin typeface="Arial" panose="020B0604020202020204" pitchFamily="34" charset="0"/>
                <a:cs typeface="Arial" panose="020B0604020202020204" pitchFamily="34" charset="0"/>
              </a:rPr>
              <a:t>Helm</a:t>
            </a:r>
          </a:p>
          <a:p>
            <a:pPr marL="635000" lvl="2" indent="-168275">
              <a:buFont typeface="Arial" panose="020B0604020202020204" pitchFamily="34" charset="0"/>
              <a:buChar char="•"/>
            </a:pPr>
            <a:r>
              <a:rPr lang="en-US" sz="1800" dirty="0">
                <a:latin typeface="Arial" panose="020B0604020202020204" pitchFamily="34" charset="0"/>
                <a:cs typeface="Arial" panose="020B0604020202020204" pitchFamily="34" charset="0"/>
              </a:rPr>
              <a:t>Kubectl</a:t>
            </a:r>
          </a:p>
          <a:p>
            <a:pPr marL="635000" lvl="2" indent="-168275">
              <a:buFont typeface="Arial" panose="020B0604020202020204" pitchFamily="34" charset="0"/>
              <a:buChar char="•"/>
            </a:pPr>
            <a:r>
              <a:rPr lang="en-US" sz="1800" dirty="0" err="1">
                <a:latin typeface="Arial" panose="020B0604020202020204" pitchFamily="34" charset="0"/>
                <a:cs typeface="Arial" panose="020B0604020202020204" pitchFamily="34" charset="0"/>
              </a:rPr>
              <a:t>Kustomize</a:t>
            </a:r>
            <a:endParaRPr lang="en-US" sz="1800" dirty="0">
              <a:latin typeface="Arial" panose="020B0604020202020204" pitchFamily="34" charset="0"/>
              <a:cs typeface="Arial" panose="020B0604020202020204" pitchFamily="34" charset="0"/>
            </a:endParaRPr>
          </a:p>
        </p:txBody>
      </p:sp>
      <p:sp>
        <p:nvSpPr>
          <p:cNvPr id="30" name="Rectangle 29">
            <a:extLst>
              <a:ext uri="{FF2B5EF4-FFF2-40B4-BE49-F238E27FC236}">
                <a16:creationId xmlns:a16="http://schemas.microsoft.com/office/drawing/2014/main" id="{2CAE4AB2-1391-D753-37A2-7CABAD903FBE}"/>
              </a:ext>
            </a:extLst>
          </p:cNvPr>
          <p:cNvSpPr/>
          <p:nvPr/>
        </p:nvSpPr>
        <p:spPr bwMode="auto">
          <a:xfrm>
            <a:off x="8491928" y="4235768"/>
            <a:ext cx="652072" cy="784182"/>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kumimoji="0" lang="en-US" sz="2200" b="0" i="0" u="none" strike="noStrike" cap="none" normalizeH="0" baseline="0">
              <a:ln>
                <a:noFill/>
              </a:ln>
              <a:solidFill>
                <a:schemeClr val="hlink"/>
              </a:solidFill>
              <a:effectLst/>
              <a:latin typeface="Arial" charset="0"/>
            </a:endParaRPr>
          </a:p>
        </p:txBody>
      </p:sp>
      <p:pic>
        <p:nvPicPr>
          <p:cNvPr id="21" name="Picture 20" descr="A blue and black text&#10;&#10;Description automatically generated">
            <a:extLst>
              <a:ext uri="{FF2B5EF4-FFF2-40B4-BE49-F238E27FC236}">
                <a16:creationId xmlns:a16="http://schemas.microsoft.com/office/drawing/2014/main" id="{BFF881B9-14C5-85AD-29F1-0E328AB4292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22171" b="27359"/>
          <a:stretch/>
        </p:blipFill>
        <p:spPr>
          <a:xfrm>
            <a:off x="1544059" y="4564041"/>
            <a:ext cx="1032585" cy="260573"/>
          </a:xfrm>
          <a:prstGeom prst="rect">
            <a:avLst/>
          </a:prstGeom>
        </p:spPr>
      </p:pic>
      <p:pic>
        <p:nvPicPr>
          <p:cNvPr id="29" name="Picture 28" descr="A logo of a cartoon character&#10;&#10;Description automatically generated">
            <a:extLst>
              <a:ext uri="{FF2B5EF4-FFF2-40B4-BE49-F238E27FC236}">
                <a16:creationId xmlns:a16="http://schemas.microsoft.com/office/drawing/2014/main" id="{3C88F974-8C63-5495-AFB2-E4CFFB3A70D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45846" y="4484777"/>
            <a:ext cx="927100" cy="419100"/>
          </a:xfrm>
          <a:prstGeom prst="rect">
            <a:avLst/>
          </a:prstGeom>
        </p:spPr>
      </p:pic>
    </p:spTree>
    <p:extLst>
      <p:ext uri="{BB962C8B-B14F-4D97-AF65-F5344CB8AC3E}">
        <p14:creationId xmlns:p14="http://schemas.microsoft.com/office/powerpoint/2010/main" val="1250767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1AB4CFF-ED1B-143B-C315-2E82634451B3}"/>
              </a:ext>
            </a:extLst>
          </p:cNvPr>
          <p:cNvSpPr>
            <a:spLocks noGrp="1"/>
          </p:cNvSpPr>
          <p:nvPr>
            <p:ph type="sldNum" sz="quarter" idx="10"/>
          </p:nvPr>
        </p:nvSpPr>
        <p:spPr>
          <a:xfrm>
            <a:off x="6858000" y="4826480"/>
            <a:ext cx="2057400" cy="137160"/>
          </a:xfrm>
          <a:prstGeom prst="rect">
            <a:avLst/>
          </a:prstGeom>
        </p:spPr>
        <p:txBody>
          <a:bodyPr vert="horz" lIns="0" tIns="0" rIns="0" bIns="0" rtlCol="0" anchor="ctr"/>
          <a:lstStyle>
            <a:defPPr marL="0" marR="0" indent="0" algn="l" defTabSz="914153"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457070" rtl="0" fontAlgn="auto" latinLnBrk="0" hangingPunct="0">
              <a:lnSpc>
                <a:spcPct val="100000"/>
              </a:lnSpc>
              <a:spcBef>
                <a:spcPts val="0"/>
              </a:spcBef>
              <a:spcAft>
                <a:spcPts val="0"/>
              </a:spcAft>
              <a:buClrTx/>
              <a:buSzTx/>
              <a:buFontTx/>
              <a:buNone/>
              <a:tabLst/>
              <a:defRPr kumimoji="0" sz="600" b="0" i="0" u="none" strike="noStrike" cap="none" spc="0" normalizeH="0" baseline="0">
                <a:ln>
                  <a:noFill/>
                </a:ln>
                <a:solidFill>
                  <a:schemeClr val="tx1"/>
                </a:solidFill>
                <a:effectLst/>
                <a:uFillTx/>
                <a:latin typeface="+mn-lt"/>
                <a:ea typeface="IBM Plex Sans Regular" charset="0"/>
                <a:cs typeface="IBM Plex Sans Regular" charset="0"/>
                <a:sym typeface="Arial"/>
              </a:defRPr>
            </a:lvl1pPr>
            <a:lvl2pPr marL="0" marR="0" indent="457070"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2pPr>
            <a:lvl3pPr marL="0" marR="0" indent="91415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3pPr>
            <a:lvl4pPr marL="0" marR="0" indent="1371226"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4pPr>
            <a:lvl5pPr marL="0" marR="0" indent="1828304"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5pPr>
            <a:lvl6pPr marL="0" marR="0" indent="228537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6pPr>
            <a:lvl7pPr marL="0" marR="0" indent="2742443"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7pPr>
            <a:lvl8pPr marL="0" marR="0" indent="3199520"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8pPr>
            <a:lvl9pPr marL="0" marR="0" indent="3656594" algn="l" defTabSz="45707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lvl9pPr>
          </a:lstStyle>
          <a:p>
            <a:fld id="{D0BE6F14-FF48-0F4F-A8AA-2E3F25371E4A}" type="slidenum">
              <a:rPr lang="en-US" smtClean="0">
                <a:solidFill>
                  <a:srgbClr val="000000"/>
                </a:solidFill>
              </a:rPr>
              <a:pPr/>
              <a:t>8</a:t>
            </a:fld>
            <a:endParaRPr lang="en-US">
              <a:solidFill>
                <a:srgbClr val="000000"/>
              </a:solidFill>
            </a:endParaRPr>
          </a:p>
        </p:txBody>
      </p:sp>
      <p:sp>
        <p:nvSpPr>
          <p:cNvPr id="9" name="TextBox 8">
            <a:extLst>
              <a:ext uri="{FF2B5EF4-FFF2-40B4-BE49-F238E27FC236}">
                <a16:creationId xmlns:a16="http://schemas.microsoft.com/office/drawing/2014/main" id="{543D27D6-5D72-ADBA-69C2-462D90897E99}"/>
              </a:ext>
            </a:extLst>
          </p:cNvPr>
          <p:cNvSpPr txBox="1"/>
          <p:nvPr/>
        </p:nvSpPr>
        <p:spPr>
          <a:xfrm>
            <a:off x="3863604" y="2279533"/>
            <a:ext cx="1556836" cy="369332"/>
          </a:xfrm>
          <a:prstGeom prst="rect">
            <a:avLst/>
          </a:prstGeom>
          <a:noFill/>
        </p:spPr>
        <p:txBody>
          <a:bodyPr wrap="none" rtlCol="0">
            <a:spAutoFit/>
          </a:bodyPr>
          <a:lstStyle/>
          <a:p>
            <a:r>
              <a:rPr lang="en-US" dirty="0">
                <a:solidFill>
                  <a:schemeClr val="tx1"/>
                </a:solidFill>
              </a:rPr>
              <a:t>Find us on….</a:t>
            </a:r>
          </a:p>
        </p:txBody>
      </p:sp>
      <p:sp>
        <p:nvSpPr>
          <p:cNvPr id="11" name="TextBox 10">
            <a:extLst>
              <a:ext uri="{FF2B5EF4-FFF2-40B4-BE49-F238E27FC236}">
                <a16:creationId xmlns:a16="http://schemas.microsoft.com/office/drawing/2014/main" id="{1180930A-6383-C933-9405-BCD52FE85334}"/>
              </a:ext>
            </a:extLst>
          </p:cNvPr>
          <p:cNvSpPr txBox="1"/>
          <p:nvPr/>
        </p:nvSpPr>
        <p:spPr>
          <a:xfrm>
            <a:off x="6122955" y="2152352"/>
            <a:ext cx="2204450" cy="276999"/>
          </a:xfrm>
          <a:prstGeom prst="rect">
            <a:avLst/>
          </a:prstGeom>
          <a:noFill/>
        </p:spPr>
        <p:txBody>
          <a:bodyPr wrap="none" rtlCol="0">
            <a:spAutoFit/>
          </a:bodyPr>
          <a:lstStyle/>
          <a:p>
            <a:r>
              <a:rPr lang="en-US" sz="1200" dirty="0">
                <a:solidFill>
                  <a:schemeClr val="tx1"/>
                </a:solidFill>
              </a:rPr>
              <a:t>Documentation: kubestellar.io</a:t>
            </a:r>
          </a:p>
        </p:txBody>
      </p:sp>
      <p:sp>
        <p:nvSpPr>
          <p:cNvPr id="14" name="TextBox 13">
            <a:extLst>
              <a:ext uri="{FF2B5EF4-FFF2-40B4-BE49-F238E27FC236}">
                <a16:creationId xmlns:a16="http://schemas.microsoft.com/office/drawing/2014/main" id="{DC3FEC00-0DEA-F47D-0213-3E34E4302277}"/>
              </a:ext>
            </a:extLst>
          </p:cNvPr>
          <p:cNvSpPr txBox="1"/>
          <p:nvPr/>
        </p:nvSpPr>
        <p:spPr>
          <a:xfrm>
            <a:off x="708626" y="2152352"/>
            <a:ext cx="1947969" cy="276999"/>
          </a:xfrm>
          <a:prstGeom prst="rect">
            <a:avLst/>
          </a:prstGeom>
          <a:noFill/>
        </p:spPr>
        <p:txBody>
          <a:bodyPr wrap="none" rtlCol="0">
            <a:spAutoFit/>
          </a:bodyPr>
          <a:lstStyle/>
          <a:p>
            <a:r>
              <a:rPr lang="en-US" sz="1200" dirty="0">
                <a:solidFill>
                  <a:schemeClr val="tx1"/>
                </a:solidFill>
              </a:rPr>
              <a:t>Code: kubestellar.io/code</a:t>
            </a:r>
          </a:p>
        </p:txBody>
      </p:sp>
      <p:sp>
        <p:nvSpPr>
          <p:cNvPr id="18" name="TextBox 17">
            <a:extLst>
              <a:ext uri="{FF2B5EF4-FFF2-40B4-BE49-F238E27FC236}">
                <a16:creationId xmlns:a16="http://schemas.microsoft.com/office/drawing/2014/main" id="{8CC07C22-E73B-FEB5-8DBD-A4B28940C800}"/>
              </a:ext>
            </a:extLst>
          </p:cNvPr>
          <p:cNvSpPr txBox="1"/>
          <p:nvPr/>
        </p:nvSpPr>
        <p:spPr>
          <a:xfrm>
            <a:off x="738282" y="2586529"/>
            <a:ext cx="1888659" cy="276999"/>
          </a:xfrm>
          <a:prstGeom prst="rect">
            <a:avLst/>
          </a:prstGeom>
          <a:noFill/>
        </p:spPr>
        <p:txBody>
          <a:bodyPr wrap="none" rtlCol="0">
            <a:spAutoFit/>
          </a:bodyPr>
          <a:lstStyle/>
          <a:p>
            <a:r>
              <a:rPr lang="en-US" sz="1200" dirty="0">
                <a:solidFill>
                  <a:schemeClr val="tx1"/>
                </a:solidFill>
              </a:rPr>
              <a:t>Blogs: kubestellar.io/blog</a:t>
            </a:r>
          </a:p>
        </p:txBody>
      </p:sp>
      <p:sp>
        <p:nvSpPr>
          <p:cNvPr id="6" name="TextBox 5">
            <a:extLst>
              <a:ext uri="{FF2B5EF4-FFF2-40B4-BE49-F238E27FC236}">
                <a16:creationId xmlns:a16="http://schemas.microsoft.com/office/drawing/2014/main" id="{40F7A826-751F-9554-AAC4-B047D9AABFB9}"/>
              </a:ext>
            </a:extLst>
          </p:cNvPr>
          <p:cNvSpPr txBox="1"/>
          <p:nvPr/>
        </p:nvSpPr>
        <p:spPr>
          <a:xfrm>
            <a:off x="6186273" y="2631252"/>
            <a:ext cx="2077813" cy="276999"/>
          </a:xfrm>
          <a:prstGeom prst="rect">
            <a:avLst/>
          </a:prstGeom>
          <a:noFill/>
        </p:spPr>
        <p:txBody>
          <a:bodyPr wrap="none" rtlCol="0">
            <a:spAutoFit/>
          </a:bodyPr>
          <a:lstStyle/>
          <a:p>
            <a:r>
              <a:rPr lang="en-US" sz="1200" dirty="0">
                <a:solidFill>
                  <a:schemeClr val="tx1"/>
                </a:solidFill>
              </a:rPr>
              <a:t>Multimedia: kubestellar.io/tv</a:t>
            </a:r>
          </a:p>
        </p:txBody>
      </p:sp>
      <p:pic>
        <p:nvPicPr>
          <p:cNvPr id="4" name="Picture 3" descr="A screenshot of a video&#10;&#10;Description automatically generated">
            <a:extLst>
              <a:ext uri="{FF2B5EF4-FFF2-40B4-BE49-F238E27FC236}">
                <a16:creationId xmlns:a16="http://schemas.microsoft.com/office/drawing/2014/main" id="{E56D5849-CF33-661C-0674-7FFE057BD1E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334823" y="2938679"/>
            <a:ext cx="3806363" cy="2203085"/>
          </a:xfrm>
          <a:prstGeom prst="rect">
            <a:avLst/>
          </a:prstGeom>
          <a:ln>
            <a:solidFill>
              <a:schemeClr val="tx1"/>
            </a:solidFill>
          </a:ln>
        </p:spPr>
      </p:pic>
      <p:pic>
        <p:nvPicPr>
          <p:cNvPr id="13" name="Picture 12" descr="A screenshot of a computer&#10;&#10;Description automatically generated">
            <a:extLst>
              <a:ext uri="{FF2B5EF4-FFF2-40B4-BE49-F238E27FC236}">
                <a16:creationId xmlns:a16="http://schemas.microsoft.com/office/drawing/2014/main" id="{335382E5-555E-3B9C-39C1-25E2C30D2C2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34823" y="-12501"/>
            <a:ext cx="3809177" cy="2046475"/>
          </a:xfrm>
          <a:prstGeom prst="rect">
            <a:avLst/>
          </a:prstGeom>
          <a:ln>
            <a:solidFill>
              <a:schemeClr val="tx1"/>
            </a:solidFill>
          </a:ln>
        </p:spPr>
      </p:pic>
      <p:pic>
        <p:nvPicPr>
          <p:cNvPr id="17" name="Picture 16" descr="A screenshot of a computer&#10;&#10;Description automatically generated">
            <a:extLst>
              <a:ext uri="{FF2B5EF4-FFF2-40B4-BE49-F238E27FC236}">
                <a16:creationId xmlns:a16="http://schemas.microsoft.com/office/drawing/2014/main" id="{59A15DF3-4707-206F-FE7A-13270089F5B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874" r="12178"/>
          <a:stretch/>
        </p:blipFill>
        <p:spPr>
          <a:xfrm>
            <a:off x="0" y="0"/>
            <a:ext cx="4304371" cy="2035682"/>
          </a:xfrm>
          <a:prstGeom prst="rect">
            <a:avLst/>
          </a:prstGeom>
          <a:ln>
            <a:solidFill>
              <a:schemeClr val="tx1"/>
            </a:solidFill>
          </a:ln>
        </p:spPr>
      </p:pic>
      <p:pic>
        <p:nvPicPr>
          <p:cNvPr id="20" name="Picture 19" descr="A screenshot of a computer&#10;&#10;Description automatically generated">
            <a:extLst>
              <a:ext uri="{FF2B5EF4-FFF2-40B4-BE49-F238E27FC236}">
                <a16:creationId xmlns:a16="http://schemas.microsoft.com/office/drawing/2014/main" id="{6F22D74D-8431-C212-4D19-D85539BA51A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4936" r="1966"/>
          <a:stretch/>
        </p:blipFill>
        <p:spPr>
          <a:xfrm>
            <a:off x="-7434" y="2863528"/>
            <a:ext cx="4311805" cy="2276895"/>
          </a:xfrm>
          <a:prstGeom prst="rect">
            <a:avLst/>
          </a:prstGeom>
          <a:ln>
            <a:solidFill>
              <a:schemeClr val="tx1"/>
            </a:solidFill>
          </a:ln>
        </p:spPr>
      </p:pic>
      <p:pic>
        <p:nvPicPr>
          <p:cNvPr id="5" name="Picture 4" descr="Blue letters on a white background&#10;&#10;Description automatically generated">
            <a:extLst>
              <a:ext uri="{FF2B5EF4-FFF2-40B4-BE49-F238E27FC236}">
                <a16:creationId xmlns:a16="http://schemas.microsoft.com/office/drawing/2014/main" id="{CBEF68D7-E81B-BBE9-1DC6-9DB427263AB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59900" y="1722461"/>
            <a:ext cx="1670101" cy="311513"/>
          </a:xfrm>
          <a:prstGeom prst="rect">
            <a:avLst/>
          </a:prstGeom>
        </p:spPr>
      </p:pic>
    </p:spTree>
    <p:extLst>
      <p:ext uri="{BB962C8B-B14F-4D97-AF65-F5344CB8AC3E}">
        <p14:creationId xmlns:p14="http://schemas.microsoft.com/office/powerpoint/2010/main" val="286243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699645F0-0F80-39D7-21D4-2B5A98096611}"/>
              </a:ext>
            </a:extLst>
          </p:cNvPr>
          <p:cNvSpPr/>
          <p:nvPr/>
        </p:nvSpPr>
        <p:spPr>
          <a:xfrm>
            <a:off x="2148429" y="434378"/>
            <a:ext cx="888753" cy="604322"/>
          </a:xfrm>
          <a:prstGeom prst="rect">
            <a:avLst/>
          </a:prstGeom>
          <a:solidFill>
            <a:schemeClr val="bg1">
              <a:lumMod val="95000"/>
            </a:schemeClr>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800" dirty="0">
              <a:solidFill>
                <a:srgbClr val="FFFFFF"/>
              </a:solidFill>
              <a:latin typeface="Arial"/>
              <a:cs typeface="Arial"/>
            </a:endParaRPr>
          </a:p>
        </p:txBody>
      </p:sp>
      <p:sp>
        <p:nvSpPr>
          <p:cNvPr id="51" name="Rectangle 50">
            <a:extLst>
              <a:ext uri="{FF2B5EF4-FFF2-40B4-BE49-F238E27FC236}">
                <a16:creationId xmlns:a16="http://schemas.microsoft.com/office/drawing/2014/main" id="{23000442-3A1A-E273-9FFA-F8FCFAD1F99C}"/>
              </a:ext>
            </a:extLst>
          </p:cNvPr>
          <p:cNvSpPr/>
          <p:nvPr/>
        </p:nvSpPr>
        <p:spPr>
          <a:xfrm>
            <a:off x="5347591" y="506538"/>
            <a:ext cx="1036281" cy="46489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Services</a:t>
            </a:r>
          </a:p>
        </p:txBody>
      </p:sp>
      <p:sp>
        <p:nvSpPr>
          <p:cNvPr id="63" name="Rectangle 62">
            <a:extLst>
              <a:ext uri="{FF2B5EF4-FFF2-40B4-BE49-F238E27FC236}">
                <a16:creationId xmlns:a16="http://schemas.microsoft.com/office/drawing/2014/main" id="{A8A50B8D-D28D-1085-78A5-CD0D69B6BB5A}"/>
              </a:ext>
            </a:extLst>
          </p:cNvPr>
          <p:cNvSpPr/>
          <p:nvPr/>
        </p:nvSpPr>
        <p:spPr>
          <a:xfrm>
            <a:off x="3719341" y="32764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70" name="Rectangle 69">
            <a:extLst>
              <a:ext uri="{FF2B5EF4-FFF2-40B4-BE49-F238E27FC236}">
                <a16:creationId xmlns:a16="http://schemas.microsoft.com/office/drawing/2014/main" id="{3E5C80AA-5798-C922-A1AC-3DDD871F679B}"/>
              </a:ext>
            </a:extLst>
          </p:cNvPr>
          <p:cNvSpPr/>
          <p:nvPr/>
        </p:nvSpPr>
        <p:spPr>
          <a:xfrm>
            <a:off x="3786066" y="35103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3" name="Rectangle 82">
            <a:extLst>
              <a:ext uri="{FF2B5EF4-FFF2-40B4-BE49-F238E27FC236}">
                <a16:creationId xmlns:a16="http://schemas.microsoft.com/office/drawing/2014/main" id="{7C22244E-3EEB-2327-7766-D5627132312F}"/>
              </a:ext>
            </a:extLst>
          </p:cNvPr>
          <p:cNvSpPr/>
          <p:nvPr/>
        </p:nvSpPr>
        <p:spPr>
          <a:xfrm>
            <a:off x="5160877" y="3949484"/>
            <a:ext cx="1036281" cy="383232"/>
          </a:xfrm>
          <a:prstGeom prst="rect">
            <a:avLst/>
          </a:prstGeom>
          <a:solidFill>
            <a:srgbClr val="00B050"/>
          </a:solidFill>
          <a:ln>
            <a:solidFill>
              <a:srgbClr val="A5A5A5"/>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dirty="0">
                <a:solidFill>
                  <a:srgbClr val="FFFFFF"/>
                </a:solidFill>
                <a:latin typeface="Arial"/>
                <a:cs typeface="Arial"/>
              </a:rPr>
              <a:t>Turbo Edge App</a:t>
            </a:r>
          </a:p>
          <a:p>
            <a:pPr algn="ctr"/>
            <a:r>
              <a:rPr lang="en-US" sz="800" dirty="0">
                <a:solidFill>
                  <a:srgbClr val="FFFFFF"/>
                </a:solidFill>
                <a:latin typeface="Arial"/>
                <a:cs typeface="Arial"/>
              </a:rPr>
              <a:t>(Kubeturbo)</a:t>
            </a:r>
          </a:p>
        </p:txBody>
      </p:sp>
      <p:sp>
        <p:nvSpPr>
          <p:cNvPr id="90" name="TextBox 89">
            <a:extLst>
              <a:ext uri="{FF2B5EF4-FFF2-40B4-BE49-F238E27FC236}">
                <a16:creationId xmlns:a16="http://schemas.microsoft.com/office/drawing/2014/main" id="{287BFFC3-C9D1-2B55-578C-FE04669DF6DC}"/>
              </a:ext>
            </a:extLst>
          </p:cNvPr>
          <p:cNvSpPr txBox="1"/>
          <p:nvPr/>
        </p:nvSpPr>
        <p:spPr>
          <a:xfrm>
            <a:off x="4475769" y="3845718"/>
            <a:ext cx="692459" cy="276999"/>
          </a:xfrm>
          <a:prstGeom prst="rect">
            <a:avLst/>
          </a:prstGeom>
          <a:noFill/>
        </p:spPr>
        <p:txBody>
          <a:bodyPr wrap="square" rtlCol="0">
            <a:spAutoFit/>
          </a:bodyPr>
          <a:lstStyle/>
          <a:p>
            <a:pPr algn="ctr"/>
            <a:r>
              <a:rPr lang="en-US" sz="600" dirty="0">
                <a:solidFill>
                  <a:schemeClr val="tx1"/>
                </a:solidFill>
              </a:rPr>
              <a:t>Install Turbo Edge App</a:t>
            </a:r>
          </a:p>
        </p:txBody>
      </p:sp>
      <p:sp>
        <p:nvSpPr>
          <p:cNvPr id="126" name="TextBox 125">
            <a:extLst>
              <a:ext uri="{FF2B5EF4-FFF2-40B4-BE49-F238E27FC236}">
                <a16:creationId xmlns:a16="http://schemas.microsoft.com/office/drawing/2014/main" id="{B69F9C0A-290C-FA35-5FF1-87C919ADE139}"/>
              </a:ext>
            </a:extLst>
          </p:cNvPr>
          <p:cNvSpPr txBox="1"/>
          <p:nvPr/>
        </p:nvSpPr>
        <p:spPr>
          <a:xfrm>
            <a:off x="6684264" y="1188720"/>
            <a:ext cx="2534629" cy="3477875"/>
          </a:xfrm>
          <a:prstGeom prst="rect">
            <a:avLst/>
          </a:prstGeom>
          <a:noFill/>
        </p:spPr>
        <p:txBody>
          <a:bodyPr wrap="square" lIns="91440" tIns="45720" rIns="91440" bIns="45720" rtlCol="0" anchor="t">
            <a:spAutoFit/>
          </a:bodyPr>
          <a:lstStyle/>
          <a:p>
            <a:r>
              <a:rPr lang="en-US" sz="900" b="1" strike="sngStrike" dirty="0" err="1">
                <a:solidFill>
                  <a:schemeClr val="tx1"/>
                </a:solidFill>
              </a:rPr>
              <a:t>KubeStellar</a:t>
            </a:r>
            <a:r>
              <a:rPr lang="en-US" sz="900" b="1" strike="sngStrike" dirty="0">
                <a:solidFill>
                  <a:schemeClr val="tx1"/>
                </a:solidFill>
              </a:rPr>
              <a:t> deploys Turbo Edge App and helps Turbo execute app moves cross clusters:</a:t>
            </a:r>
          </a:p>
          <a:p>
            <a:pPr lvl="1"/>
            <a:endParaRPr lang="en-US" sz="900" strike="sngStrike" dirty="0">
              <a:solidFill>
                <a:schemeClr val="tx1"/>
              </a:solidFill>
            </a:endParaRPr>
          </a:p>
          <a:p>
            <a:pPr marL="172720" lvl="1" indent="-172720">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App developer pushes Turbo Edge Apps installation manifest to GitHub.</a:t>
            </a:r>
          </a:p>
          <a:p>
            <a:pPr marL="172720" lvl="1" indent="-172720">
              <a:buAutoNum type="arabicPeriod"/>
            </a:pPr>
            <a:r>
              <a:rPr lang="en-US" sz="800" strike="sngStrike" dirty="0">
                <a:solidFill>
                  <a:schemeClr val="tx1"/>
                </a:solidFill>
              </a:rPr>
              <a:t>​</a:t>
            </a:r>
            <a:r>
              <a:rPr lang="en-US" sz="800" b="1" strike="sngStrike" dirty="0">
                <a:solidFill>
                  <a:schemeClr val="tx1"/>
                </a:solidFill>
              </a:rPr>
              <a:t>Deploy:</a:t>
            </a:r>
            <a:r>
              <a:rPr lang="en-US" sz="800" strike="sngStrike" dirty="0">
                <a:solidFill>
                  <a:schemeClr val="tx1"/>
                </a:solidFill>
              </a:rPr>
              <a:t> </a:t>
            </a:r>
            <a:r>
              <a:rPr lang="en-US" sz="800" strike="sngStrike" dirty="0" err="1">
                <a:solidFill>
                  <a:schemeClr val="tx1"/>
                </a:solidFill>
              </a:rPr>
              <a:t>kbuestellar</a:t>
            </a:r>
            <a:r>
              <a:rPr lang="en-US" sz="800" strike="sngStrike" dirty="0">
                <a:solidFill>
                  <a:schemeClr val="tx1"/>
                </a:solidFill>
              </a:rPr>
              <a:t>-syncer to install Turbo Edge.</a:t>
            </a:r>
          </a:p>
          <a:p>
            <a:pPr marL="172720" lvl="1" indent="-172720">
              <a:buAutoNum type="arabicPeriod"/>
            </a:pPr>
            <a:r>
              <a:rPr lang="en-US" sz="800" strike="sngStrike" dirty="0">
                <a:solidFill>
                  <a:schemeClr val="tx1"/>
                </a:solidFill>
              </a:rPr>
              <a:t>​</a:t>
            </a:r>
            <a:r>
              <a:rPr lang="en-US" sz="800" b="1" strike="sngStrike" dirty="0">
                <a:solidFill>
                  <a:schemeClr val="tx1"/>
                </a:solidFill>
              </a:rPr>
              <a:t>Update:</a:t>
            </a:r>
            <a:r>
              <a:rPr lang="en-US" sz="800" strike="sngStrike" dirty="0">
                <a:solidFill>
                  <a:schemeClr val="tx1"/>
                </a:solidFill>
              </a:rPr>
              <a:t> </a:t>
            </a:r>
            <a:r>
              <a:rPr lang="en-US" sz="800" strike="sngStrike" dirty="0" err="1">
                <a:solidFill>
                  <a:schemeClr val="tx1"/>
                </a:solidFill>
              </a:rPr>
              <a:t>kubestellar</a:t>
            </a:r>
            <a:r>
              <a:rPr lang="en-US" sz="800" strike="sngStrike" dirty="0">
                <a:solidFill>
                  <a:schemeClr val="tx1"/>
                </a:solidFill>
              </a:rPr>
              <a:t>-syncer deploys managed workload on cluster A.</a:t>
            </a:r>
          </a:p>
          <a:p>
            <a:pPr marL="172720" lvl="1" indent="-172720">
              <a:buAutoNum type="arabicPeriod"/>
            </a:pPr>
            <a:r>
              <a:rPr lang="en-US" sz="800" strike="sngStrike" dirty="0">
                <a:solidFill>
                  <a:schemeClr val="tx1"/>
                </a:solidFill>
              </a:rPr>
              <a:t>​</a:t>
            </a:r>
            <a:r>
              <a:rPr lang="en-US" sz="800" b="1" strike="sngStrike" dirty="0">
                <a:solidFill>
                  <a:schemeClr val="tx1"/>
                </a:solidFill>
              </a:rPr>
              <a:t>Collect:</a:t>
            </a:r>
            <a:r>
              <a:rPr lang="en-US" sz="800" strike="sngStrike" dirty="0">
                <a:solidFill>
                  <a:schemeClr val="tx1"/>
                </a:solidFill>
              </a:rPr>
              <a:t> Turbo Edge Apps send collected topology and metrics to Turbo Services.</a:t>
            </a:r>
          </a:p>
          <a:p>
            <a:pPr marL="173038" lvl="1" indent="-173038">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Turbo Services run analysis and send back actions.</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 </a:t>
            </a:r>
            <a:r>
              <a:rPr lang="en-US" sz="800" strike="sngStrike" dirty="0">
                <a:solidFill>
                  <a:schemeClr val="tx1"/>
                </a:solidFill>
              </a:rPr>
              <a:t>Actions such as container pod moves within the cluster are executable by the edge app and will go there directly.  Actions such as container resize, and horizontal scaling require updating the spec in the source of truth in GitHub. Cross-cluster app move actions further require a multi-cluster manager such as KubeStellar to facilitate the execution.</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Scheduling decision is captured in a updated </a:t>
            </a:r>
            <a:r>
              <a:rPr lang="en-US" sz="800" strike="sngStrike" dirty="0" err="1">
                <a:solidFill>
                  <a:schemeClr val="tx1"/>
                </a:solidFill>
              </a:rPr>
              <a:t>EdgePlacement</a:t>
            </a:r>
            <a:r>
              <a:rPr lang="en-US" sz="800" strike="sngStrike" dirty="0">
                <a:solidFill>
                  <a:schemeClr val="tx1"/>
                </a:solidFill>
              </a:rPr>
              <a:t> object. Argo CD delivers this </a:t>
            </a:r>
            <a:r>
              <a:rPr lang="en-US" sz="800" strike="sngStrike" dirty="0" err="1">
                <a:solidFill>
                  <a:schemeClr val="tx1"/>
                </a:solidFill>
              </a:rPr>
              <a:t>EdgePlacement</a:t>
            </a:r>
            <a:r>
              <a:rPr lang="en-US" sz="800" strike="sngStrike" dirty="0">
                <a:solidFill>
                  <a:schemeClr val="tx1"/>
                </a:solidFill>
              </a:rPr>
              <a:t> object to WMW.</a:t>
            </a:r>
          </a:p>
          <a:p>
            <a:pPr marL="172720" lvl="1" indent="-172720">
              <a:buFontTx/>
              <a:buAutoNum type="arabicPeriod"/>
            </a:pPr>
            <a:r>
              <a:rPr lang="en-US" sz="800" strike="sngStrike" dirty="0">
                <a:solidFill>
                  <a:schemeClr val="tx1"/>
                </a:solidFill>
              </a:rPr>
              <a:t>​</a:t>
            </a:r>
            <a:r>
              <a:rPr lang="en-US" sz="800" b="1" strike="sngStrike" dirty="0">
                <a:solidFill>
                  <a:schemeClr val="tx1"/>
                </a:solidFill>
              </a:rPr>
              <a:t>Enable</a:t>
            </a:r>
            <a:r>
              <a:rPr lang="en-US" sz="800" strike="sngStrike" dirty="0">
                <a:solidFill>
                  <a:schemeClr val="tx1"/>
                </a:solidFill>
              </a:rPr>
              <a:t>: </a:t>
            </a:r>
            <a:r>
              <a:rPr lang="en-US" sz="800" strike="sngStrike" dirty="0" err="1">
                <a:solidFill>
                  <a:schemeClr val="tx1"/>
                </a:solidFill>
              </a:rPr>
              <a:t>EdgePlacement</a:t>
            </a:r>
            <a:r>
              <a:rPr lang="en-US" sz="800" strike="sngStrike" dirty="0">
                <a:solidFill>
                  <a:schemeClr val="tx1"/>
                </a:solidFill>
              </a:rPr>
              <a:t> received, and workload deployed to cluster B.</a:t>
            </a:r>
          </a:p>
        </p:txBody>
      </p:sp>
      <p:sp>
        <p:nvSpPr>
          <p:cNvPr id="9" name="TextBox 8">
            <a:extLst>
              <a:ext uri="{FF2B5EF4-FFF2-40B4-BE49-F238E27FC236}">
                <a16:creationId xmlns:a16="http://schemas.microsoft.com/office/drawing/2014/main" id="{029C9374-85C9-89EB-38BA-66118131E4E8}"/>
              </a:ext>
            </a:extLst>
          </p:cNvPr>
          <p:cNvSpPr txBox="1"/>
          <p:nvPr/>
        </p:nvSpPr>
        <p:spPr>
          <a:xfrm>
            <a:off x="47235" y="4105656"/>
            <a:ext cx="2754198" cy="1015663"/>
          </a:xfrm>
          <a:prstGeom prst="rect">
            <a:avLst/>
          </a:prstGeom>
          <a:noFill/>
        </p:spPr>
        <p:txBody>
          <a:bodyPr wrap="square" rtlCol="0">
            <a:spAutoFit/>
          </a:bodyPr>
          <a:lstStyle/>
          <a:p>
            <a:r>
              <a:rPr lang="en-US" sz="1200" strike="sngStrike" dirty="0">
                <a:solidFill>
                  <a:srgbClr val="00B050"/>
                </a:solidFill>
              </a:rPr>
              <a:t>Enabling Edge Multicluster </a:t>
            </a:r>
          </a:p>
          <a:p>
            <a:r>
              <a:rPr lang="en-US" sz="1200" strike="sngStrike" dirty="0">
                <a:solidFill>
                  <a:srgbClr val="00B050"/>
                </a:solidFill>
              </a:rPr>
              <a:t>Smart Placement</a:t>
            </a:r>
          </a:p>
          <a:p>
            <a:endParaRPr lang="en-US" sz="1200" strike="sngStrike" dirty="0">
              <a:solidFill>
                <a:srgbClr val="00B050"/>
              </a:solidFill>
            </a:endParaRPr>
          </a:p>
          <a:p>
            <a:r>
              <a:rPr lang="en-US" sz="1200" strike="sngStrike" dirty="0">
                <a:solidFill>
                  <a:srgbClr val="00B050"/>
                </a:solidFill>
              </a:rPr>
              <a:t>Application and Configuration Lifecycle Management w/</a:t>
            </a:r>
            <a:r>
              <a:rPr lang="en-US" sz="1200" strike="sngStrike" dirty="0" err="1">
                <a:solidFill>
                  <a:srgbClr val="00B050"/>
                </a:solidFill>
              </a:rPr>
              <a:t>KubeStellar</a:t>
            </a:r>
            <a:endParaRPr lang="en-US" sz="1200" strike="sngStrike" dirty="0">
              <a:solidFill>
                <a:srgbClr val="00B050"/>
              </a:solidFill>
            </a:endParaRPr>
          </a:p>
        </p:txBody>
      </p:sp>
      <p:sp>
        <p:nvSpPr>
          <p:cNvPr id="16" name="Oval 15">
            <a:extLst>
              <a:ext uri="{FF2B5EF4-FFF2-40B4-BE49-F238E27FC236}">
                <a16:creationId xmlns:a16="http://schemas.microsoft.com/office/drawing/2014/main" id="{1AC7492A-CB7A-6FD2-8A6F-547B81BB8EFA}"/>
              </a:ext>
            </a:extLst>
          </p:cNvPr>
          <p:cNvSpPr/>
          <p:nvPr/>
        </p:nvSpPr>
        <p:spPr>
          <a:xfrm>
            <a:off x="4742382" y="3682984"/>
            <a:ext cx="176889" cy="187436"/>
          </a:xfrm>
          <a:prstGeom prst="ellipse">
            <a:avLst/>
          </a:prstGeom>
          <a:solidFill>
            <a:srgbClr val="00B050">
              <a:alpha val="40000"/>
            </a:srgbClr>
          </a:solidFill>
        </p:spPr>
        <p:txBody>
          <a:bodyPr wrap="none" lIns="0" tIns="0" rIns="0" bIns="0" rtlCol="0" anchor="ctr">
            <a:noAutofit/>
          </a:bodyPr>
          <a:lstStyle/>
          <a:p>
            <a:pPr algn="ctr"/>
            <a:r>
              <a:rPr lang="en-US" sz="1000" dirty="0">
                <a:solidFill>
                  <a:srgbClr val="FFFFFF"/>
                </a:solidFill>
              </a:rPr>
              <a:t>2</a:t>
            </a:r>
            <a:endParaRPr lang="en-US" sz="1000" dirty="0">
              <a:solidFill>
                <a:srgbClr val="FFFFFF"/>
              </a:solidFill>
              <a:latin typeface="Arial"/>
              <a:cs typeface="Arial"/>
            </a:endParaRPr>
          </a:p>
        </p:txBody>
      </p:sp>
      <p:sp>
        <p:nvSpPr>
          <p:cNvPr id="22" name="Rectangle 21">
            <a:extLst>
              <a:ext uri="{FF2B5EF4-FFF2-40B4-BE49-F238E27FC236}">
                <a16:creationId xmlns:a16="http://schemas.microsoft.com/office/drawing/2014/main" id="{2F21EA53-C568-95AD-DA12-D3BE76E5111A}"/>
              </a:ext>
            </a:extLst>
          </p:cNvPr>
          <p:cNvSpPr/>
          <p:nvPr/>
        </p:nvSpPr>
        <p:spPr>
          <a:xfrm>
            <a:off x="938214" y="1700872"/>
            <a:ext cx="2246573" cy="1465451"/>
          </a:xfrm>
          <a:prstGeom prst="rect">
            <a:avLst/>
          </a:prstGeom>
          <a:solidFill>
            <a:srgbClr val="E1EEFE"/>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endParaRPr lang="en-US" sz="800" dirty="0">
              <a:solidFill>
                <a:srgbClr val="000099"/>
              </a:solidFill>
              <a:latin typeface="Arial"/>
              <a:cs typeface="Arial"/>
            </a:endParaRPr>
          </a:p>
        </p:txBody>
      </p:sp>
      <p:sp>
        <p:nvSpPr>
          <p:cNvPr id="7" name="TextBox 6">
            <a:extLst>
              <a:ext uri="{FF2B5EF4-FFF2-40B4-BE49-F238E27FC236}">
                <a16:creationId xmlns:a16="http://schemas.microsoft.com/office/drawing/2014/main" id="{6604CC0A-A424-53CC-6135-9E4237DA47D9}"/>
              </a:ext>
            </a:extLst>
          </p:cNvPr>
          <p:cNvSpPr txBox="1"/>
          <p:nvPr/>
        </p:nvSpPr>
        <p:spPr>
          <a:xfrm>
            <a:off x="4673413" y="32823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B</a:t>
            </a:r>
          </a:p>
        </p:txBody>
      </p:sp>
      <p:sp>
        <p:nvSpPr>
          <p:cNvPr id="31" name="TextBox 30">
            <a:extLst>
              <a:ext uri="{FF2B5EF4-FFF2-40B4-BE49-F238E27FC236}">
                <a16:creationId xmlns:a16="http://schemas.microsoft.com/office/drawing/2014/main" id="{40DAA3D0-3CA2-AD91-805C-9DB4968C4D56}"/>
              </a:ext>
            </a:extLst>
          </p:cNvPr>
          <p:cNvSpPr txBox="1"/>
          <p:nvPr/>
        </p:nvSpPr>
        <p:spPr>
          <a:xfrm>
            <a:off x="3844730" y="4036687"/>
            <a:ext cx="646729" cy="215444"/>
          </a:xfrm>
          <a:prstGeom prst="rect">
            <a:avLst/>
          </a:prstGeom>
          <a:solidFill>
            <a:srgbClr val="E1EEFE"/>
          </a:solidFill>
          <a:ln w="25400">
            <a:solidFill>
              <a:schemeClr val="bg1">
                <a:lumMod val="75000"/>
              </a:schemeClr>
            </a:solidFill>
          </a:ln>
        </p:spPr>
        <p:txBody>
          <a:bodyPr wrap="square" rtlCol="0">
            <a:spAutoFit/>
          </a:bodyPr>
          <a:lstStyle/>
          <a:p>
            <a:pPr algn="ctr"/>
            <a:r>
              <a:rPr lang="en-US" sz="800" b="1" dirty="0">
                <a:solidFill>
                  <a:schemeClr val="bg2"/>
                </a:solidFill>
              </a:rPr>
              <a:t>syncer</a:t>
            </a:r>
          </a:p>
        </p:txBody>
      </p:sp>
      <p:cxnSp>
        <p:nvCxnSpPr>
          <p:cNvPr id="32" name="Straight Arrow Connector 31">
            <a:extLst>
              <a:ext uri="{FF2B5EF4-FFF2-40B4-BE49-F238E27FC236}">
                <a16:creationId xmlns:a16="http://schemas.microsoft.com/office/drawing/2014/main" id="{6612D8C6-3C73-BA38-C53C-A94AEA8B468E}"/>
              </a:ext>
            </a:extLst>
          </p:cNvPr>
          <p:cNvCxnSpPr>
            <a:cxnSpLocks/>
          </p:cNvCxnSpPr>
          <p:nvPr/>
        </p:nvCxnSpPr>
        <p:spPr>
          <a:xfrm>
            <a:off x="1997413" y="2952381"/>
            <a:ext cx="1904467" cy="1249178"/>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9D6ABB26-A80E-F464-2CB9-BC8359C30B66}"/>
              </a:ext>
            </a:extLst>
          </p:cNvPr>
          <p:cNvCxnSpPr>
            <a:cxnSpLocks/>
          </p:cNvCxnSpPr>
          <p:nvPr/>
        </p:nvCxnSpPr>
        <p:spPr>
          <a:xfrm>
            <a:off x="4491459" y="41444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98A89885-C1B6-2734-B56C-7543E18272D5}"/>
              </a:ext>
            </a:extLst>
          </p:cNvPr>
          <p:cNvCxnSpPr>
            <a:cxnSpLocks/>
            <a:stCxn id="53" idx="3"/>
          </p:cNvCxnSpPr>
          <p:nvPr/>
        </p:nvCxnSpPr>
        <p:spPr>
          <a:xfrm flipV="1">
            <a:off x="4341760" y="740347"/>
            <a:ext cx="1026026" cy="3865"/>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53" name="Picture 8" descr="Github Logo - Free social media icons">
            <a:extLst>
              <a:ext uri="{FF2B5EF4-FFF2-40B4-BE49-F238E27FC236}">
                <a16:creationId xmlns:a16="http://schemas.microsoft.com/office/drawing/2014/main" id="{3C1307EA-2795-ED75-77EA-2BD123ACFF1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904717" y="525690"/>
            <a:ext cx="437043" cy="437043"/>
          </a:xfrm>
          <a:prstGeom prst="rect">
            <a:avLst/>
          </a:prstGeom>
          <a:noFill/>
          <a:extLst>
            <a:ext uri="{909E8E84-426E-40DD-AFC4-6F175D3DCCD1}">
              <a14:hiddenFill xmlns:a14="http://schemas.microsoft.com/office/drawing/2010/main">
                <a:solidFill>
                  <a:srgbClr val="FFFFFF"/>
                </a:solidFill>
              </a14:hiddenFill>
            </a:ext>
          </a:extLst>
        </p:spPr>
      </p:pic>
      <p:cxnSp>
        <p:nvCxnSpPr>
          <p:cNvPr id="54" name="Straight Arrow Connector 53">
            <a:extLst>
              <a:ext uri="{FF2B5EF4-FFF2-40B4-BE49-F238E27FC236}">
                <a16:creationId xmlns:a16="http://schemas.microsoft.com/office/drawing/2014/main" id="{BB67AEAB-09EC-C1FA-6F00-F4A43ADD4772}"/>
              </a:ext>
            </a:extLst>
          </p:cNvPr>
          <p:cNvCxnSpPr>
            <a:cxnSpLocks/>
          </p:cNvCxnSpPr>
          <p:nvPr/>
        </p:nvCxnSpPr>
        <p:spPr>
          <a:xfrm>
            <a:off x="4122680" y="322719"/>
            <a:ext cx="0" cy="225069"/>
          </a:xfrm>
          <a:prstGeom prst="straightConnector1">
            <a:avLst/>
          </a:prstGeom>
          <a:ln w="6350">
            <a:solidFill>
              <a:schemeClr val="tx2">
                <a:lumMod val="50000"/>
              </a:schemeClr>
            </a:solidFill>
            <a:prstDash val="sysDot"/>
            <a:headEnd type="none" w="med" len="med"/>
            <a:tailEnd type="triangle" w="med" len="med"/>
          </a:ln>
        </p:spPr>
        <p:style>
          <a:lnRef idx="1">
            <a:schemeClr val="dk1"/>
          </a:lnRef>
          <a:fillRef idx="0">
            <a:schemeClr val="dk1"/>
          </a:fillRef>
          <a:effectRef idx="0">
            <a:schemeClr val="dk1"/>
          </a:effectRef>
          <a:fontRef idx="minor">
            <a:schemeClr val="tx1"/>
          </a:fontRef>
        </p:style>
      </p:cxnSp>
      <p:sp>
        <p:nvSpPr>
          <p:cNvPr id="56" name="TextBox 55">
            <a:extLst>
              <a:ext uri="{FF2B5EF4-FFF2-40B4-BE49-F238E27FC236}">
                <a16:creationId xmlns:a16="http://schemas.microsoft.com/office/drawing/2014/main" id="{AF364904-4CEC-8A94-3810-E3DAE20B4ED6}"/>
              </a:ext>
            </a:extLst>
          </p:cNvPr>
          <p:cNvSpPr txBox="1"/>
          <p:nvPr/>
        </p:nvSpPr>
        <p:spPr>
          <a:xfrm>
            <a:off x="4478357" y="4455036"/>
            <a:ext cx="692459" cy="369332"/>
          </a:xfrm>
          <a:prstGeom prst="rect">
            <a:avLst/>
          </a:prstGeom>
          <a:noFill/>
        </p:spPr>
        <p:txBody>
          <a:bodyPr wrap="square" rtlCol="0">
            <a:spAutoFit/>
          </a:bodyPr>
          <a:lstStyle/>
          <a:p>
            <a:pPr algn="ctr"/>
            <a:r>
              <a:rPr lang="en-US" sz="600" dirty="0">
                <a:solidFill>
                  <a:schemeClr val="tx1"/>
                </a:solidFill>
              </a:rPr>
              <a:t>Install Managed Workload</a:t>
            </a:r>
          </a:p>
        </p:txBody>
      </p:sp>
      <p:sp>
        <p:nvSpPr>
          <p:cNvPr id="57" name="Oval 56">
            <a:extLst>
              <a:ext uri="{FF2B5EF4-FFF2-40B4-BE49-F238E27FC236}">
                <a16:creationId xmlns:a16="http://schemas.microsoft.com/office/drawing/2014/main" id="{2AF361DB-7895-068A-CE3E-094FDFBF21AA}"/>
              </a:ext>
            </a:extLst>
          </p:cNvPr>
          <p:cNvSpPr/>
          <p:nvPr/>
        </p:nvSpPr>
        <p:spPr>
          <a:xfrm>
            <a:off x="4744970" y="4292302"/>
            <a:ext cx="176889" cy="187436"/>
          </a:xfrm>
          <a:prstGeom prst="ellipse">
            <a:avLst/>
          </a:prstGeom>
          <a:solidFill>
            <a:srgbClr val="00B050"/>
          </a:solidFill>
        </p:spPr>
        <p:txBody>
          <a:bodyPr wrap="none" lIns="0" tIns="0" rIns="0" bIns="0" rtlCol="0" anchor="ctr">
            <a:noAutofit/>
          </a:bodyPr>
          <a:lstStyle/>
          <a:p>
            <a:pPr algn="ctr"/>
            <a:r>
              <a:rPr lang="en-US" sz="1000" dirty="0">
                <a:solidFill>
                  <a:srgbClr val="FFFFFF"/>
                </a:solidFill>
                <a:latin typeface="Arial"/>
                <a:cs typeface="Arial"/>
              </a:rPr>
              <a:t>3</a:t>
            </a:r>
          </a:p>
        </p:txBody>
      </p:sp>
      <p:cxnSp>
        <p:nvCxnSpPr>
          <p:cNvPr id="61" name="Straight Arrow Connector 60">
            <a:extLst>
              <a:ext uri="{FF2B5EF4-FFF2-40B4-BE49-F238E27FC236}">
                <a16:creationId xmlns:a16="http://schemas.microsoft.com/office/drawing/2014/main" id="{298EB4F0-4762-1B67-EB80-4EFEB781AD92}"/>
              </a:ext>
            </a:extLst>
          </p:cNvPr>
          <p:cNvCxnSpPr>
            <a:cxnSpLocks/>
          </p:cNvCxnSpPr>
          <p:nvPr/>
        </p:nvCxnSpPr>
        <p:spPr>
          <a:xfrm>
            <a:off x="2501104" y="1044871"/>
            <a:ext cx="0" cy="1067437"/>
          </a:xfrm>
          <a:prstGeom prst="straightConnector1">
            <a:avLst/>
          </a:prstGeom>
          <a:ln w="6350">
            <a:solidFill>
              <a:schemeClr val="tx2">
                <a:lumMod val="50000"/>
              </a:schemeClr>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AE4A9F4A-AA3C-772C-4796-E3E40439AE83}"/>
              </a:ext>
            </a:extLst>
          </p:cNvPr>
          <p:cNvCxnSpPr>
            <a:cxnSpLocks/>
            <a:stCxn id="73" idx="3"/>
          </p:cNvCxnSpPr>
          <p:nvPr/>
        </p:nvCxnSpPr>
        <p:spPr>
          <a:xfrm>
            <a:off x="3037182" y="736539"/>
            <a:ext cx="867535" cy="7673"/>
          </a:xfrm>
          <a:prstGeom prst="straightConnector1">
            <a:avLst/>
          </a:prstGeom>
          <a:ln w="6350">
            <a:solidFill>
              <a:schemeClr val="tx2">
                <a:lumMod val="50000"/>
              </a:schemeClr>
            </a:solidFill>
            <a:headEnd type="triangle" w="med" len="med"/>
            <a:tailEnd type="triangle" w="med" len="med"/>
          </a:ln>
        </p:spPr>
        <p:style>
          <a:lnRef idx="1">
            <a:schemeClr val="dk1"/>
          </a:lnRef>
          <a:fillRef idx="0">
            <a:schemeClr val="dk1"/>
          </a:fillRef>
          <a:effectRef idx="0">
            <a:schemeClr val="dk1"/>
          </a:effectRef>
          <a:fontRef idx="minor">
            <a:schemeClr val="tx1"/>
          </a:fontRef>
        </p:style>
      </p:cxnSp>
      <p:pic>
        <p:nvPicPr>
          <p:cNvPr id="68" name="Graphic 67">
            <a:extLst>
              <a:ext uri="{FF2B5EF4-FFF2-40B4-BE49-F238E27FC236}">
                <a16:creationId xmlns:a16="http://schemas.microsoft.com/office/drawing/2014/main" id="{02227B3C-4F87-8C86-0C1A-3FD2C8475678}"/>
              </a:ext>
            </a:extLst>
          </p:cNvPr>
          <p:cNvPicPr>
            <a:picLocks noChangeAspect="1"/>
          </p:cNvPicPr>
          <p:nvPr/>
        </p:nvPicPr>
        <p:blipFill rotWithShape="1">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rcRect b="28257"/>
          <a:stretch/>
        </p:blipFill>
        <p:spPr>
          <a:xfrm>
            <a:off x="2572131" y="516328"/>
            <a:ext cx="428191" cy="456563"/>
          </a:xfrm>
          <a:prstGeom prst="rect">
            <a:avLst/>
          </a:prstGeom>
        </p:spPr>
      </p:pic>
      <p:pic>
        <p:nvPicPr>
          <p:cNvPr id="72" name="Graphic 71">
            <a:extLst>
              <a:ext uri="{FF2B5EF4-FFF2-40B4-BE49-F238E27FC236}">
                <a16:creationId xmlns:a16="http://schemas.microsoft.com/office/drawing/2014/main" id="{EA6C2E96-F6ED-07C8-CE23-C8AE90326238}"/>
              </a:ext>
            </a:extLst>
          </p:cNvPr>
          <p:cNvPicPr>
            <a:picLocks noChangeAspect="1"/>
          </p:cNvPicPr>
          <p:nvPr/>
        </p:nvPicPr>
        <p:blipFill rotWithShape="1">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r="62363"/>
          <a:stretch/>
        </p:blipFill>
        <p:spPr>
          <a:xfrm>
            <a:off x="2239180" y="545028"/>
            <a:ext cx="291139" cy="399433"/>
          </a:xfrm>
          <a:prstGeom prst="rect">
            <a:avLst/>
          </a:prstGeom>
        </p:spPr>
      </p:pic>
      <p:sp>
        <p:nvSpPr>
          <p:cNvPr id="2" name="Rectangle 1">
            <a:extLst>
              <a:ext uri="{FF2B5EF4-FFF2-40B4-BE49-F238E27FC236}">
                <a16:creationId xmlns:a16="http://schemas.microsoft.com/office/drawing/2014/main" id="{F4F3BE2E-6B8A-CC66-D749-13B2B6BDB3BD}"/>
              </a:ext>
            </a:extLst>
          </p:cNvPr>
          <p:cNvSpPr/>
          <p:nvPr/>
        </p:nvSpPr>
        <p:spPr>
          <a:xfrm>
            <a:off x="3910486" y="3428814"/>
            <a:ext cx="2627253" cy="1667349"/>
          </a:xfrm>
          <a:prstGeom prst="rect">
            <a:avLst/>
          </a:prstGeom>
          <a:solidFill>
            <a:srgbClr val="003BC9"/>
          </a:solidFill>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6" name="Rectangle 5">
            <a:extLst>
              <a:ext uri="{FF2B5EF4-FFF2-40B4-BE49-F238E27FC236}">
                <a16:creationId xmlns:a16="http://schemas.microsoft.com/office/drawing/2014/main" id="{A7AAA54C-F105-9118-FB0A-673924389A53}"/>
              </a:ext>
            </a:extLst>
          </p:cNvPr>
          <p:cNvSpPr/>
          <p:nvPr/>
        </p:nvSpPr>
        <p:spPr>
          <a:xfrm>
            <a:off x="3977211" y="3662770"/>
            <a:ext cx="2469532" cy="1394609"/>
          </a:xfrm>
          <a:prstGeom prst="rect">
            <a:avLst/>
          </a:prstGeom>
          <a:solidFill>
            <a:schemeClr val="bg1"/>
          </a:solidFill>
          <a:ln>
            <a:solidFill>
              <a:schemeClr val="tx2">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8" name="Rectangle 7">
            <a:extLst>
              <a:ext uri="{FF2B5EF4-FFF2-40B4-BE49-F238E27FC236}">
                <a16:creationId xmlns:a16="http://schemas.microsoft.com/office/drawing/2014/main" id="{BE96D5F3-9AEE-C1FB-C63C-F1B5D6C47AE1}"/>
              </a:ext>
            </a:extLst>
          </p:cNvPr>
          <p:cNvSpPr/>
          <p:nvPr/>
        </p:nvSpPr>
        <p:spPr>
          <a:xfrm>
            <a:off x="5352022" y="4101884"/>
            <a:ext cx="1036281" cy="383232"/>
          </a:xfrm>
          <a:prstGeom prst="rect">
            <a:avLst/>
          </a:prstGeom>
          <a:solidFill>
            <a:srgbClr val="00B050"/>
          </a:solidFill>
          <a:ln>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square" lIns="0" tIns="0" rIns="0" bIns="0" rtlCol="0" anchor="ctr">
            <a:noAutofit/>
          </a:bodyPr>
          <a:lstStyle/>
          <a:p>
            <a:pPr algn="ctr"/>
            <a:r>
              <a:rPr lang="en-US" sz="800" strike="sngStrike" dirty="0">
                <a:solidFill>
                  <a:srgbClr val="FFFFFF"/>
                </a:solidFill>
                <a:latin typeface="Arial"/>
                <a:cs typeface="Arial"/>
              </a:rPr>
              <a:t>Turbo Edge App</a:t>
            </a:r>
          </a:p>
          <a:p>
            <a:pPr algn="ctr"/>
            <a:r>
              <a:rPr lang="en-US" sz="800" strike="sngStrike" dirty="0">
                <a:solidFill>
                  <a:srgbClr val="FFFFFF"/>
                </a:solidFill>
                <a:latin typeface="Arial"/>
                <a:cs typeface="Arial"/>
              </a:rPr>
              <a:t>(Kubeturbo)</a:t>
            </a:r>
          </a:p>
        </p:txBody>
      </p:sp>
      <p:sp>
        <p:nvSpPr>
          <p:cNvPr id="25" name="TextBox 24">
            <a:extLst>
              <a:ext uri="{FF2B5EF4-FFF2-40B4-BE49-F238E27FC236}">
                <a16:creationId xmlns:a16="http://schemas.microsoft.com/office/drawing/2014/main" id="{3191A22A-F812-0118-74CD-955AA9D5D5FC}"/>
              </a:ext>
            </a:extLst>
          </p:cNvPr>
          <p:cNvSpPr txBox="1"/>
          <p:nvPr/>
        </p:nvSpPr>
        <p:spPr>
          <a:xfrm>
            <a:off x="4864558" y="3434729"/>
            <a:ext cx="752129" cy="184666"/>
          </a:xfrm>
          <a:prstGeom prst="rect">
            <a:avLst/>
          </a:prstGeom>
          <a:solidFill>
            <a:schemeClr val="bg1">
              <a:lumMod val="85000"/>
            </a:schemeClr>
          </a:solidFill>
        </p:spPr>
        <p:txBody>
          <a:bodyPr wrap="none" rtlCol="0">
            <a:spAutoFit/>
          </a:bodyPr>
          <a:lstStyle/>
          <a:p>
            <a:r>
              <a:rPr lang="en-US" sz="600" dirty="0">
                <a:solidFill>
                  <a:schemeClr val="tx1"/>
                </a:solidFill>
              </a:rPr>
              <a:t>Edge Location A</a:t>
            </a:r>
          </a:p>
        </p:txBody>
      </p:sp>
      <p:cxnSp>
        <p:nvCxnSpPr>
          <p:cNvPr id="28" name="Straight Arrow Connector 27">
            <a:extLst>
              <a:ext uri="{FF2B5EF4-FFF2-40B4-BE49-F238E27FC236}">
                <a16:creationId xmlns:a16="http://schemas.microsoft.com/office/drawing/2014/main" id="{B781BCDE-940D-9A65-FC86-D262C2A92DA5}"/>
              </a:ext>
            </a:extLst>
          </p:cNvPr>
          <p:cNvCxnSpPr>
            <a:cxnSpLocks/>
          </p:cNvCxnSpPr>
          <p:nvPr/>
        </p:nvCxnSpPr>
        <p:spPr>
          <a:xfrm>
            <a:off x="4682604" y="4296809"/>
            <a:ext cx="665258" cy="0"/>
          </a:xfrm>
          <a:prstGeom prst="straightConnector1">
            <a:avLst/>
          </a:prstGeom>
          <a:ln w="6350">
            <a:solidFill>
              <a:schemeClr val="tx1"/>
            </a:solidFill>
            <a:headEnd type="none" w="med" len="med"/>
            <a:tailEnd type="triangle" w="med" len="med"/>
          </a:ln>
        </p:spPr>
        <p:style>
          <a:lnRef idx="1">
            <a:schemeClr val="dk1"/>
          </a:lnRef>
          <a:fillRef idx="0">
            <a:schemeClr val="dk1"/>
          </a:fillRef>
          <a:effectRef idx="0">
            <a:schemeClr val="dk1"/>
          </a:effectRef>
          <a:fontRef idx="minor">
            <a:schemeClr val="tx1"/>
          </a:fontRef>
        </p:style>
      </p:cxnSp>
      <p:cxnSp>
        <p:nvCxnSpPr>
          <p:cNvPr id="84" name="Straight Arrow Connector 83">
            <a:extLst>
              <a:ext uri="{FF2B5EF4-FFF2-40B4-BE49-F238E27FC236}">
                <a16:creationId xmlns:a16="http://schemas.microsoft.com/office/drawing/2014/main" id="{D016ABB5-D72D-7897-64B4-00FA9698D678}"/>
              </a:ext>
            </a:extLst>
          </p:cNvPr>
          <p:cNvCxnSpPr>
            <a:cxnSpLocks/>
            <a:stCxn id="51" idx="2"/>
          </p:cNvCxnSpPr>
          <p:nvPr/>
        </p:nvCxnSpPr>
        <p:spPr>
          <a:xfrm flipH="1">
            <a:off x="5853496" y="971430"/>
            <a:ext cx="12236" cy="3065257"/>
          </a:xfrm>
          <a:prstGeom prst="straightConnector1">
            <a:avLst/>
          </a:prstGeom>
          <a:ln w="9525">
            <a:solidFill>
              <a:schemeClr val="bg2">
                <a:lumMod val="50000"/>
              </a:schemeClr>
            </a:solidFill>
            <a:prstDash val="sysDot"/>
            <a:headEnd type="triangle" w="med" len="med"/>
            <a:tailEnd type="triangle" w="med" len="med"/>
          </a:ln>
        </p:spPr>
        <p:style>
          <a:lnRef idx="1">
            <a:schemeClr val="dk1"/>
          </a:lnRef>
          <a:fillRef idx="0">
            <a:schemeClr val="dk1"/>
          </a:fillRef>
          <a:effectRef idx="0">
            <a:schemeClr val="dk1"/>
          </a:effectRef>
          <a:fontRef idx="minor">
            <a:schemeClr val="tx1"/>
          </a:fontRef>
        </p:style>
      </p:cxnSp>
      <p:sp>
        <p:nvSpPr>
          <p:cNvPr id="33" name="Title 32">
            <a:extLst>
              <a:ext uri="{FF2B5EF4-FFF2-40B4-BE49-F238E27FC236}">
                <a16:creationId xmlns:a16="http://schemas.microsoft.com/office/drawing/2014/main" id="{49A1BB6C-C193-E31C-887A-BB099976C284}"/>
              </a:ext>
            </a:extLst>
          </p:cNvPr>
          <p:cNvSpPr>
            <a:spLocks noGrp="1"/>
          </p:cNvSpPr>
          <p:nvPr>
            <p:ph type="title"/>
          </p:nvPr>
        </p:nvSpPr>
        <p:spPr/>
        <p:txBody>
          <a:bodyPr/>
          <a:lstStyle/>
          <a:p>
            <a:r>
              <a:rPr lang="en-US" dirty="0"/>
              <a:t>Multi-Cluster Queuing and Scheduling</a:t>
            </a:r>
            <a:br>
              <a:rPr lang="en-US" dirty="0"/>
            </a:br>
            <a:r>
              <a:rPr lang="en-US" dirty="0"/>
              <a:t>MCAD</a:t>
            </a:r>
          </a:p>
        </p:txBody>
      </p:sp>
      <p:sp>
        <p:nvSpPr>
          <p:cNvPr id="64" name="Rounded Rectangle 63">
            <a:extLst>
              <a:ext uri="{FF2B5EF4-FFF2-40B4-BE49-F238E27FC236}">
                <a16:creationId xmlns:a16="http://schemas.microsoft.com/office/drawing/2014/main" id="{B2ECC945-4449-B17F-83EA-715932380CF7}"/>
              </a:ext>
            </a:extLst>
          </p:cNvPr>
          <p:cNvSpPr/>
          <p:nvPr/>
        </p:nvSpPr>
        <p:spPr bwMode="auto">
          <a:xfrm>
            <a:off x="1749793" y="2149957"/>
            <a:ext cx="456821" cy="223020"/>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endParaRPr lang="en-US" sz="200" dirty="0">
              <a:solidFill>
                <a:schemeClr val="hlink"/>
              </a:solidFill>
              <a:latin typeface="Arial" charset="0"/>
            </a:endParaRPr>
          </a:p>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ESP</a:t>
            </a:r>
          </a:p>
        </p:txBody>
      </p:sp>
      <p:sp>
        <p:nvSpPr>
          <p:cNvPr id="78" name="Rounded Rectangle 77">
            <a:extLst>
              <a:ext uri="{FF2B5EF4-FFF2-40B4-BE49-F238E27FC236}">
                <a16:creationId xmlns:a16="http://schemas.microsoft.com/office/drawing/2014/main" id="{7A772C94-7112-4EC4-812E-CBE45773A9CB}"/>
              </a:ext>
            </a:extLst>
          </p:cNvPr>
          <p:cNvSpPr/>
          <p:nvPr/>
        </p:nvSpPr>
        <p:spPr bwMode="auto">
          <a:xfrm>
            <a:off x="1133872" y="220720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79" name="Rounded Rectangle 78">
            <a:extLst>
              <a:ext uri="{FF2B5EF4-FFF2-40B4-BE49-F238E27FC236}">
                <a16:creationId xmlns:a16="http://schemas.microsoft.com/office/drawing/2014/main" id="{37BED863-6BED-2423-98B7-A100B99A9F8F}"/>
              </a:ext>
            </a:extLst>
          </p:cNvPr>
          <p:cNvSpPr/>
          <p:nvPr/>
        </p:nvSpPr>
        <p:spPr bwMode="auto">
          <a:xfrm>
            <a:off x="1102884" y="2170476"/>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0" name="Rounded Rectangle 79">
            <a:extLst>
              <a:ext uri="{FF2B5EF4-FFF2-40B4-BE49-F238E27FC236}">
                <a16:creationId xmlns:a16="http://schemas.microsoft.com/office/drawing/2014/main" id="{946A304A-BD76-2373-07A5-260A456D7874}"/>
              </a:ext>
            </a:extLst>
          </p:cNvPr>
          <p:cNvSpPr/>
          <p:nvPr/>
        </p:nvSpPr>
        <p:spPr bwMode="auto">
          <a:xfrm>
            <a:off x="1070649" y="2135495"/>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IMW</a:t>
            </a:r>
          </a:p>
        </p:txBody>
      </p:sp>
      <p:sp>
        <p:nvSpPr>
          <p:cNvPr id="81" name="Rounded Rectangle 80">
            <a:extLst>
              <a:ext uri="{FF2B5EF4-FFF2-40B4-BE49-F238E27FC236}">
                <a16:creationId xmlns:a16="http://schemas.microsoft.com/office/drawing/2014/main" id="{D07E6451-727D-9001-AAFB-300FB76691B2}"/>
              </a:ext>
            </a:extLst>
          </p:cNvPr>
          <p:cNvSpPr/>
          <p:nvPr/>
        </p:nvSpPr>
        <p:spPr bwMode="auto">
          <a:xfrm>
            <a:off x="1786577" y="278660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2" name="Rounded Rectangle 81">
            <a:extLst>
              <a:ext uri="{FF2B5EF4-FFF2-40B4-BE49-F238E27FC236}">
                <a16:creationId xmlns:a16="http://schemas.microsoft.com/office/drawing/2014/main" id="{FF897FAF-75A7-F17D-A969-A5763E7CD468}"/>
              </a:ext>
            </a:extLst>
          </p:cNvPr>
          <p:cNvSpPr/>
          <p:nvPr/>
        </p:nvSpPr>
        <p:spPr bwMode="auto">
          <a:xfrm>
            <a:off x="1755589" y="274988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5" name="Rounded Rectangle 84">
            <a:extLst>
              <a:ext uri="{FF2B5EF4-FFF2-40B4-BE49-F238E27FC236}">
                <a16:creationId xmlns:a16="http://schemas.microsoft.com/office/drawing/2014/main" id="{03C35365-10F6-B7A5-5370-087DCD1BB8E4}"/>
              </a:ext>
            </a:extLst>
          </p:cNvPr>
          <p:cNvSpPr/>
          <p:nvPr/>
        </p:nvSpPr>
        <p:spPr bwMode="auto">
          <a:xfrm>
            <a:off x="1723354" y="271489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MW</a:t>
            </a:r>
          </a:p>
        </p:txBody>
      </p:sp>
      <p:sp>
        <p:nvSpPr>
          <p:cNvPr id="86" name="Rounded Rectangle 85">
            <a:extLst>
              <a:ext uri="{FF2B5EF4-FFF2-40B4-BE49-F238E27FC236}">
                <a16:creationId xmlns:a16="http://schemas.microsoft.com/office/drawing/2014/main" id="{4C715B0F-3BF8-8365-A5CF-A1AD27989851}"/>
              </a:ext>
            </a:extLst>
          </p:cNvPr>
          <p:cNvSpPr/>
          <p:nvPr/>
        </p:nvSpPr>
        <p:spPr bwMode="auto">
          <a:xfrm>
            <a:off x="2443954" y="2209634"/>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7" name="Rounded Rectangle 86">
            <a:extLst>
              <a:ext uri="{FF2B5EF4-FFF2-40B4-BE49-F238E27FC236}">
                <a16:creationId xmlns:a16="http://schemas.microsoft.com/office/drawing/2014/main" id="{B9B3BC74-BF38-6D79-8C56-348485A3942F}"/>
              </a:ext>
            </a:extLst>
          </p:cNvPr>
          <p:cNvSpPr/>
          <p:nvPr/>
        </p:nvSpPr>
        <p:spPr bwMode="auto">
          <a:xfrm>
            <a:off x="2412966" y="2172910"/>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a:t>
            </a:r>
          </a:p>
        </p:txBody>
      </p:sp>
      <p:sp>
        <p:nvSpPr>
          <p:cNvPr id="88" name="Rounded Rectangle 87">
            <a:extLst>
              <a:ext uri="{FF2B5EF4-FFF2-40B4-BE49-F238E27FC236}">
                <a16:creationId xmlns:a16="http://schemas.microsoft.com/office/drawing/2014/main" id="{8CBB6AE1-336C-A134-8FC3-A904A36103DF}"/>
              </a:ext>
            </a:extLst>
          </p:cNvPr>
          <p:cNvSpPr/>
          <p:nvPr/>
        </p:nvSpPr>
        <p:spPr bwMode="auto">
          <a:xfrm>
            <a:off x="2380731" y="2137929"/>
            <a:ext cx="456821" cy="165777"/>
          </a:xfrm>
          <a:prstGeom prst="roundRect">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0"/>
              </a:spcBef>
              <a:spcAft>
                <a:spcPct val="0"/>
              </a:spcAft>
              <a:buClrTx/>
              <a:buSzTx/>
              <a:buFontTx/>
              <a:buNone/>
              <a:tabLst/>
            </a:pPr>
            <a:r>
              <a:rPr kumimoji="0" lang="en-US" sz="600" b="0" i="0" u="none" strike="noStrike" cap="none" normalizeH="0" baseline="0" dirty="0">
                <a:ln>
                  <a:noFill/>
                </a:ln>
                <a:solidFill>
                  <a:schemeClr val="hlink"/>
                </a:solidFill>
                <a:effectLst/>
                <a:latin typeface="Arial" charset="0"/>
              </a:rPr>
              <a:t> WMW</a:t>
            </a:r>
          </a:p>
        </p:txBody>
      </p:sp>
      <p:cxnSp>
        <p:nvCxnSpPr>
          <p:cNvPr id="104" name="Straight Arrow Connector 103">
            <a:extLst>
              <a:ext uri="{FF2B5EF4-FFF2-40B4-BE49-F238E27FC236}">
                <a16:creationId xmlns:a16="http://schemas.microsoft.com/office/drawing/2014/main" id="{DB0C3F64-E318-9E0C-E081-089B82D75422}"/>
              </a:ext>
            </a:extLst>
          </p:cNvPr>
          <p:cNvCxnSpPr>
            <a:cxnSpLocks/>
          </p:cNvCxnSpPr>
          <p:nvPr/>
        </p:nvCxnSpPr>
        <p:spPr bwMode="auto">
          <a:xfrm>
            <a:off x="2187159" y="2255799"/>
            <a:ext cx="206352" cy="0"/>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05" name="Straight Arrow Connector 104">
            <a:extLst>
              <a:ext uri="{FF2B5EF4-FFF2-40B4-BE49-F238E27FC236}">
                <a16:creationId xmlns:a16="http://schemas.microsoft.com/office/drawing/2014/main" id="{8FCA39EA-6763-5FCE-DA31-4E44479858C5}"/>
              </a:ext>
            </a:extLst>
          </p:cNvPr>
          <p:cNvCxnSpPr>
            <a:cxnSpLocks/>
          </p:cNvCxnSpPr>
          <p:nvPr/>
        </p:nvCxnSpPr>
        <p:spPr bwMode="auto">
          <a:xfrm flipV="1">
            <a:off x="1997413" y="2372977"/>
            <a:ext cx="0" cy="341922"/>
          </a:xfrm>
          <a:prstGeom prst="straightConnector1">
            <a:avLst/>
          </a:prstGeom>
          <a:noFill/>
          <a:ln w="9525" cap="flat" cmpd="sng" algn="ctr">
            <a:solidFill>
              <a:schemeClr val="tx1"/>
            </a:solidFill>
            <a:prstDash val="solid"/>
            <a:round/>
            <a:headEnd type="triangle" w="sm" len="sm"/>
            <a:tailEnd type="triangle" w="sm" len="sm"/>
          </a:ln>
          <a:effectLst/>
        </p:spPr>
      </p:cxnSp>
      <p:cxnSp>
        <p:nvCxnSpPr>
          <p:cNvPr id="110" name="Straight Arrow Connector 109">
            <a:extLst>
              <a:ext uri="{FF2B5EF4-FFF2-40B4-BE49-F238E27FC236}">
                <a16:creationId xmlns:a16="http://schemas.microsoft.com/office/drawing/2014/main" id="{4FC8BA58-8B94-1BFF-BA08-5D39CCA259EF}"/>
              </a:ext>
            </a:extLst>
          </p:cNvPr>
          <p:cNvCxnSpPr>
            <a:cxnSpLocks/>
            <a:endCxn id="64" idx="1"/>
          </p:cNvCxnSpPr>
          <p:nvPr/>
        </p:nvCxnSpPr>
        <p:spPr bwMode="auto">
          <a:xfrm>
            <a:off x="1590693" y="2261467"/>
            <a:ext cx="159100" cy="0"/>
          </a:xfrm>
          <a:prstGeom prst="straightConnector1">
            <a:avLst/>
          </a:prstGeom>
          <a:noFill/>
          <a:ln w="9525" cap="flat" cmpd="sng" algn="ctr">
            <a:solidFill>
              <a:schemeClr val="tx1"/>
            </a:solidFill>
            <a:prstDash val="solid"/>
            <a:round/>
            <a:headEnd type="none" w="med" len="med"/>
            <a:tailEnd type="triangle" w="sm" len="sm"/>
          </a:ln>
          <a:effectLst/>
        </p:spPr>
      </p:cxnSp>
      <p:sp>
        <p:nvSpPr>
          <p:cNvPr id="118" name="TextBox 117">
            <a:extLst>
              <a:ext uri="{FF2B5EF4-FFF2-40B4-BE49-F238E27FC236}">
                <a16:creationId xmlns:a16="http://schemas.microsoft.com/office/drawing/2014/main" id="{66C2B8F8-8669-351C-0746-AB841CB2496B}"/>
              </a:ext>
            </a:extLst>
          </p:cNvPr>
          <p:cNvSpPr txBox="1"/>
          <p:nvPr/>
        </p:nvSpPr>
        <p:spPr>
          <a:xfrm>
            <a:off x="4051977" y="4183173"/>
            <a:ext cx="733459" cy="307777"/>
          </a:xfrm>
          <a:prstGeom prst="rect">
            <a:avLst/>
          </a:prstGeom>
          <a:solidFill>
            <a:srgbClr val="E1EEFE"/>
          </a:solidFill>
          <a:ln w="25400">
            <a:solidFill>
              <a:schemeClr val="bg1">
                <a:lumMod val="75000"/>
              </a:schemeClr>
            </a:solidFill>
          </a:ln>
        </p:spPr>
        <p:txBody>
          <a:bodyPr wrap="square" lIns="91440" tIns="45720" rIns="91440" bIns="45720" rtlCol="0" anchor="t">
            <a:spAutoFit/>
          </a:bodyPr>
          <a:lstStyle/>
          <a:p>
            <a:pPr algn="ctr"/>
            <a:r>
              <a:rPr lang="en-US" sz="700" dirty="0" err="1">
                <a:solidFill>
                  <a:srgbClr val="000099"/>
                </a:solidFill>
              </a:rPr>
              <a:t>KubeStellar</a:t>
            </a:r>
            <a:r>
              <a:rPr lang="en-US" sz="700" dirty="0">
                <a:solidFill>
                  <a:srgbClr val="000099"/>
                </a:solidFill>
              </a:rPr>
              <a:t>-syncer</a:t>
            </a:r>
          </a:p>
        </p:txBody>
      </p:sp>
      <p:sp>
        <p:nvSpPr>
          <p:cNvPr id="12" name="TextBox 11">
            <a:extLst>
              <a:ext uri="{FF2B5EF4-FFF2-40B4-BE49-F238E27FC236}">
                <a16:creationId xmlns:a16="http://schemas.microsoft.com/office/drawing/2014/main" id="{3EE71FFE-D162-7FA3-CC70-B8CE983461F2}"/>
              </a:ext>
            </a:extLst>
          </p:cNvPr>
          <p:cNvSpPr txBox="1"/>
          <p:nvPr/>
        </p:nvSpPr>
        <p:spPr>
          <a:xfrm>
            <a:off x="7013801" y="4668836"/>
            <a:ext cx="1582016" cy="338554"/>
          </a:xfrm>
          <a:prstGeom prst="rect">
            <a:avLst/>
          </a:prstGeom>
          <a:noFill/>
        </p:spPr>
        <p:txBody>
          <a:bodyPr wrap="square" rtlCol="0">
            <a:spAutoFit/>
          </a:bodyPr>
          <a:lstStyle/>
          <a:p>
            <a:r>
              <a:rPr lang="en-US" sz="800" dirty="0">
                <a:hlinkClick r:id="rId8"/>
              </a:rPr>
              <a:t>https://ibm.box.com/s/fvo0v3q91exedf2f3r94wqb26kwgd61t</a:t>
            </a:r>
            <a:r>
              <a:rPr lang="en-US" sz="800" dirty="0"/>
              <a:t> </a:t>
            </a:r>
          </a:p>
        </p:txBody>
      </p:sp>
      <p:sp>
        <p:nvSpPr>
          <p:cNvPr id="26" name="Right Arrow 25">
            <a:extLst>
              <a:ext uri="{FF2B5EF4-FFF2-40B4-BE49-F238E27FC236}">
                <a16:creationId xmlns:a16="http://schemas.microsoft.com/office/drawing/2014/main" id="{2D0707A6-9AE0-97C6-739D-BD53E0B9BA19}"/>
              </a:ext>
            </a:extLst>
          </p:cNvPr>
          <p:cNvSpPr/>
          <p:nvPr/>
        </p:nvSpPr>
        <p:spPr>
          <a:xfrm>
            <a:off x="6845781" y="4750518"/>
            <a:ext cx="156946" cy="182880"/>
          </a:xfrm>
          <a:prstGeom prst="rightArrow">
            <a:avLst/>
          </a:prstGeom>
          <a:solidFill>
            <a:srgbClr val="00B050"/>
          </a:solidFill>
          <a:ln>
            <a:noFill/>
          </a:ln>
        </p:spPr>
        <p:txBody>
          <a:bodyPr wrap="square" lIns="0" tIns="0" rIns="0" bIns="0" rtlCol="0" anchor="ctr">
            <a:noAutofit/>
          </a:bodyPr>
          <a:lstStyle/>
          <a:p>
            <a:pPr algn="ctr"/>
            <a:endParaRPr lang="en-US" sz="1200" dirty="0" err="1">
              <a:solidFill>
                <a:srgbClr val="FFFFFF"/>
              </a:solidFill>
              <a:latin typeface="Arial"/>
              <a:cs typeface="Arial"/>
            </a:endParaRPr>
          </a:p>
        </p:txBody>
      </p:sp>
      <p:sp>
        <p:nvSpPr>
          <p:cNvPr id="5" name="TextBox 4">
            <a:extLst>
              <a:ext uri="{FF2B5EF4-FFF2-40B4-BE49-F238E27FC236}">
                <a16:creationId xmlns:a16="http://schemas.microsoft.com/office/drawing/2014/main" id="{C83A184E-F88E-A7D4-81C3-C60908DC91E5}"/>
              </a:ext>
            </a:extLst>
          </p:cNvPr>
          <p:cNvSpPr txBox="1"/>
          <p:nvPr/>
        </p:nvSpPr>
        <p:spPr>
          <a:xfrm>
            <a:off x="7718156" y="170481"/>
            <a:ext cx="1162373" cy="923330"/>
          </a:xfrm>
          <a:prstGeom prst="rect">
            <a:avLst/>
          </a:prstGeom>
          <a:solidFill>
            <a:srgbClr val="FFFF00"/>
          </a:solidFill>
        </p:spPr>
        <p:txBody>
          <a:bodyPr wrap="square" rtlCol="0">
            <a:spAutoFit/>
          </a:bodyPr>
          <a:lstStyle/>
          <a:p>
            <a:pPr algn="ctr"/>
            <a:r>
              <a:rPr lang="en-US" dirty="0"/>
              <a:t>Braulio, Franco TODO</a:t>
            </a:r>
          </a:p>
        </p:txBody>
      </p:sp>
      <p:sp>
        <p:nvSpPr>
          <p:cNvPr id="10" name="TextBox 9">
            <a:extLst>
              <a:ext uri="{FF2B5EF4-FFF2-40B4-BE49-F238E27FC236}">
                <a16:creationId xmlns:a16="http://schemas.microsoft.com/office/drawing/2014/main" id="{72994153-CBC6-7F3F-FFBE-825A5C607E34}"/>
              </a:ext>
            </a:extLst>
          </p:cNvPr>
          <p:cNvSpPr txBox="1"/>
          <p:nvPr/>
        </p:nvSpPr>
        <p:spPr>
          <a:xfrm>
            <a:off x="1624495" y="1714112"/>
            <a:ext cx="780983" cy="230832"/>
          </a:xfrm>
          <a:prstGeom prst="rect">
            <a:avLst/>
          </a:prstGeom>
          <a:noFill/>
        </p:spPr>
        <p:txBody>
          <a:bodyPr wrap="none" rtlCol="0">
            <a:spAutoFit/>
          </a:bodyPr>
          <a:lstStyle/>
          <a:p>
            <a:pPr algn="ctr" defTabSz="685800"/>
            <a:r>
              <a:rPr lang="en-US" sz="900" dirty="0">
                <a:solidFill>
                  <a:prstClr val="black"/>
                </a:solidFill>
                <a:latin typeface="+mj-lt"/>
              </a:rPr>
              <a:t>KubeStellar</a:t>
            </a:r>
          </a:p>
        </p:txBody>
      </p:sp>
    </p:spTree>
    <p:extLst>
      <p:ext uri="{BB962C8B-B14F-4D97-AF65-F5344CB8AC3E}">
        <p14:creationId xmlns:p14="http://schemas.microsoft.com/office/powerpoint/2010/main" val="403026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150316_SnT 16-9 TJD POTX WW IBM Smarter Planet Whi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cp-edge-template-03032023" id="{EC21330E-590A-574F-8E57-8F814C388838}" vid="{93F7903D-1DD6-2E43-A497-DAAEDF62407B}"/>
    </a:ext>
  </a:extLst>
</a:theme>
</file>

<file path=ppt/theme/theme2.xml><?xml version="1.0" encoding="utf-8"?>
<a:theme xmlns:a="http://schemas.openxmlformats.org/drawingml/2006/main" name="150316_SnT 16-9 TJD POTX WW IBM Smarter Planet Whi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cp-edge-template-03032023" id="{EC21330E-590A-574F-8E57-8F814C388838}" vid="{93F7903D-1DD6-2E43-A497-DAAEDF62407B}"/>
    </a:ext>
  </a:extLst>
</a:theme>
</file>

<file path=ppt/theme/theme3.xml><?xml version="1.0" encoding="utf-8"?>
<a:theme xmlns:a="http://schemas.openxmlformats.org/drawingml/2006/main" name="150316_SnT 16-9 TJD POTX WW IBM Smarter Planet White">
  <a:themeElements>
    <a:clrScheme name="Custom 2">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0 September 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90000"/>
          </a:lnSpc>
          <a:spcBef>
            <a:spcPct val="0"/>
          </a:spcBef>
          <a:spcAft>
            <a:spcPct val="0"/>
          </a:spcAft>
          <a:buClrTx/>
          <a:buSzTx/>
          <a:buFontTx/>
          <a:buNone/>
          <a:tabLst/>
          <a:defRPr kumimoji="0" lang="en-US" sz="2200" b="0" i="0" u="none" strike="noStrike" cap="none" normalizeH="0" baseline="0">
            <a:ln>
              <a:noFill/>
            </a:ln>
            <a:solidFill>
              <a:schemeClr val="hlink"/>
            </a:solidFill>
            <a:effectLst/>
            <a:latin typeface="Arial" charset="0"/>
          </a:defRPr>
        </a:defPPr>
      </a:lstStyle>
    </a:lnDef>
  </a:objectDefaults>
  <a:extraClrSchemeLst>
    <a:extraClrScheme>
      <a:clrScheme name="10 September 2009 1">
        <a:dk1>
          <a:srgbClr val="000000"/>
        </a:dk1>
        <a:lt1>
          <a:srgbClr val="FFFFFF"/>
        </a:lt1>
        <a:dk2>
          <a:srgbClr val="000000"/>
        </a:dk2>
        <a:lt2>
          <a:srgbClr val="808080"/>
        </a:lt2>
        <a:accent1>
          <a:srgbClr val="7889FB"/>
        </a:accent1>
        <a:accent2>
          <a:srgbClr val="009999"/>
        </a:accent2>
        <a:accent3>
          <a:srgbClr val="FFFFFF"/>
        </a:accent3>
        <a:accent4>
          <a:srgbClr val="000000"/>
        </a:accent4>
        <a:accent5>
          <a:srgbClr val="BEC4FD"/>
        </a:accent5>
        <a:accent6>
          <a:srgbClr val="008A8A"/>
        </a:accent6>
        <a:hlink>
          <a:srgbClr val="7889FB"/>
        </a:hlink>
        <a:folHlink>
          <a:srgbClr val="9900C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kcp-edge-template-03032023" id="{EC21330E-590A-574F-8E57-8F814C388838}" vid="{93F7903D-1DD6-2E43-A497-DAAEDF62407B}"/>
    </a:ext>
  </a:extLst>
</a:theme>
</file>

<file path=ppt/theme/theme4.xml><?xml version="1.0" encoding="utf-8"?>
<a:theme xmlns:a="http://schemas.openxmlformats.org/drawingml/2006/main" name="Watson: Group 1, Grey 70">
  <a:themeElements>
    <a:clrScheme name="Watson: Group 1, Grey 70">
      <a:dk1>
        <a:srgbClr val="000000"/>
      </a:dk1>
      <a:lt1>
        <a:srgbClr val="FFFFFF"/>
      </a:lt1>
      <a:dk2>
        <a:srgbClr val="A7A7A7"/>
      </a:dk2>
      <a:lt2>
        <a:srgbClr val="535353"/>
      </a:lt2>
      <a:accent1>
        <a:srgbClr val="5596E6"/>
      </a:accent1>
      <a:accent2>
        <a:srgbClr val="5AAAFA"/>
      </a:accent2>
      <a:accent3>
        <a:srgbClr val="7CC7FF"/>
      </a:accent3>
      <a:accent4>
        <a:srgbClr val="00B4A0"/>
      </a:accent4>
      <a:accent5>
        <a:srgbClr val="41D6C3"/>
      </a:accent5>
      <a:accent6>
        <a:srgbClr val="6EEDD8"/>
      </a:accent6>
      <a:hlink>
        <a:srgbClr val="0000FF"/>
      </a:hlink>
      <a:folHlink>
        <a:srgbClr val="FF00FF"/>
      </a:folHlink>
    </a:clrScheme>
    <a:fontScheme name="Watson: Group 1, Grey 70">
      <a:majorFont>
        <a:latin typeface="Helvetica Neue"/>
        <a:ea typeface="Helvetica Neue"/>
        <a:cs typeface="Helvetica Neue"/>
      </a:majorFont>
      <a:minorFont>
        <a:latin typeface="Helvetica"/>
        <a:ea typeface="Helvetica"/>
        <a:cs typeface="Helvetica"/>
      </a:minorFont>
    </a:fontScheme>
    <a:fmtScheme name="Watson: Group 1, Grey 7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E0E0E0"/>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4572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AEAEAE"/>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25167</TotalTime>
  <Words>2894</Words>
  <Application>Microsoft Macintosh PowerPoint</Application>
  <PresentationFormat>On-screen Show (16:9)</PresentationFormat>
  <Paragraphs>566</Paragraphs>
  <Slides>23</Slides>
  <Notes>12</Notes>
  <HiddenSlides>1</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23</vt:i4>
      </vt:variant>
    </vt:vector>
  </HeadingPairs>
  <TitlesOfParts>
    <vt:vector size="37" baseType="lpstr">
      <vt:lpstr>AppleSymbols</vt:lpstr>
      <vt:lpstr>Arial</vt:lpstr>
      <vt:lpstr>Courier New</vt:lpstr>
      <vt:lpstr>Helvetica Neue</vt:lpstr>
      <vt:lpstr>IBM Plex Sans</vt:lpstr>
      <vt:lpstr>IBM Plex Sans Bold</vt:lpstr>
      <vt:lpstr>IBM Plex Sans Light</vt:lpstr>
      <vt:lpstr>IBM Plex Sans Medium</vt:lpstr>
      <vt:lpstr>IBM Plex Sans Regular</vt:lpstr>
      <vt:lpstr>Lucida Grande</vt:lpstr>
      <vt:lpstr>Wingdings</vt:lpstr>
      <vt:lpstr>150316_SnT 16-9 TJD POTX WW IBM Smarter Planet White</vt:lpstr>
      <vt:lpstr>150316_SnT 16-9 TJD POTX WW IBM Smarter Planet White</vt:lpstr>
      <vt:lpstr>150316_SnT 16-9 TJD POTX WW IBM Smarter Planet White</vt:lpstr>
      <vt:lpstr>Making Multi-Cluster as Easy as Single Cluster </vt:lpstr>
      <vt:lpstr>Why KubeStellar?</vt:lpstr>
      <vt:lpstr>We all need multiple clusters</vt:lpstr>
      <vt:lpstr>The KubeSteller Point-of-View</vt:lpstr>
      <vt:lpstr>Demo Slides</vt:lpstr>
      <vt:lpstr>KubeStellar Value</vt:lpstr>
      <vt:lpstr>Demonstration with partners in the community</vt:lpstr>
      <vt:lpstr>PowerPoint Presentation</vt:lpstr>
      <vt:lpstr>Multi-Cluster Queuing and Scheduling MCAD</vt:lpstr>
      <vt:lpstr>Software Defined Agriculture</vt:lpstr>
      <vt:lpstr>Cost-Efficient AI Training</vt:lpstr>
      <vt:lpstr>Geo-Distributed Data Flows – Octopus and Turbonomic</vt:lpstr>
      <vt:lpstr>Interplanetary Workload Distribution</vt:lpstr>
      <vt:lpstr>Interplanetary Workload Distribution</vt:lpstr>
      <vt:lpstr>Interplanetary Workload Distribution</vt:lpstr>
      <vt:lpstr>Interplanetary Workload Distribution</vt:lpstr>
      <vt:lpstr>Interplanetary Workload Distribution</vt:lpstr>
      <vt:lpstr>Interplanetary Workload Distribution</vt:lpstr>
      <vt:lpstr>Interplanetary Workload Distribution</vt:lpstr>
      <vt:lpstr>Interplanetary Workload Distribution</vt:lpstr>
      <vt:lpstr>Scalable Reference Architecture</vt:lpstr>
      <vt:lpstr>How do I get involved with the KubeStellar open-source project?</vt:lpstr>
      <vt:lpstr>What’s Next</vt:lpstr>
    </vt:vector>
  </TitlesOfParts>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OpenAI for kcp-edge</dc:title>
  <dc:creator>Kevin Roche</dc:creator>
  <cp:lastModifiedBy>Andy Anderson</cp:lastModifiedBy>
  <cp:revision>327</cp:revision>
  <cp:lastPrinted>2018-06-28T21:48:11Z</cp:lastPrinted>
  <dcterms:created xsi:type="dcterms:W3CDTF">2023-03-02T06:25:19Z</dcterms:created>
  <dcterms:modified xsi:type="dcterms:W3CDTF">2024-03-13T02:49:16Z</dcterms:modified>
</cp:coreProperties>
</file>