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2" r:id="rId3"/>
    <p:sldId id="281" r:id="rId4"/>
    <p:sldId id="259" r:id="rId5"/>
    <p:sldId id="280" r:id="rId6"/>
    <p:sldId id="263" r:id="rId7"/>
    <p:sldId id="264" r:id="rId8"/>
    <p:sldId id="265" r:id="rId9"/>
    <p:sldId id="266" r:id="rId10"/>
    <p:sldId id="269" r:id="rId11"/>
    <p:sldId id="282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9" r:id="rId20"/>
    <p:sldId id="278" r:id="rId21"/>
    <p:sldId id="261" r:id="rId22"/>
    <p:sldId id="258" r:id="rId23"/>
  </p:sldIdLst>
  <p:sldSz cx="9144000" cy="5143500" type="screen16x9"/>
  <p:notesSz cx="6858000" cy="9144000"/>
  <p:embeddedFontLst>
    <p:embeddedFont>
      <p:font typeface="Roboto Slab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01A0FAD5-816F-E640-B28A-8294350D0B0F}">
          <p14:sldIdLst>
            <p14:sldId id="256"/>
            <p14:sldId id="262"/>
            <p14:sldId id="281"/>
            <p14:sldId id="259"/>
            <p14:sldId id="280"/>
            <p14:sldId id="263"/>
            <p14:sldId id="264"/>
            <p14:sldId id="265"/>
            <p14:sldId id="266"/>
            <p14:sldId id="269"/>
            <p14:sldId id="282"/>
            <p14:sldId id="271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61"/>
          </p14:sldIdLst>
        </p14:section>
        <p14:section name="backup" id="{27FBD514-08F8-9949-8B3F-4A20E0EC8A43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j4zIlaVuxdr5r8UavrMg8Bjpz6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/>
    <p:restoredTop sz="94658"/>
  </p:normalViewPr>
  <p:slideViewPr>
    <p:cSldViewPr snapToGrid="0">
      <p:cViewPr varScale="1">
        <p:scale>
          <a:sx n="154" d="100"/>
          <a:sy n="154" d="100"/>
        </p:scale>
        <p:origin x="976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9D5EDA0C-11B6-60BD-790C-C2877DFFD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:notes">
            <a:extLst>
              <a:ext uri="{FF2B5EF4-FFF2-40B4-BE49-F238E27FC236}">
                <a16:creationId xmlns:a16="http://schemas.microsoft.com/office/drawing/2014/main" id="{A33D443B-6509-0D00-0EAC-E1F7F05275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5:notes">
            <a:extLst>
              <a:ext uri="{FF2B5EF4-FFF2-40B4-BE49-F238E27FC236}">
                <a16:creationId xmlns:a16="http://schemas.microsoft.com/office/drawing/2014/main" id="{7A929F44-3C8B-D692-9AFF-95915CD9B1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672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618CA6E-60F5-9A7C-D22C-391A6CE58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>
            <a:extLst>
              <a:ext uri="{FF2B5EF4-FFF2-40B4-BE49-F238E27FC236}">
                <a16:creationId xmlns:a16="http://schemas.microsoft.com/office/drawing/2014/main" id="{ED98F5E8-812D-F62A-6861-E7EC1D37D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>
            <a:extLst>
              <a:ext uri="{FF2B5EF4-FFF2-40B4-BE49-F238E27FC236}">
                <a16:creationId xmlns:a16="http://schemas.microsoft.com/office/drawing/2014/main" id="{A105603E-1797-66ED-7829-56F3E0DD5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57613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7273090A-56C3-F7BB-8D9F-848F85B0B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:notes">
            <a:extLst>
              <a:ext uri="{FF2B5EF4-FFF2-40B4-BE49-F238E27FC236}">
                <a16:creationId xmlns:a16="http://schemas.microsoft.com/office/drawing/2014/main" id="{69587645-D70A-3FB4-4817-2FA76AE97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4:notes">
            <a:extLst>
              <a:ext uri="{FF2B5EF4-FFF2-40B4-BE49-F238E27FC236}">
                <a16:creationId xmlns:a16="http://schemas.microsoft.com/office/drawing/2014/main" id="{46353C06-D183-9672-F0E3-612E88312A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321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0" y="1622150"/>
            <a:ext cx="5045700" cy="16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4500"/>
              <a:buFont typeface="Roboto Slab"/>
              <a:buNone/>
              <a:defRPr sz="4500"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3268637"/>
            <a:ext cx="42663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500"/>
              <a:buFont typeface="Roboto Slab"/>
              <a:buNone/>
              <a:defRPr sz="25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888" y="305975"/>
            <a:ext cx="5743176" cy="111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800"/>
              <a:buFont typeface="Roboto Slab"/>
              <a:buChar char="●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pic>
        <p:nvPicPr>
          <p:cNvPr id="20" name="Google Shape;20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3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●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○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200"/>
              <a:buFont typeface="Roboto Slab"/>
              <a:buChar char="■"/>
              <a:defRPr sz="120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pic>
        <p:nvPicPr>
          <p:cNvPr id="25" name="Google Shape;2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rgbClr val="E6F6F3"/>
            </a:gs>
            <a:gs pos="100000">
              <a:srgbClr val="8ACFC2"/>
            </a:gs>
          </a:gsLst>
          <a:lin ang="5400012" scaled="0"/>
        </a:grad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310896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b="1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pic>
        <p:nvPicPr>
          <p:cNvPr id="29" name="Google Shape;2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0" scaled="0"/>
        </a:gra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84048" y="4649050"/>
            <a:ext cx="1671950" cy="3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2800"/>
              <a:buFont typeface="Roboto Slab"/>
              <a:buNone/>
              <a:defRPr sz="28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800"/>
              <a:buFont typeface="Roboto Slab"/>
              <a:buChar char="●"/>
              <a:defRPr sz="18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●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○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858"/>
              </a:buClr>
              <a:buSzPts val="1400"/>
              <a:buFont typeface="Roboto Slab"/>
              <a:buChar char="■"/>
              <a:defRPr sz="1400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ctrTitle"/>
          </p:nvPr>
        </p:nvSpPr>
        <p:spPr>
          <a:xfrm>
            <a:off x="311700" y="1850750"/>
            <a:ext cx="6596176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-US" sz="2800" dirty="0"/>
              <a:t>From Classroom to Cloud: Bridging Academia and the Open-Source Ecosystem</a:t>
            </a:r>
            <a:endParaRPr sz="2800" dirty="0"/>
          </a:p>
        </p:txBody>
      </p:sp>
      <p:sp>
        <p:nvSpPr>
          <p:cNvPr id="38" name="Google Shape;38;p1"/>
          <p:cNvSpPr txBox="1">
            <a:spLocks noGrp="1"/>
          </p:cNvSpPr>
          <p:nvPr>
            <p:ph type="subTitle" idx="1"/>
          </p:nvPr>
        </p:nvSpPr>
        <p:spPr>
          <a:xfrm>
            <a:off x="311699" y="3657776"/>
            <a:ext cx="4260301" cy="7926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18527"/>
              </a:prstClr>
            </a:outerShdw>
          </a:effectLst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accent4"/>
                </a:solidFill>
              </a:rPr>
              <a:t>Dr. Corey Leong – Valencia College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solidFill>
                  <a:schemeClr val="accent4"/>
                </a:solidFill>
              </a:rPr>
              <a:t>Dr. Andy Anderson – IBM Research, KubeStellar CNCF Sandbox Project</a:t>
            </a:r>
            <a:endParaRPr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A6926-2742-1B37-DA28-A39BD80E6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49F6-EB21-A76E-0A02-00A401015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Best Practices for Collaboration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84623-E35A-7B01-D3F3-DED28E62E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354600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Set expectations clearly and regularly</a:t>
            </a:r>
          </a:p>
          <a:p>
            <a:pPr lvl="1"/>
            <a:r>
              <a:rPr lang="en-US" sz="1600" dirty="0"/>
              <a:t>Schedule check-ins (scrums or office hours)</a:t>
            </a:r>
          </a:p>
          <a:p>
            <a:r>
              <a:rPr lang="en-US" sz="2000" dirty="0"/>
              <a:t>Rely on asynchronous tools (issues, PR templates)</a:t>
            </a:r>
          </a:p>
          <a:p>
            <a:pPr lvl="1"/>
            <a:r>
              <a:rPr lang="en-US" sz="1600" dirty="0"/>
              <a:t>Automated tracking – Google Sheets</a:t>
            </a:r>
          </a:p>
          <a:p>
            <a:r>
              <a:rPr lang="en-US" sz="2000" dirty="0"/>
              <a:t>Have well-defined beginner tasks (help-wanted, good first issue)</a:t>
            </a:r>
          </a:p>
          <a:p>
            <a:endParaRPr lang="en-US" sz="2000" dirty="0"/>
          </a:p>
          <a:p>
            <a:r>
              <a:rPr lang="en-US" sz="2000" dirty="0"/>
              <a:t>Findings – no money, just time:</a:t>
            </a:r>
          </a:p>
          <a:p>
            <a:pPr lvl="1"/>
            <a:r>
              <a:rPr lang="en-US" sz="1600" dirty="0"/>
              <a:t>Social Clout: Just as valuable as Pay for this generation</a:t>
            </a:r>
          </a:p>
          <a:p>
            <a:pPr lvl="1"/>
            <a:r>
              <a:rPr lang="en-US" sz="1600" dirty="0"/>
              <a:t>Opportunity/Contributor Ladder: unpaid intern, paid intern, mentor, maintainer, etc.</a:t>
            </a:r>
          </a:p>
          <a:p>
            <a:pPr lvl="1"/>
            <a:r>
              <a:rPr lang="en-US" sz="1600" dirty="0"/>
              <a:t>The power of Localized content!</a:t>
            </a:r>
          </a:p>
          <a:p>
            <a:pPr lvl="1"/>
            <a:r>
              <a:rPr lang="en-US" sz="1600" dirty="0"/>
              <a:t>Invite mistakes – (spelling</a:t>
            </a:r>
            <a:r>
              <a:rPr lang="en-US" sz="1600"/>
              <a:t>, etc.) </a:t>
            </a:r>
            <a:r>
              <a:rPr lang="en-US" sz="1600" dirty="0"/>
              <a:t>they become instant </a:t>
            </a:r>
            <a:r>
              <a:rPr lang="en-US" sz="1600"/>
              <a:t>‘help-wanted’</a:t>
            </a:r>
            <a:endParaRPr lang="en-US" sz="16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EEAD952-80E4-4FC3-4730-ADFFE5E11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964"/>
            <a:ext cx="9144000" cy="263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2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Mentorships/Internships create a “Bridge” between Academics and Industry</a:t>
            </a:r>
          </a:p>
          <a:p>
            <a:r>
              <a:rPr lang="en-US" dirty="0"/>
              <a:t>Filling the “Big 4” skills gaps:</a:t>
            </a:r>
          </a:p>
          <a:p>
            <a:pPr lvl="1"/>
            <a:r>
              <a:rPr lang="en-US" dirty="0"/>
              <a:t>Linux</a:t>
            </a:r>
          </a:p>
          <a:p>
            <a:pPr lvl="1"/>
            <a:r>
              <a:rPr lang="en-US" dirty="0"/>
              <a:t>Git</a:t>
            </a:r>
          </a:p>
          <a:p>
            <a:pPr lvl="1"/>
            <a:r>
              <a:rPr lang="en-US" dirty="0"/>
              <a:t>Programming (Python &amp; Go)</a:t>
            </a:r>
          </a:p>
          <a:p>
            <a:pPr lvl="1"/>
            <a:r>
              <a:rPr lang="en-US" dirty="0"/>
              <a:t>Kubernetes</a:t>
            </a:r>
          </a:p>
          <a:p>
            <a:r>
              <a:rPr lang="en-US" dirty="0"/>
              <a:t>Creating the full Student Experience (SX)</a:t>
            </a:r>
          </a:p>
        </p:txBody>
      </p:sp>
    </p:spTree>
    <p:extLst>
      <p:ext uri="{BB962C8B-B14F-4D97-AF65-F5344CB8AC3E}">
        <p14:creationId xmlns:p14="http://schemas.microsoft.com/office/powerpoint/2010/main" val="192851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Student Experience (SX)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Full Student Experience: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Curriculum</a:t>
            </a:r>
          </a:p>
          <a:p>
            <a:r>
              <a:rPr lang="en-US" dirty="0"/>
              <a:t>Certifications</a:t>
            </a:r>
          </a:p>
          <a:p>
            <a:r>
              <a:rPr lang="en-US" dirty="0"/>
              <a:t>Mentorships</a:t>
            </a:r>
          </a:p>
          <a:p>
            <a:r>
              <a:rPr lang="en-US" dirty="0"/>
              <a:t>Internships</a:t>
            </a:r>
          </a:p>
          <a:p>
            <a:r>
              <a:rPr lang="en-US" dirty="0"/>
              <a:t>Portfolio Projects</a:t>
            </a:r>
          </a:p>
        </p:txBody>
      </p:sp>
    </p:spTree>
    <p:extLst>
      <p:ext uri="{BB962C8B-B14F-4D97-AF65-F5344CB8AC3E}">
        <p14:creationId xmlns:p14="http://schemas.microsoft.com/office/powerpoint/2010/main" val="4293409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Cloud &amp; AI Curriculum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Cloud Computing and AI Curriculum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Courses and content from partnerships and memberships</a:t>
            </a:r>
          </a:p>
          <a:p>
            <a:pPr lvl="1"/>
            <a:r>
              <a:rPr lang="en-US" dirty="0"/>
              <a:t>AWS Academy (2022)</a:t>
            </a:r>
          </a:p>
          <a:p>
            <a:pPr lvl="1"/>
            <a:r>
              <a:rPr lang="en-US" dirty="0"/>
              <a:t>Google Cloud (2024)</a:t>
            </a:r>
          </a:p>
          <a:p>
            <a:pPr lvl="1"/>
            <a:r>
              <a:rPr lang="en-US" dirty="0"/>
              <a:t>Oracle Academy (Agreement in the works)</a:t>
            </a:r>
          </a:p>
          <a:p>
            <a:pPr lvl="1"/>
            <a:r>
              <a:rPr lang="en-US" dirty="0"/>
              <a:t>Linux Foundation (Agreement in the works)</a:t>
            </a:r>
          </a:p>
          <a:p>
            <a:pPr lvl="1"/>
            <a:r>
              <a:rPr lang="en-US" dirty="0"/>
              <a:t>OpenInfra Foundation (Renewing Agreement)</a:t>
            </a:r>
          </a:p>
          <a:p>
            <a:pPr lvl="1"/>
            <a:r>
              <a:rPr lang="en-US" dirty="0"/>
              <a:t>Microsoft Learn for Educators Azure Platform (Future Integration)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08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Certifications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AWS Certifications</a:t>
            </a:r>
          </a:p>
          <a:p>
            <a:pPr lvl="1"/>
            <a:r>
              <a:rPr lang="en-US" dirty="0"/>
              <a:t>AWS Cloud Practitioner</a:t>
            </a:r>
          </a:p>
          <a:p>
            <a:pPr lvl="1"/>
            <a:r>
              <a:rPr lang="en-US" dirty="0"/>
              <a:t>AWS Solution Architect – Associate</a:t>
            </a:r>
          </a:p>
          <a:p>
            <a:pPr lvl="1"/>
            <a:r>
              <a:rPr lang="en-US" dirty="0"/>
              <a:t>AWS Developer – Associate</a:t>
            </a:r>
          </a:p>
          <a:p>
            <a:pPr lvl="1"/>
            <a:r>
              <a:rPr lang="en-US" dirty="0"/>
              <a:t>AWS </a:t>
            </a:r>
            <a:r>
              <a:rPr lang="en-US" dirty="0" err="1"/>
              <a:t>SysOps</a:t>
            </a:r>
            <a:r>
              <a:rPr lang="en-US" dirty="0"/>
              <a:t> Administrator – Associate</a:t>
            </a:r>
          </a:p>
          <a:p>
            <a:pPr lvl="1"/>
            <a:r>
              <a:rPr lang="en-US" dirty="0"/>
              <a:t>AWS Machine Learning Engineer – Associate</a:t>
            </a:r>
          </a:p>
          <a:p>
            <a:r>
              <a:rPr lang="en-US" dirty="0"/>
              <a:t>Certified OpenStack Administrator</a:t>
            </a:r>
          </a:p>
          <a:p>
            <a:r>
              <a:rPr lang="en-US" dirty="0"/>
              <a:t>Cloud Native Certifications (Future Certs)</a:t>
            </a:r>
          </a:p>
          <a:p>
            <a:pPr lvl="1"/>
            <a:r>
              <a:rPr lang="en-US" dirty="0"/>
              <a:t>Kubernetes and Cloud Native Associate (KCNA)</a:t>
            </a:r>
          </a:p>
          <a:p>
            <a:pPr lvl="1"/>
            <a:r>
              <a:rPr lang="en-US" dirty="0"/>
              <a:t>Kubernetes and Cloud Security Associate (KCSA)</a:t>
            </a:r>
          </a:p>
          <a:p>
            <a:pPr lvl="1"/>
            <a:r>
              <a:rPr lang="en-US" dirty="0"/>
              <a:t>Certified Kubernetes Administrator (CKA)</a:t>
            </a:r>
          </a:p>
          <a:p>
            <a:pPr lvl="1"/>
            <a:r>
              <a:rPr lang="en-US" dirty="0"/>
              <a:t>Certified Kubernetes Application Developer (CKAD)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3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Typical Instructional Semester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Courses</a:t>
            </a:r>
          </a:p>
          <a:p>
            <a:pPr lvl="1"/>
            <a:r>
              <a:rPr lang="en-US" dirty="0"/>
              <a:t>CIS 3083C Cloud Management and Design</a:t>
            </a:r>
          </a:p>
          <a:p>
            <a:pPr lvl="1"/>
            <a:r>
              <a:rPr lang="en-US" dirty="0"/>
              <a:t>CIS 3641 Cloud Developer Essential</a:t>
            </a:r>
          </a:p>
          <a:p>
            <a:pPr lvl="1"/>
            <a:r>
              <a:rPr lang="en-US" dirty="0"/>
              <a:t>CTS 3700 Data Center Operations Essentials</a:t>
            </a:r>
          </a:p>
          <a:p>
            <a:pPr lvl="1"/>
            <a:r>
              <a:rPr lang="en-US" dirty="0"/>
              <a:t>CAP 3612 Machine Learning Essentials</a:t>
            </a:r>
          </a:p>
          <a:p>
            <a:pPr lvl="1"/>
            <a:r>
              <a:rPr lang="en-US" dirty="0"/>
              <a:t>CEN 4930C Seminar in Advanced Software</a:t>
            </a:r>
          </a:p>
          <a:p>
            <a:pPr lvl="1"/>
            <a:r>
              <a:rPr lang="en-US" dirty="0"/>
              <a:t>CEN 3942 Internship in Computer Technology &amp; Software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7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Mentorships &amp; Internships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 4930C Seminar in Advanced Software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Students have a choice between DIY Project or Mentorship/Internship</a:t>
            </a:r>
          </a:p>
          <a:p>
            <a:pPr lvl="1"/>
            <a:r>
              <a:rPr lang="en-US" dirty="0"/>
              <a:t>DIY Project is a data collection project using Publicly Available APIs</a:t>
            </a:r>
          </a:p>
          <a:p>
            <a:pPr lvl="2"/>
            <a:r>
              <a:rPr lang="en-US" dirty="0"/>
              <a:t>Weather</a:t>
            </a:r>
          </a:p>
          <a:p>
            <a:pPr lvl="2"/>
            <a:r>
              <a:rPr lang="en-US" dirty="0"/>
              <a:t>Cryptocurrency</a:t>
            </a:r>
          </a:p>
          <a:p>
            <a:pPr lvl="2"/>
            <a:r>
              <a:rPr lang="en-US" dirty="0"/>
              <a:t>Sports Statistics</a:t>
            </a:r>
          </a:p>
          <a:p>
            <a:pPr lvl="2"/>
            <a:r>
              <a:rPr lang="en-US" dirty="0"/>
              <a:t>Health Tracking</a:t>
            </a:r>
          </a:p>
          <a:p>
            <a:pPr lvl="2"/>
            <a:r>
              <a:rPr lang="en-US" dirty="0"/>
              <a:t>Gaming Statistics</a:t>
            </a:r>
          </a:p>
          <a:p>
            <a:pPr lvl="1"/>
            <a:r>
              <a:rPr lang="en-US" dirty="0"/>
              <a:t>Students provide weekly updates and final video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3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Mentorships &amp; Internships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First OpenStack Mentorships started in Fall 2023</a:t>
            </a:r>
          </a:p>
          <a:p>
            <a:endParaRPr lang="en-US" dirty="0"/>
          </a:p>
          <a:p>
            <a:r>
              <a:rPr lang="en-US" dirty="0"/>
              <a:t>Red Hat Mentors</a:t>
            </a:r>
          </a:p>
          <a:p>
            <a:pPr lvl="1"/>
            <a:r>
              <a:rPr lang="en-US" dirty="0"/>
              <a:t>OpenStack Tempest</a:t>
            </a:r>
          </a:p>
          <a:p>
            <a:pPr lvl="1"/>
            <a:r>
              <a:rPr lang="en-US" dirty="0"/>
              <a:t>OpenStack Manila</a:t>
            </a:r>
          </a:p>
          <a:p>
            <a:endParaRPr lang="en-US" dirty="0"/>
          </a:p>
          <a:p>
            <a:r>
              <a:rPr lang="en-US" dirty="0"/>
              <a:t>IBM Mentors</a:t>
            </a:r>
          </a:p>
          <a:p>
            <a:pPr lvl="1"/>
            <a:r>
              <a:rPr lang="en-US" dirty="0" err="1"/>
              <a:t>Kubestellar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Newest Mentors with </a:t>
            </a:r>
            <a:r>
              <a:rPr lang="en-US" dirty="0" err="1"/>
              <a:t>StackHPC</a:t>
            </a:r>
            <a:endParaRPr lang="en-US" dirty="0"/>
          </a:p>
          <a:p>
            <a:pPr lvl="1"/>
            <a:r>
              <a:rPr lang="en-US" dirty="0"/>
              <a:t>OpenStack Magnum</a:t>
            </a:r>
          </a:p>
          <a:p>
            <a:endParaRPr lang="en-US" dirty="0"/>
          </a:p>
          <a:p>
            <a:r>
              <a:rPr lang="en-US" dirty="0"/>
              <a:t>Students provide weekly updates and final video presentation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564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Mentorships &amp; Internships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interns must apply to Internship and Workforce Services</a:t>
            </a:r>
          </a:p>
          <a:p>
            <a:endParaRPr lang="en-US" dirty="0"/>
          </a:p>
          <a:p>
            <a:r>
              <a:rPr lang="en-US" dirty="0"/>
              <a:t>Formal process for student intern:</a:t>
            </a:r>
          </a:p>
          <a:p>
            <a:pPr lvl="1"/>
            <a:r>
              <a:rPr lang="en-US" dirty="0"/>
              <a:t>Time Sheets</a:t>
            </a:r>
          </a:p>
          <a:p>
            <a:pPr lvl="1"/>
            <a:r>
              <a:rPr lang="en-US" dirty="0"/>
              <a:t>Weekly Log Activity Sheets</a:t>
            </a:r>
          </a:p>
          <a:p>
            <a:pPr lvl="1"/>
            <a:r>
              <a:rPr lang="en-US" dirty="0"/>
              <a:t>Customized Learning Plan</a:t>
            </a:r>
          </a:p>
          <a:p>
            <a:pPr marL="596900" lvl="1" indent="0">
              <a:buNone/>
            </a:pPr>
            <a:endParaRPr lang="en-US" dirty="0"/>
          </a:p>
          <a:p>
            <a:r>
              <a:rPr lang="en-US" dirty="0"/>
              <a:t>Students  do not provide weekly updates and final video presentation</a:t>
            </a:r>
          </a:p>
          <a:p>
            <a:r>
              <a:rPr lang="en-US" dirty="0"/>
              <a:t>Ideally students mentor/intern back-to-back semesters</a:t>
            </a:r>
          </a:p>
          <a:p>
            <a:r>
              <a:rPr lang="en-US" dirty="0"/>
              <a:t>Same work with mentors on OpenStack, Cloud Native services 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8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111FB585-7CDA-2B00-9F3D-CD6FFAD11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>
            <a:extLst>
              <a:ext uri="{FF2B5EF4-FFF2-40B4-BE49-F238E27FC236}">
                <a16:creationId xmlns:a16="http://schemas.microsoft.com/office/drawing/2014/main" id="{24A78C10-20FE-937A-6D54-FF2ADE9E30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96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Why this talk?</a:t>
            </a:r>
            <a:endParaRPr dirty="0"/>
          </a:p>
        </p:txBody>
      </p:sp>
      <p:sp>
        <p:nvSpPr>
          <p:cNvPr id="62" name="Google Shape;62;p5">
            <a:extLst>
              <a:ext uri="{FF2B5EF4-FFF2-40B4-BE49-F238E27FC236}">
                <a16:creationId xmlns:a16="http://schemas.microsoft.com/office/drawing/2014/main" id="{01EAA261-478F-3193-16F3-2AB5CE244B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320058" y="466620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300" b="1" i="0" u="none" strike="noStrike" cap="none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rPr>
              <a:t>2</a:t>
            </a:fld>
            <a:endParaRPr sz="1300" b="1" i="0" u="none" strike="noStrike" cap="none">
              <a:solidFill>
                <a:srgbClr val="2F4858"/>
              </a:solidFill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42ACE-6B3E-5D98-C60A-0C2F425640F8}"/>
              </a:ext>
            </a:extLst>
          </p:cNvPr>
          <p:cNvSpPr txBox="1"/>
          <p:nvPr/>
        </p:nvSpPr>
        <p:spPr>
          <a:xfrm>
            <a:off x="441433" y="1546167"/>
            <a:ext cx="825952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There’s often a </a:t>
            </a:r>
            <a:r>
              <a:rPr lang="en-US" b="1" dirty="0"/>
              <a:t>disconnect between academic training and real-world open-source development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Preparing students for the competitive software engineering job market is challenging - especially without access to </a:t>
            </a:r>
            <a:r>
              <a:rPr lang="en-US" b="1" dirty="0"/>
              <a:t>modern tools, languages, hardware, and workflows</a:t>
            </a:r>
            <a:r>
              <a:rPr lang="en-US" dirty="0"/>
              <a:t> used in industry.</a:t>
            </a:r>
          </a:p>
          <a:p>
            <a:endParaRPr lang="en-US" dirty="0"/>
          </a:p>
          <a:p>
            <a:r>
              <a:rPr lang="en-US" dirty="0"/>
              <a:t>At the same time, the rise of </a:t>
            </a:r>
            <a:r>
              <a:rPr lang="en-US" b="1" dirty="0"/>
              <a:t>AI, Cloud, and DevOps</a:t>
            </a:r>
            <a:r>
              <a:rPr lang="en-US" dirty="0"/>
              <a:t>, combined with the growth of </a:t>
            </a:r>
            <a:r>
              <a:rPr lang="en-US" b="1" dirty="0"/>
              <a:t>open collaboration platforms like the Linux Foundation</a:t>
            </a:r>
            <a:r>
              <a:rPr lang="en-US" dirty="0"/>
              <a:t>, has created an ideal ecosystem for </a:t>
            </a:r>
            <a:r>
              <a:rPr lang="en-US" b="1" dirty="0"/>
              <a:t>students, faculty, and open-source maintainers</a:t>
            </a:r>
            <a:r>
              <a:rPr lang="en-US" dirty="0"/>
              <a:t> to work together.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talk explores </a:t>
            </a:r>
            <a:r>
              <a:rPr lang="en-US" b="1" dirty="0"/>
              <a:t>how we bridge that gap</a:t>
            </a:r>
            <a:r>
              <a:rPr lang="en-US" dirty="0"/>
              <a:t>, and why it benefits </a:t>
            </a:r>
            <a:r>
              <a:rPr lang="en-US" b="1" dirty="0"/>
              <a:t>everyone involved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682406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F3467-FFD5-0151-3771-ADD21FED8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4560-D391-8EE6-5008-0CEC8237C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Valencia College: Portfolio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2D9CF-718B-2A5B-65B6-195F2D2FA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Students always ask about projects for their portfolio for job interviewing</a:t>
            </a:r>
          </a:p>
          <a:p>
            <a:endParaRPr lang="en-US" dirty="0"/>
          </a:p>
          <a:p>
            <a:r>
              <a:rPr lang="en-US" dirty="0"/>
              <a:t>VC Open Source Projects</a:t>
            </a:r>
          </a:p>
          <a:p>
            <a:endParaRPr lang="en-US" dirty="0"/>
          </a:p>
          <a:p>
            <a:r>
              <a:rPr lang="en-US" dirty="0"/>
              <a:t>Cascade Project under the OpenStack Ecosystem (Spring 2026)</a:t>
            </a:r>
          </a:p>
          <a:p>
            <a:pPr lvl="1"/>
            <a:r>
              <a:rPr lang="en-US" dirty="0"/>
              <a:t>Contact Center as a Service (</a:t>
            </a:r>
            <a:r>
              <a:rPr lang="en-US" dirty="0" err="1"/>
              <a:t>CCaaS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Unified Communications as a Service (</a:t>
            </a:r>
            <a:r>
              <a:rPr lang="en-US" dirty="0" err="1"/>
              <a:t>UCaaS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Klaire Project under the Cloud Native Ecosystem (Fall 2025)</a:t>
            </a:r>
          </a:p>
          <a:p>
            <a:pPr lvl="1"/>
            <a:r>
              <a:rPr lang="en-US" dirty="0"/>
              <a:t>Artificial Intelligence Agents</a:t>
            </a:r>
          </a:p>
          <a:p>
            <a:pPr lvl="1"/>
            <a:r>
              <a:rPr lang="en-US" dirty="0"/>
              <a:t>Agent2Agent Protocol </a:t>
            </a:r>
          </a:p>
          <a:p>
            <a:r>
              <a:rPr lang="en-US" dirty="0"/>
              <a:t>VC-OSPO umbrella for Cascade, Klaire, and future OS projects</a:t>
            </a:r>
          </a:p>
          <a:p>
            <a:pPr marL="596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89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964A5A-2331-9FBE-6EED-6CEA2F7C803B}"/>
              </a:ext>
            </a:extLst>
          </p:cNvPr>
          <p:cNvSpPr txBox="1"/>
          <p:nvPr/>
        </p:nvSpPr>
        <p:spPr>
          <a:xfrm>
            <a:off x="636105" y="571669"/>
            <a:ext cx="4572000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dirty="0">
                <a:latin typeface="Roboto Slab" pitchFamily="2" charset="0"/>
                <a:ea typeface="Roboto Slab" pitchFamily="2" charset="0"/>
              </a:rPr>
              <a:t>Thank you!</a:t>
            </a:r>
          </a:p>
          <a:p>
            <a:endParaRPr lang="en-US" sz="2500" dirty="0">
              <a:latin typeface="Roboto Slab" pitchFamily="2" charset="0"/>
              <a:ea typeface="Roboto Slab" pitchFamily="2" charset="0"/>
            </a:endParaRPr>
          </a:p>
          <a:p>
            <a:r>
              <a:rPr lang="en-US" sz="2500" dirty="0">
                <a:latin typeface="Roboto Slab" pitchFamily="2" charset="0"/>
                <a:ea typeface="Roboto Slab" pitchFamily="2" charset="0"/>
              </a:rPr>
              <a:t>Questions?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How does the ecosystem benefit from Open Source?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5743639-2252-9FFD-D0C4-DAA6477203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769427"/>
              </p:ext>
            </p:extLst>
          </p:nvPr>
        </p:nvGraphicFramePr>
        <p:xfrm>
          <a:off x="311699" y="1148427"/>
          <a:ext cx="8520600" cy="3094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200">
                  <a:extLst>
                    <a:ext uri="{9D8B030D-6E8A-4147-A177-3AD203B41FA5}">
                      <a16:colId xmlns:a16="http://schemas.microsoft.com/office/drawing/2014/main" val="168121509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1609116913"/>
                    </a:ext>
                  </a:extLst>
                </a:gridCol>
                <a:gridCol w="2840200">
                  <a:extLst>
                    <a:ext uri="{9D8B030D-6E8A-4147-A177-3AD203B41FA5}">
                      <a16:colId xmlns:a16="http://schemas.microsoft.com/office/drawing/2014/main" val="3103074647"/>
                    </a:ext>
                  </a:extLst>
                </a:gridCol>
              </a:tblGrid>
              <a:tr h="514334">
                <a:tc>
                  <a:txBody>
                    <a:bodyPr/>
                    <a:lstStyle/>
                    <a:p>
                      <a:r>
                        <a:rPr lang="en-US" dirty="0"/>
                        <a:t>Academia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Community (mentors)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Contributors (students/mentees)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2014980"/>
                  </a:ext>
                </a:extLst>
              </a:tr>
              <a:tr h="25767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SzPts val="1800"/>
                        <a:buNone/>
                      </a:pPr>
                      <a:r>
                        <a:rPr lang="en-US" sz="1400" dirty="0"/>
                        <a:t>A place where real-world and cutting-edge experience can be gained. Students and Faculty alike can take advantage of free expertise and mentorship.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SzPts val="1800"/>
                        <a:buNone/>
                      </a:pPr>
                      <a:r>
                        <a:rPr lang="en-US" sz="1400" dirty="0"/>
                        <a:t>KubeStellar has directly benefited from having a rotating influx of new ideas and skills from the next generation of software developers. Also, it provides a rewarding opportunity to mentor and transfer knowledge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SzPts val="1800"/>
                        <a:buNone/>
                      </a:pPr>
                      <a:r>
                        <a:rPr lang="en-US" sz="1400" dirty="0"/>
                        <a:t>Students gain invaluable experience in exchange for college credit, certification, and sometimes monetary compensation.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3757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le 10">
            <a:extLst>
              <a:ext uri="{FF2B5EF4-FFF2-40B4-BE49-F238E27FC236}">
                <a16:creationId xmlns:a16="http://schemas.microsoft.com/office/drawing/2014/main" id="{7DAC5534-2BC1-5252-5C8C-B1F3927491B7}"/>
              </a:ext>
            </a:extLst>
          </p:cNvPr>
          <p:cNvSpPr/>
          <p:nvPr/>
        </p:nvSpPr>
        <p:spPr>
          <a:xfrm>
            <a:off x="3219253" y="1140646"/>
            <a:ext cx="2705493" cy="2479249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89E5A2-F6E8-51D5-98E8-38340268872B}"/>
              </a:ext>
            </a:extLst>
          </p:cNvPr>
          <p:cNvSpPr txBox="1"/>
          <p:nvPr/>
        </p:nvSpPr>
        <p:spPr>
          <a:xfrm>
            <a:off x="3989146" y="738370"/>
            <a:ext cx="1165704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Academia</a:t>
            </a:r>
            <a:endParaRPr lang="en-U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3C3A6E-F4C1-A87C-1FF5-0CA44CC7FE97}"/>
              </a:ext>
            </a:extLst>
          </p:cNvPr>
          <p:cNvSpPr txBox="1"/>
          <p:nvPr/>
        </p:nvSpPr>
        <p:spPr>
          <a:xfrm>
            <a:off x="5924746" y="3619895"/>
            <a:ext cx="1343638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Community</a:t>
            </a:r>
            <a:endParaRPr lang="en-US" dirty="0">
              <a:latin typeface="Roboto Slab" pitchFamily="2" charset="0"/>
              <a:ea typeface="Roboto Slab" pitchFamily="2" charset="0"/>
              <a:cs typeface="Roboto Slab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0F54ED-B293-1E29-0C64-C7AA19123D75}"/>
              </a:ext>
            </a:extLst>
          </p:cNvPr>
          <p:cNvSpPr txBox="1"/>
          <p:nvPr/>
        </p:nvSpPr>
        <p:spPr>
          <a:xfrm>
            <a:off x="2176980" y="3619895"/>
            <a:ext cx="1042273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Students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EC4F283-908E-A3E9-1D57-4F14073E5EDC}"/>
              </a:ext>
            </a:extLst>
          </p:cNvPr>
          <p:cNvCxnSpPr>
            <a:cxnSpLocks/>
          </p:cNvCxnSpPr>
          <p:nvPr/>
        </p:nvCxnSpPr>
        <p:spPr>
          <a:xfrm flipV="1">
            <a:off x="2766742" y="1197205"/>
            <a:ext cx="1173661" cy="21308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FEDD5D5-EDC0-CEF4-C3D1-CAB481D66F0C}"/>
              </a:ext>
            </a:extLst>
          </p:cNvPr>
          <p:cNvSpPr txBox="1"/>
          <p:nvPr/>
        </p:nvSpPr>
        <p:spPr>
          <a:xfrm rot="18073179">
            <a:off x="3365375" y="136971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pay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3E93EF-124F-A9E5-2DB6-FCF137CEA887}"/>
              </a:ext>
            </a:extLst>
          </p:cNvPr>
          <p:cNvCxnSpPr>
            <a:cxnSpLocks/>
          </p:cNvCxnSpPr>
          <p:nvPr/>
        </p:nvCxnSpPr>
        <p:spPr>
          <a:xfrm>
            <a:off x="5222451" y="1149921"/>
            <a:ext cx="1187818" cy="21420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B08976-3BFF-CF21-110F-3E676053E7EA}"/>
              </a:ext>
            </a:extLst>
          </p:cNvPr>
          <p:cNvCxnSpPr>
            <a:cxnSpLocks/>
          </p:cNvCxnSpPr>
          <p:nvPr/>
        </p:nvCxnSpPr>
        <p:spPr>
          <a:xfrm>
            <a:off x="3421603" y="4097353"/>
            <a:ext cx="2309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CFC5D8-49F3-0F65-ED76-B7D709849666}"/>
              </a:ext>
            </a:extLst>
          </p:cNvPr>
          <p:cNvSpPr txBox="1"/>
          <p:nvPr/>
        </p:nvSpPr>
        <p:spPr>
          <a:xfrm>
            <a:off x="4708605" y="4059645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contribute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CF494-4735-F68C-887B-16C27B31A230}"/>
              </a:ext>
            </a:extLst>
          </p:cNvPr>
          <p:cNvCxnSpPr>
            <a:cxnSpLocks/>
          </p:cNvCxnSpPr>
          <p:nvPr/>
        </p:nvCxnSpPr>
        <p:spPr>
          <a:xfrm flipH="1">
            <a:off x="3421603" y="3927672"/>
            <a:ext cx="2309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EAB6F9C-FF59-D966-184D-6FCB62986430}"/>
              </a:ext>
            </a:extLst>
          </p:cNvPr>
          <p:cNvSpPr txBox="1"/>
          <p:nvPr/>
        </p:nvSpPr>
        <p:spPr>
          <a:xfrm>
            <a:off x="3616588" y="3676455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mentor &amp; recognize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56785B6-D3A3-CDCE-55CF-E6708646A469}"/>
              </a:ext>
            </a:extLst>
          </p:cNvPr>
          <p:cNvCxnSpPr>
            <a:cxnSpLocks/>
          </p:cNvCxnSpPr>
          <p:nvPr/>
        </p:nvCxnSpPr>
        <p:spPr>
          <a:xfrm flipH="1">
            <a:off x="2884602" y="1244190"/>
            <a:ext cx="1192408" cy="2234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AC94637-E22C-345B-E67C-18DC63434F44}"/>
              </a:ext>
            </a:extLst>
          </p:cNvPr>
          <p:cNvSpPr txBox="1"/>
          <p:nvPr/>
        </p:nvSpPr>
        <p:spPr>
          <a:xfrm rot="17930969">
            <a:off x="2844220" y="2832453"/>
            <a:ext cx="821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educate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3D460A-6996-AA50-44EF-CD6EE5E00AB5}"/>
              </a:ext>
            </a:extLst>
          </p:cNvPr>
          <p:cNvCxnSpPr>
            <a:cxnSpLocks/>
          </p:cNvCxnSpPr>
          <p:nvPr/>
        </p:nvCxnSpPr>
        <p:spPr>
          <a:xfrm>
            <a:off x="5085844" y="1214956"/>
            <a:ext cx="1187818" cy="214209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B223FEA-CC3A-A4D3-C763-EE740CDE7E17}"/>
              </a:ext>
            </a:extLst>
          </p:cNvPr>
          <p:cNvSpPr txBox="1"/>
          <p:nvPr/>
        </p:nvSpPr>
        <p:spPr>
          <a:xfrm rot="3637229">
            <a:off x="5648406" y="2498106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recommend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06505A-CBD6-D8A9-F574-B5A895C8B3F3}"/>
              </a:ext>
            </a:extLst>
          </p:cNvPr>
          <p:cNvSpPr txBox="1"/>
          <p:nvPr/>
        </p:nvSpPr>
        <p:spPr>
          <a:xfrm rot="3637229">
            <a:off x="4641467" y="1849505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inform curriculum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1FB7F52-54F4-A24C-5E2A-AD7FA59BB6DC}"/>
              </a:ext>
            </a:extLst>
          </p:cNvPr>
          <p:cNvSpPr txBox="1"/>
          <p:nvPr/>
        </p:nvSpPr>
        <p:spPr>
          <a:xfrm>
            <a:off x="1377855" y="147447"/>
            <a:ext cx="6495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latin typeface="Roboto Slab" pitchFamily="2" charset="0"/>
                <a:ea typeface="Roboto Slab" pitchFamily="2" charset="0"/>
                <a:cs typeface="Roboto Slab" pitchFamily="2" charset="0"/>
              </a:rPr>
              <a:t>The IFOS Opportunity Triangle: A Collaborative Economy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447AF2-6CC8-B3E3-4A8A-6F101EE4580D}"/>
              </a:ext>
            </a:extLst>
          </p:cNvPr>
          <p:cNvSpPr txBox="1"/>
          <p:nvPr/>
        </p:nvSpPr>
        <p:spPr>
          <a:xfrm>
            <a:off x="36782" y="4142114"/>
            <a:ext cx="26821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*IFOS: Interns for Open Source</a:t>
            </a:r>
          </a:p>
        </p:txBody>
      </p:sp>
    </p:spTree>
    <p:extLst>
      <p:ext uri="{BB962C8B-B14F-4D97-AF65-F5344CB8AC3E}">
        <p14:creationId xmlns:p14="http://schemas.microsoft.com/office/powerpoint/2010/main" val="326343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Benefits for Academia (Faculty, Institutions)</a:t>
            </a:r>
            <a:endParaRPr dirty="0"/>
          </a:p>
        </p:txBody>
      </p: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311700" y="1152476"/>
            <a:ext cx="8233784" cy="3020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r>
              <a:rPr lang="en-US" sz="1800" dirty="0"/>
              <a:t>Offer</a:t>
            </a:r>
          </a:p>
          <a:p>
            <a:pPr lvl="1"/>
            <a:r>
              <a:rPr lang="en-US" sz="1600" dirty="0"/>
              <a:t>Real-world experience with exposure to industry standard tools (GitHub, </a:t>
            </a:r>
            <a:r>
              <a:rPr lang="en-US" sz="1600" dirty="0" err="1"/>
              <a:t>VSCode</a:t>
            </a:r>
            <a:r>
              <a:rPr lang="en-US" sz="1600" dirty="0"/>
              <a:t>, Slack, etc.)</a:t>
            </a:r>
          </a:p>
          <a:p>
            <a:pPr lvl="1"/>
            <a:r>
              <a:rPr lang="en-US" sz="1600" dirty="0"/>
              <a:t>Mentorship from experienced maintainers</a:t>
            </a:r>
          </a:p>
          <a:p>
            <a:pPr lvl="1"/>
            <a:r>
              <a:rPr lang="en-US" sz="1600" dirty="0"/>
              <a:t>Opportunities to co-present at conferences</a:t>
            </a:r>
          </a:p>
          <a:p>
            <a:r>
              <a:rPr lang="en-US" sz="1800" dirty="0"/>
              <a:t>Gain</a:t>
            </a:r>
          </a:p>
          <a:p>
            <a:pPr lvl="1"/>
            <a:r>
              <a:rPr lang="en-US" sz="1600" dirty="0"/>
              <a:t>Informing new curriculum with contemporary systems and code development practices</a:t>
            </a:r>
          </a:p>
          <a:p>
            <a:pPr lvl="1"/>
            <a:r>
              <a:rPr lang="en-US" sz="1600" dirty="0"/>
              <a:t>Creating or increasing OSPO initiatives</a:t>
            </a:r>
          </a:p>
          <a:p>
            <a:pPr lvl="1"/>
            <a:r>
              <a:rPr lang="en-US" sz="1600" dirty="0"/>
              <a:t>Increasing grant opportunities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B673A1-9E3C-2BDC-D752-9651D28F43B3}"/>
              </a:ext>
            </a:extLst>
          </p:cNvPr>
          <p:cNvSpPr txBox="1"/>
          <p:nvPr/>
        </p:nvSpPr>
        <p:spPr>
          <a:xfrm>
            <a:off x="1884405" y="4018671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rPr>
              <a:t>Benefit: Increased Value to students and faculty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9B167337-5CB4-72AC-A5D1-34EA3A4A6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>
            <a:extLst>
              <a:ext uri="{FF2B5EF4-FFF2-40B4-BE49-F238E27FC236}">
                <a16:creationId xmlns:a16="http://schemas.microsoft.com/office/drawing/2014/main" id="{13D8A109-DCA0-C980-CE03-C2EA10D1A3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Benefits for Open-Source Communities</a:t>
            </a:r>
            <a:endParaRPr dirty="0"/>
          </a:p>
        </p:txBody>
      </p:sp>
      <p:sp>
        <p:nvSpPr>
          <p:cNvPr id="55" name="Google Shape;55;p4">
            <a:extLst>
              <a:ext uri="{FF2B5EF4-FFF2-40B4-BE49-F238E27FC236}">
                <a16:creationId xmlns:a16="http://schemas.microsoft.com/office/drawing/2014/main" id="{964B25B9-E245-C3C1-C48F-C7014D752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233784" cy="3195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sz="1800" b="1" dirty="0"/>
              <a:t>FAILURE:</a:t>
            </a:r>
            <a:r>
              <a:rPr lang="en-US" sz="1800" dirty="0"/>
              <a:t> “Retail” market expectations for project contribution and adoption do not work - build it and they </a:t>
            </a:r>
            <a:r>
              <a:rPr lang="en-US" sz="1800" b="1" dirty="0"/>
              <a:t>won’t</a:t>
            </a:r>
            <a:r>
              <a:rPr lang="en-US" sz="1800" dirty="0"/>
              <a:t> come!</a:t>
            </a:r>
          </a:p>
          <a:p>
            <a:r>
              <a:rPr lang="en-US" sz="1800" b="1" dirty="0"/>
              <a:t>SUCCESS: </a:t>
            </a:r>
            <a:r>
              <a:rPr lang="en-US" sz="1800" dirty="0"/>
              <a:t>Collaborative models like IFOS (combined with OSPO) improve contribution levels and lead to project adoption</a:t>
            </a:r>
          </a:p>
          <a:p>
            <a:r>
              <a:rPr lang="en-US" sz="1800" dirty="0"/>
              <a:t>Influx of new ideas and energy</a:t>
            </a:r>
          </a:p>
          <a:p>
            <a:r>
              <a:rPr lang="en-US" sz="1800" dirty="0"/>
              <a:t>De-risking project continuance</a:t>
            </a:r>
          </a:p>
          <a:p>
            <a:r>
              <a:rPr lang="en-US" sz="1800" dirty="0"/>
              <a:t>Mentoring is rewarding – shaping the careers of many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2BD4D-2DD6-5EE4-7D37-CD86C6054967}"/>
              </a:ext>
            </a:extLst>
          </p:cNvPr>
          <p:cNvSpPr txBox="1"/>
          <p:nvPr/>
        </p:nvSpPr>
        <p:spPr>
          <a:xfrm>
            <a:off x="2306796" y="4018671"/>
            <a:ext cx="4530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2F4858"/>
                </a:solidFill>
                <a:latin typeface="Roboto Slab"/>
                <a:ea typeface="Roboto Slab"/>
                <a:cs typeface="Roboto Slab"/>
                <a:sym typeface="Roboto Slab"/>
              </a:rPr>
              <a:t>Benefit: Increased Growth and Adoption</a:t>
            </a:r>
          </a:p>
        </p:txBody>
      </p:sp>
    </p:spTree>
    <p:extLst>
      <p:ext uri="{BB962C8B-B14F-4D97-AF65-F5344CB8AC3E}">
        <p14:creationId xmlns:p14="http://schemas.microsoft.com/office/powerpoint/2010/main" val="3243184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4D9C311-D475-A98C-201E-ECF69551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">
            <a:extLst>
              <a:ext uri="{FF2B5EF4-FFF2-40B4-BE49-F238E27FC236}">
                <a16:creationId xmlns:a16="http://schemas.microsoft.com/office/drawing/2014/main" id="{6BAD471E-A5AF-6C47-384D-B991122447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/>
              <a:t>Benefits for Students</a:t>
            </a:r>
            <a:endParaRPr dirty="0"/>
          </a:p>
        </p:txBody>
      </p:sp>
      <p:sp>
        <p:nvSpPr>
          <p:cNvPr id="55" name="Google Shape;55;p4">
            <a:extLst>
              <a:ext uri="{FF2B5EF4-FFF2-40B4-BE49-F238E27FC236}">
                <a16:creationId xmlns:a16="http://schemas.microsoft.com/office/drawing/2014/main" id="{0149D144-F492-2DE4-F40B-2633D7E27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416664" cy="313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US" sz="1800" dirty="0"/>
              <a:t>Learn</a:t>
            </a:r>
          </a:p>
          <a:p>
            <a:pPr lvl="1"/>
            <a:r>
              <a:rPr lang="en-US" sz="1600" dirty="0"/>
              <a:t>Acceptable uses of AI</a:t>
            </a:r>
          </a:p>
          <a:p>
            <a:pPr lvl="1"/>
            <a:r>
              <a:rPr lang="en-US" sz="1600" dirty="0"/>
              <a:t>Hands-on practice with modern tools and systems</a:t>
            </a:r>
          </a:p>
          <a:p>
            <a:pPr lvl="1"/>
            <a:r>
              <a:rPr lang="en-US" sz="1600" dirty="0"/>
              <a:t>Productivity (aliases, auto-complete, auto-suggestion)</a:t>
            </a:r>
          </a:p>
          <a:p>
            <a:pPr lvl="1"/>
            <a:r>
              <a:rPr lang="en-US" sz="1600" dirty="0"/>
              <a:t>Checkboxes - command line, CI/CD, Kubernetes, etc.</a:t>
            </a:r>
          </a:p>
          <a:p>
            <a:r>
              <a:rPr lang="en-US" sz="1800" dirty="0"/>
              <a:t>Opportunity</a:t>
            </a:r>
          </a:p>
          <a:p>
            <a:pPr lvl="1"/>
            <a:r>
              <a:rPr lang="en-US" sz="1600" dirty="0"/>
              <a:t>Bridge to paid internships or full-time jobs (</a:t>
            </a:r>
            <a:r>
              <a:rPr lang="en-US" sz="1600" dirty="0" err="1"/>
              <a:t>LiFT</a:t>
            </a:r>
            <a:r>
              <a:rPr lang="en-US" sz="1600" dirty="0"/>
              <a:t> Scholarship)</a:t>
            </a:r>
          </a:p>
          <a:p>
            <a:pPr lvl="1"/>
            <a:r>
              <a:rPr lang="en-US" sz="1600" dirty="0"/>
              <a:t>Contributor Ladder opportunities (contributor -&gt; mentor -&gt; maintainer)</a:t>
            </a:r>
          </a:p>
          <a:p>
            <a:r>
              <a:rPr lang="en-US" sz="1800" dirty="0"/>
              <a:t>Eminence</a:t>
            </a:r>
          </a:p>
          <a:p>
            <a:pPr lvl="1"/>
            <a:r>
              <a:rPr lang="en-US" sz="1600" dirty="0"/>
              <a:t>GitHub Issues and PRs</a:t>
            </a:r>
          </a:p>
          <a:p>
            <a:pPr lvl="1"/>
            <a:r>
              <a:rPr lang="en-US" sz="1600" dirty="0"/>
              <a:t>Professional network building - endorsements</a:t>
            </a:r>
          </a:p>
          <a:p>
            <a:pPr lvl="1"/>
            <a:r>
              <a:rPr lang="en-US" sz="1600" dirty="0"/>
              <a:t>Speaking and Demonstration opportunities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516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1B84F-F271-9BF0-A795-CE0CF91C3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in Academia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33179-E7C4-A231-D433-67CBB4E4F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Hardware/software limitations (Windows vs. Linux tooling, low-spec machines)</a:t>
            </a:r>
          </a:p>
          <a:p>
            <a:r>
              <a:rPr lang="en-US" sz="2400" dirty="0"/>
              <a:t>Time constraints (balancing coursework and/or job)</a:t>
            </a:r>
          </a:p>
          <a:p>
            <a:r>
              <a:rPr lang="en-US" sz="2400" dirty="0"/>
              <a:t>Steep learning curves (e.g., Kubernetes, Git, containers)</a:t>
            </a:r>
          </a:p>
          <a:p>
            <a:r>
              <a:rPr lang="en-US" sz="2400" dirty="0"/>
              <a:t>Curriculum not aligned with OSS tech stacks</a:t>
            </a:r>
          </a:p>
        </p:txBody>
      </p:sp>
    </p:spTree>
    <p:extLst>
      <p:ext uri="{BB962C8B-B14F-4D97-AF65-F5344CB8AC3E}">
        <p14:creationId xmlns:p14="http://schemas.microsoft.com/office/powerpoint/2010/main" val="3547068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C739-EF9F-6A1C-5E22-373683841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Challenges for Open-Source Projects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FD402-8B16-87F7-432F-5ED964B4F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High onboarding costs (environment setup)</a:t>
            </a:r>
          </a:p>
          <a:p>
            <a:r>
              <a:rPr lang="en-US" sz="2400" dirty="0"/>
              <a:t>Inconsistent contributions (interns may disappear mid-semester)</a:t>
            </a:r>
          </a:p>
          <a:p>
            <a:r>
              <a:rPr lang="en-US" sz="2400" dirty="0"/>
              <a:t>Mentorship bandwidth</a:t>
            </a:r>
          </a:p>
          <a:p>
            <a:r>
              <a:rPr lang="en-US" sz="2400" dirty="0"/>
              <a:t>Unfamiliarity with team etiquette or contribution norms </a:t>
            </a:r>
          </a:p>
          <a:p>
            <a:r>
              <a:rPr lang="en-US" sz="2400" dirty="0"/>
              <a:t>Code of Conduct enforcement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4389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4423-7764-38A9-A61A-89254EA3A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Bridging the Gap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415C0-06C0-69F6-45B6-D978B7B1B4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Academia</a:t>
            </a:r>
          </a:p>
          <a:p>
            <a:pPr lvl="1"/>
            <a:r>
              <a:rPr lang="en-US" sz="2000" dirty="0"/>
              <a:t>Dedicated onboarding tracks for students</a:t>
            </a:r>
          </a:p>
          <a:p>
            <a:pPr lvl="1"/>
            <a:r>
              <a:rPr lang="en-US" sz="2000" dirty="0"/>
              <a:t>Faculty collaboration to align OSS work with course credit or capstones</a:t>
            </a:r>
          </a:p>
          <a:p>
            <a:pPr lvl="1"/>
            <a:r>
              <a:rPr lang="en-US" sz="2000" dirty="0"/>
              <a:t>Supplementing student hardware with cloud resources</a:t>
            </a:r>
          </a:p>
          <a:p>
            <a:r>
              <a:rPr lang="en-US" sz="2400" dirty="0"/>
              <a:t>Project/Community</a:t>
            </a:r>
          </a:p>
          <a:p>
            <a:pPr lvl="1"/>
            <a:r>
              <a:rPr lang="en-US" sz="2000" dirty="0"/>
              <a:t>GitHub project labels: good first issue, help wanted</a:t>
            </a:r>
          </a:p>
          <a:p>
            <a:r>
              <a:rPr lang="en-US" sz="2400" dirty="0"/>
              <a:t>Together</a:t>
            </a:r>
          </a:p>
          <a:p>
            <a:pPr lvl="1"/>
            <a:r>
              <a:rPr lang="en-US" sz="2000" dirty="0"/>
              <a:t>Supplemental and complimentary learning opportunities (guest speakers, tool tutorials, LFX Education artifacts)</a:t>
            </a:r>
          </a:p>
        </p:txBody>
      </p:sp>
    </p:spTree>
    <p:extLst>
      <p:ext uri="{BB962C8B-B14F-4D97-AF65-F5344CB8AC3E}">
        <p14:creationId xmlns:p14="http://schemas.microsoft.com/office/powerpoint/2010/main" val="1596070404"/>
      </p:ext>
    </p:extLst>
  </p:cSld>
  <p:clrMapOvr>
    <a:masterClrMapping/>
  </p:clrMapOvr>
</p:sld>
</file>

<file path=ppt/theme/theme1.xml><?xml version="1.0" encoding="utf-8"?>
<a:theme xmlns:a="http://schemas.openxmlformats.org/drawingml/2006/main" name="OSSNA25">
  <a:themeElements>
    <a:clrScheme name="Simple Light">
      <a:dk1>
        <a:srgbClr val="000000"/>
      </a:dk1>
      <a:lt1>
        <a:srgbClr val="FFFFFF"/>
      </a:lt1>
      <a:dk2>
        <a:srgbClr val="2F4858"/>
      </a:dk2>
      <a:lt2>
        <a:srgbClr val="77B295"/>
      </a:lt2>
      <a:accent1>
        <a:srgbClr val="DB4C41"/>
      </a:accent1>
      <a:accent2>
        <a:srgbClr val="F2A541"/>
      </a:accent2>
      <a:accent3>
        <a:srgbClr val="B5E5DC"/>
      </a:accent3>
      <a:accent4>
        <a:srgbClr val="000000"/>
      </a:accent4>
      <a:accent5>
        <a:srgbClr val="FFFFFF"/>
      </a:accent5>
      <a:accent6>
        <a:srgbClr val="999999"/>
      </a:accent6>
      <a:hlink>
        <a:srgbClr val="DB4C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22101</TotalTime>
  <Words>1153</Words>
  <Application>Microsoft Macintosh PowerPoint</Application>
  <PresentationFormat>On-screen Show (16:9)</PresentationFormat>
  <Paragraphs>193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Roboto Slab</vt:lpstr>
      <vt:lpstr>Arial</vt:lpstr>
      <vt:lpstr>OSSNA25</vt:lpstr>
      <vt:lpstr>From Classroom to Cloud: Bridging Academia and the Open-Source Ecosystem</vt:lpstr>
      <vt:lpstr>Why this talk?</vt:lpstr>
      <vt:lpstr>PowerPoint Presentation</vt:lpstr>
      <vt:lpstr>Benefits for Academia (Faculty, Institutions)</vt:lpstr>
      <vt:lpstr>Benefits for Open-Source Communities</vt:lpstr>
      <vt:lpstr>Benefits for Students</vt:lpstr>
      <vt:lpstr>Challenges in Academia</vt:lpstr>
      <vt:lpstr>Challenges for Open-Source Projects</vt:lpstr>
      <vt:lpstr>Bridging the Gap</vt:lpstr>
      <vt:lpstr>Best Practices for Collaboration</vt:lpstr>
      <vt:lpstr>PowerPoint Presentation</vt:lpstr>
      <vt:lpstr>Valencia College</vt:lpstr>
      <vt:lpstr>Valencia College: Student Experience (SX)</vt:lpstr>
      <vt:lpstr>Valencia College: Cloud &amp; AI Curriculum</vt:lpstr>
      <vt:lpstr>Valencia College: Certifications</vt:lpstr>
      <vt:lpstr>Valencia College: Typical Instructional Semester</vt:lpstr>
      <vt:lpstr>Valencia College: Mentorships &amp; Internships</vt:lpstr>
      <vt:lpstr>Valencia College: Mentorships &amp; Internships</vt:lpstr>
      <vt:lpstr>Valencia College: Mentorships &amp; Internships</vt:lpstr>
      <vt:lpstr>Valencia College: Portfolio Projects</vt:lpstr>
      <vt:lpstr>PowerPoint Presentation</vt:lpstr>
      <vt:lpstr>How does the ecosystem benefit from Open Source?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Andy Anderson</cp:lastModifiedBy>
  <cp:revision>30</cp:revision>
  <dcterms:modified xsi:type="dcterms:W3CDTF">2025-07-05T13:19:02Z</dcterms:modified>
</cp:coreProperties>
</file>