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60" r:id="rId8"/>
    <p:sldId id="27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6739-8D34-4638-BC3F-774E1D331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的调度策略</a:t>
            </a:r>
          </a:p>
        </p:txBody>
      </p:sp>
    </p:spTree>
    <p:extLst>
      <p:ext uri="{BB962C8B-B14F-4D97-AF65-F5344CB8AC3E}">
        <p14:creationId xmlns:p14="http://schemas.microsoft.com/office/powerpoint/2010/main" val="25961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CB5561B-9BA8-404B-848A-F4268C624154}"/>
              </a:ext>
            </a:extLst>
          </p:cNvPr>
          <p:cNvSpPr txBox="1"/>
          <p:nvPr/>
        </p:nvSpPr>
        <p:spPr>
          <a:xfrm>
            <a:off x="2161432" y="649475"/>
            <a:ext cx="8013708" cy="24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先到先服务调度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lnSpc>
                <a:spcPts val="288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ts val="288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最简单的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调度算法是先到先服务调度算法（</a:t>
            </a:r>
            <a:r>
              <a:rPr lang="en-US" altLang="zh-CN" sz="2400" dirty="0"/>
              <a:t>first-come , first-served (FCFS) Scheduling algorithm</a:t>
            </a:r>
            <a:r>
              <a:rPr lang="zh-CN" altLang="en-US" sz="2400" dirty="0">
                <a:solidFill>
                  <a:schemeClr val="bg1"/>
                </a:solidFill>
              </a:rPr>
              <a:t>）采用</a:t>
            </a:r>
            <a:r>
              <a:rPr lang="en-US" altLang="zh-CN" sz="2400" dirty="0">
                <a:solidFill>
                  <a:schemeClr val="bg1"/>
                </a:solidFill>
              </a:rPr>
              <a:t>FCFS</a:t>
            </a:r>
            <a:r>
              <a:rPr lang="zh-CN" altLang="en-US" sz="2400" dirty="0">
                <a:solidFill>
                  <a:schemeClr val="bg1"/>
                </a:solidFill>
              </a:rPr>
              <a:t>策略的平均等待时间通常不是最小的，且如果进程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区间时间变化很大，平均等待时间也会变化很大。</a:t>
            </a:r>
          </a:p>
        </p:txBody>
      </p:sp>
    </p:spTree>
    <p:extLst>
      <p:ext uri="{BB962C8B-B14F-4D97-AF65-F5344CB8AC3E}">
        <p14:creationId xmlns:p14="http://schemas.microsoft.com/office/powerpoint/2010/main" val="39205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C9CC37-0B36-4FED-8C35-0C04BBEA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5" y="1168324"/>
            <a:ext cx="8904941" cy="2017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20AC3C-B279-4E62-83A4-812B495A95F3}"/>
              </a:ext>
            </a:extLst>
          </p:cNvPr>
          <p:cNvSpPr txBox="1"/>
          <p:nvPr/>
        </p:nvSpPr>
        <p:spPr>
          <a:xfrm>
            <a:off x="167341" y="3429000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执行时间：</a:t>
            </a:r>
            <a:r>
              <a:rPr lang="en-US" altLang="zh-CN" sz="3600" dirty="0">
                <a:solidFill>
                  <a:schemeClr val="bg1"/>
                </a:solidFill>
              </a:rPr>
              <a:t>1000ms      500ms			800ms		  100ms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F73D-58A7-464C-9D7A-23BAFB0F5B32}"/>
              </a:ext>
            </a:extLst>
          </p:cNvPr>
          <p:cNvSpPr txBox="1"/>
          <p:nvPr/>
        </p:nvSpPr>
        <p:spPr>
          <a:xfrm>
            <a:off x="385445" y="4105109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I/O</a:t>
            </a:r>
            <a:r>
              <a:rPr lang="zh-CN" altLang="en-US" sz="3600" dirty="0">
                <a:solidFill>
                  <a:schemeClr val="bg1"/>
                </a:solidFill>
              </a:rPr>
              <a:t>时间：</a:t>
            </a:r>
            <a:r>
              <a:rPr lang="en-US" altLang="zh-CN" sz="3600" dirty="0">
                <a:solidFill>
                  <a:schemeClr val="bg1"/>
                </a:solidFill>
              </a:rPr>
              <a:t>100ms 	     200ms		  400ms		 200ms</a:t>
            </a:r>
          </a:p>
        </p:txBody>
      </p:sp>
    </p:spTree>
    <p:extLst>
      <p:ext uri="{BB962C8B-B14F-4D97-AF65-F5344CB8AC3E}">
        <p14:creationId xmlns:p14="http://schemas.microsoft.com/office/powerpoint/2010/main" val="17051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CB5561B-9BA8-404B-848A-F4268C624154}"/>
              </a:ext>
            </a:extLst>
          </p:cNvPr>
          <p:cNvSpPr txBox="1"/>
          <p:nvPr/>
        </p:nvSpPr>
        <p:spPr>
          <a:xfrm>
            <a:off x="2321749" y="623863"/>
            <a:ext cx="77412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i="0" dirty="0">
                <a:solidFill>
                  <a:schemeClr val="bg1"/>
                </a:solidFill>
                <a:effectLst/>
                <a:latin typeface="PingFang SC"/>
              </a:rPr>
              <a:t>最短作业优先调度</a:t>
            </a:r>
            <a:endParaRPr lang="en-US" altLang="zh-CN" sz="3600" b="0" i="0" dirty="0">
              <a:solidFill>
                <a:schemeClr val="bg1"/>
              </a:solidFill>
              <a:effectLst/>
              <a:latin typeface="PingFang SC"/>
            </a:endParaRPr>
          </a:p>
          <a:p>
            <a:pPr algn="l"/>
            <a:endParaRPr lang="en-US" altLang="zh-CN" sz="2400" b="1" i="0" dirty="0">
              <a:solidFill>
                <a:schemeClr val="bg1"/>
              </a:solidFill>
              <a:effectLst/>
              <a:latin typeface="PingFang SC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最短作业优先调度算法（</a:t>
            </a:r>
            <a:r>
              <a:rPr lang="en-US" altLang="zh-CN" sz="2400" b="1" dirty="0">
                <a:latin typeface="PingFang SC"/>
              </a:rPr>
              <a:t>shortest-job-first(SJF)scheduling-algorithm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）。这一算法将每个进程与其下一个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区间段相关联。当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为空闲时，它会赋给具有最短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区间的进程。如果两个进程具有相同长度，那么可以使用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FCFS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调度来处理。一个更为适当的表示是最短下一个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区间的算法，这是因为调度检查进程的下一个</a:t>
            </a:r>
            <a:r>
              <a:rPr lang="en-US" altLang="zh-CN" sz="2400" b="1" dirty="0">
                <a:solidFill>
                  <a:schemeClr val="bg1"/>
                </a:solidFill>
                <a:latin typeface="PingFang SC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PingFang SC"/>
              </a:rPr>
              <a:t>区间的长度，而不是其总长度。</a:t>
            </a:r>
            <a:endParaRPr lang="zh-CN" altLang="en-US" sz="2400" b="1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54564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C9CC37-0B36-4FED-8C35-0C04BBEA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5" y="1168324"/>
            <a:ext cx="8904941" cy="2017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20AC3C-B279-4E62-83A4-812B495A95F3}"/>
              </a:ext>
            </a:extLst>
          </p:cNvPr>
          <p:cNvSpPr txBox="1"/>
          <p:nvPr/>
        </p:nvSpPr>
        <p:spPr>
          <a:xfrm>
            <a:off x="167341" y="3429000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执行时间：</a:t>
            </a:r>
            <a:r>
              <a:rPr lang="en-US" altLang="zh-CN" sz="3600" dirty="0">
                <a:solidFill>
                  <a:schemeClr val="bg1"/>
                </a:solidFill>
              </a:rPr>
              <a:t>300ms 	      500ms			800ms		  1000ms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F73D-58A7-464C-9D7A-23BAFB0F5B32}"/>
              </a:ext>
            </a:extLst>
          </p:cNvPr>
          <p:cNvSpPr txBox="1"/>
          <p:nvPr/>
        </p:nvSpPr>
        <p:spPr>
          <a:xfrm>
            <a:off x="385445" y="4105109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I/O</a:t>
            </a:r>
            <a:r>
              <a:rPr lang="zh-CN" altLang="en-US" sz="3600" dirty="0">
                <a:solidFill>
                  <a:schemeClr val="bg1"/>
                </a:solidFill>
              </a:rPr>
              <a:t>时间：</a:t>
            </a:r>
            <a:r>
              <a:rPr lang="en-US" altLang="zh-CN" sz="3600" dirty="0">
                <a:solidFill>
                  <a:schemeClr val="bg1"/>
                </a:solidFill>
              </a:rPr>
              <a:t>100ms 	     200ms		  400ms		 600ms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9DAEB-D796-4965-AB79-B90C9AA9865D}"/>
              </a:ext>
            </a:extLst>
          </p:cNvPr>
          <p:cNvSpPr txBox="1"/>
          <p:nvPr/>
        </p:nvSpPr>
        <p:spPr>
          <a:xfrm>
            <a:off x="567764" y="4904711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优先级：   </a:t>
            </a:r>
            <a:r>
              <a:rPr lang="en-US" altLang="zh-CN" sz="3600" dirty="0">
                <a:solidFill>
                  <a:schemeClr val="bg1"/>
                </a:solidFill>
              </a:rPr>
              <a:t>	 2 	     		 3		  			  8		 		3</a:t>
            </a:r>
          </a:p>
        </p:txBody>
      </p:sp>
    </p:spTree>
    <p:extLst>
      <p:ext uri="{BB962C8B-B14F-4D97-AF65-F5344CB8AC3E}">
        <p14:creationId xmlns:p14="http://schemas.microsoft.com/office/powerpoint/2010/main" val="10302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1022B2C-4170-4829-814F-DCE90EF9D38F}"/>
              </a:ext>
            </a:extLst>
          </p:cNvPr>
          <p:cNvSpPr txBox="1"/>
          <p:nvPr/>
        </p:nvSpPr>
        <p:spPr>
          <a:xfrm>
            <a:off x="2374563" y="643538"/>
            <a:ext cx="7464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i="0" dirty="0">
                <a:solidFill>
                  <a:schemeClr val="bg1"/>
                </a:solidFill>
                <a:effectLst/>
                <a:latin typeface="PingFang SC"/>
              </a:rPr>
              <a:t>优先级调度</a:t>
            </a:r>
            <a:endParaRPr lang="en-US" altLang="zh-CN" sz="3600" b="0" i="0" dirty="0">
              <a:solidFill>
                <a:schemeClr val="bg1"/>
              </a:solidFill>
              <a:effectLst/>
              <a:latin typeface="PingFang SC"/>
            </a:endParaRPr>
          </a:p>
          <a:p>
            <a:pPr algn="l"/>
            <a:endParaRPr lang="en-US" altLang="zh-CN" sz="3600" dirty="0">
              <a:solidFill>
                <a:schemeClr val="bg1"/>
              </a:solidFill>
              <a:latin typeface="PingFang SC"/>
            </a:endParaRPr>
          </a:p>
          <a:p>
            <a:pPr algn="l"/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优先级调度算法（</a:t>
            </a:r>
            <a:r>
              <a:rPr lang="en-US" altLang="zh-CN" sz="2400" b="1" i="0" dirty="0">
                <a:effectLst/>
                <a:latin typeface="PingFang SC"/>
              </a:rPr>
              <a:t>priority scheduling algorithm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）。每个进程都有一个优先级与其关联，具有最高优先级的进程会分配到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CPU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。具有相同优先级的进程按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FCFS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顺序调度。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SJF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算法属于简单优先级算法，其优先级（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p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）为下一个（预测的）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CPU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区间的倒数。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CPU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区间越大，则优先级越小，反之亦然。</a:t>
            </a:r>
          </a:p>
        </p:txBody>
      </p:sp>
    </p:spTree>
    <p:extLst>
      <p:ext uri="{BB962C8B-B14F-4D97-AF65-F5344CB8AC3E}">
        <p14:creationId xmlns:p14="http://schemas.microsoft.com/office/powerpoint/2010/main" val="159889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C9CC37-0B36-4FED-8C35-0C04BBEA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5" y="1168324"/>
            <a:ext cx="8904941" cy="2017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20AC3C-B279-4E62-83A4-812B495A95F3}"/>
              </a:ext>
            </a:extLst>
          </p:cNvPr>
          <p:cNvSpPr txBox="1"/>
          <p:nvPr/>
        </p:nvSpPr>
        <p:spPr>
          <a:xfrm>
            <a:off x="167341" y="3429000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执行时间：</a:t>
            </a:r>
            <a:r>
              <a:rPr lang="en-US" altLang="zh-CN" sz="3600" dirty="0">
                <a:solidFill>
                  <a:schemeClr val="bg1"/>
                </a:solidFill>
              </a:rPr>
              <a:t>300ms 	      500ms			800ms		  1000ms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F73D-58A7-464C-9D7A-23BAFB0F5B32}"/>
              </a:ext>
            </a:extLst>
          </p:cNvPr>
          <p:cNvSpPr txBox="1"/>
          <p:nvPr/>
        </p:nvSpPr>
        <p:spPr>
          <a:xfrm>
            <a:off x="385445" y="4105109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I/O</a:t>
            </a:r>
            <a:r>
              <a:rPr lang="zh-CN" altLang="en-US" sz="3600" dirty="0">
                <a:solidFill>
                  <a:schemeClr val="bg1"/>
                </a:solidFill>
              </a:rPr>
              <a:t>时间：</a:t>
            </a:r>
            <a:r>
              <a:rPr lang="en-US" altLang="zh-CN" sz="3600" dirty="0">
                <a:solidFill>
                  <a:schemeClr val="bg1"/>
                </a:solidFill>
              </a:rPr>
              <a:t>100ms 	     200ms		  400ms		 600ms</a:t>
            </a:r>
          </a:p>
        </p:txBody>
      </p:sp>
    </p:spTree>
    <p:extLst>
      <p:ext uri="{BB962C8B-B14F-4D97-AF65-F5344CB8AC3E}">
        <p14:creationId xmlns:p14="http://schemas.microsoft.com/office/powerpoint/2010/main" val="301646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1022B2C-4170-4829-814F-DCE90EF9D38F}"/>
              </a:ext>
            </a:extLst>
          </p:cNvPr>
          <p:cNvSpPr txBox="1"/>
          <p:nvPr/>
        </p:nvSpPr>
        <p:spPr>
          <a:xfrm>
            <a:off x="2374563" y="643538"/>
            <a:ext cx="7464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i="0" dirty="0">
                <a:solidFill>
                  <a:schemeClr val="bg1"/>
                </a:solidFill>
                <a:effectLst/>
                <a:latin typeface="PingFang SC"/>
              </a:rPr>
              <a:t>轮转法调度</a:t>
            </a:r>
            <a:endParaRPr lang="zh-CN" altLang="en-US" sz="3600" b="1" i="0" dirty="0">
              <a:solidFill>
                <a:schemeClr val="bg1"/>
              </a:solidFill>
              <a:effectLst/>
              <a:latin typeface="PingFang SC"/>
            </a:endParaRPr>
          </a:p>
          <a:p>
            <a:pPr algn="l"/>
            <a:endParaRPr lang="en-US" altLang="zh-CN" sz="3600" dirty="0">
              <a:solidFill>
                <a:schemeClr val="bg1"/>
              </a:solidFill>
              <a:latin typeface="PingFang SC"/>
            </a:endParaRPr>
          </a:p>
          <a:p>
            <a:pPr algn="l"/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轮转法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(</a:t>
            </a:r>
            <a:r>
              <a:rPr lang="en-US" altLang="zh-CN" sz="2400" b="1" i="0" dirty="0">
                <a:effectLst/>
                <a:latin typeface="PingFang SC"/>
              </a:rPr>
              <a:t>round-robin , RR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)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调度算法是专门为分时系统设计的。它类似于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FCFS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调度，但是增加了抢占以切换进程。定义了一个较小时间单元，称为时间片（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time quantum , or time slice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）。时间片通常为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10-100ms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。将就绪队列作为循环队列。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CPU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调度程序循环就绪队列，为每个进程分配一个时间片的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PingFang SC"/>
              </a:rPr>
              <a:t>CPU</a:t>
            </a:r>
            <a:r>
              <a:rPr lang="zh-CN" altLang="en-US" sz="2400" b="1" i="0" dirty="0">
                <a:solidFill>
                  <a:schemeClr val="bg1"/>
                </a:solidFill>
                <a:effectLst/>
                <a:latin typeface="PingFang SC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125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6739-8D34-4638-BC3F-774E1D33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682" y="765959"/>
            <a:ext cx="8791575" cy="92114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问题四：从那些方面可以提升调度的效率？</a:t>
            </a:r>
          </a:p>
        </p:txBody>
      </p:sp>
    </p:spTree>
    <p:extLst>
      <p:ext uri="{BB962C8B-B14F-4D97-AF65-F5344CB8AC3E}">
        <p14:creationId xmlns:p14="http://schemas.microsoft.com/office/powerpoint/2010/main" val="8861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1E52EC-5685-410B-8441-51A099673322}"/>
              </a:ext>
            </a:extLst>
          </p:cNvPr>
          <p:cNvSpPr txBox="1"/>
          <p:nvPr/>
        </p:nvSpPr>
        <p:spPr>
          <a:xfrm>
            <a:off x="2381003" y="1543792"/>
            <a:ext cx="5765470" cy="207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什么叫做调度？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ts val="4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为什么要为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调度？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ts val="4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调度的方法有哪些？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ts val="4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从那些方面可以提升调度的效率？</a:t>
            </a:r>
          </a:p>
        </p:txBody>
      </p:sp>
    </p:spTree>
    <p:extLst>
      <p:ext uri="{BB962C8B-B14F-4D97-AF65-F5344CB8AC3E}">
        <p14:creationId xmlns:p14="http://schemas.microsoft.com/office/powerpoint/2010/main" val="19763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6739-8D34-4638-BC3F-774E1D33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1744" y="207820"/>
            <a:ext cx="8791575" cy="92114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问题一：什么叫做调度？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FBBE1D-2305-4021-805A-16895B7B5586}"/>
              </a:ext>
            </a:extLst>
          </p:cNvPr>
          <p:cNvSpPr txBox="1"/>
          <p:nvPr/>
        </p:nvSpPr>
        <p:spPr>
          <a:xfrm>
            <a:off x="3833201" y="3789924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chemeClr val="bg1"/>
                </a:solidFill>
                <a:effectLst/>
                <a:latin typeface="Helvetica Neue"/>
              </a:rPr>
              <a:t>解释：调动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Helvetica Neue"/>
              </a:rPr>
              <a:t>;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Helvetica Neue"/>
              </a:rPr>
              <a:t>安排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Helvetica Neue"/>
              </a:rPr>
              <a:t>[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Helvetica Neue"/>
              </a:rPr>
              <a:t>人力、车辆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Helvetica Neue"/>
              </a:rPr>
              <a:t>]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Helvetica Neue"/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000F4-CF7A-46D7-80FC-36AC3B13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904649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6739-8D34-4638-BC3F-774E1D33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676" y="165944"/>
            <a:ext cx="10448306" cy="92114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问题二：为什么要为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调度？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02C30-D130-4195-84DD-860B8EB4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5" y="1168324"/>
            <a:ext cx="8904941" cy="2017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8DC748-EBEF-422D-A579-328F5CFDD1E5}"/>
              </a:ext>
            </a:extLst>
          </p:cNvPr>
          <p:cNvSpPr txBox="1"/>
          <p:nvPr/>
        </p:nvSpPr>
        <p:spPr>
          <a:xfrm>
            <a:off x="167341" y="3429000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执行时间：</a:t>
            </a:r>
            <a:r>
              <a:rPr lang="en-US" altLang="zh-CN" sz="3600" dirty="0">
                <a:solidFill>
                  <a:schemeClr val="bg1"/>
                </a:solidFill>
              </a:rPr>
              <a:t>700ms 	      900ms			800ms		  1000ms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7F4AD4-23FA-462F-925A-6308AA6434AB}"/>
              </a:ext>
            </a:extLst>
          </p:cNvPr>
          <p:cNvSpPr txBox="1"/>
          <p:nvPr/>
        </p:nvSpPr>
        <p:spPr>
          <a:xfrm>
            <a:off x="379506" y="4318872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I/O</a:t>
            </a:r>
            <a:r>
              <a:rPr lang="zh-CN" altLang="en-US" sz="3600" dirty="0">
                <a:solidFill>
                  <a:schemeClr val="bg1"/>
                </a:solidFill>
              </a:rPr>
              <a:t>时间：</a:t>
            </a:r>
            <a:r>
              <a:rPr lang="en-US" altLang="zh-CN" sz="3600" dirty="0">
                <a:solidFill>
                  <a:schemeClr val="bg1"/>
                </a:solidFill>
              </a:rPr>
              <a:t>300ms 	     200ms		  100ms		 300ms</a:t>
            </a:r>
          </a:p>
        </p:txBody>
      </p:sp>
    </p:spTree>
    <p:extLst>
      <p:ext uri="{BB962C8B-B14F-4D97-AF65-F5344CB8AC3E}">
        <p14:creationId xmlns:p14="http://schemas.microsoft.com/office/powerpoint/2010/main" val="2233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9EB56B-135F-410A-BB79-F6EC7559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00" y="1888143"/>
            <a:ext cx="4400000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9140A4C-3CE7-4BB0-8FB1-876D3116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90" y="1819407"/>
            <a:ext cx="1052095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不同的CPU调度算法具有不同的属性，且可能对某些进程更为有利。为了比较CPU调度算法，分析员提出了许多准则，这些准则包括如下：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800100" lvl="1" indent="-342900" defTabSz="914400"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CPU使用率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defTabSz="914400"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吞吐量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defTabSz="914400"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周转时间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defTabSz="914400"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等待时间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defTabSz="914400"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响应时间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需要使CPU使用率和吞吐量最大化，而使周转时间、等待时间和响应时间最小化。在绝大多数情况下，需要优化平均值。不过在有的情况下，需要优化最小值或最大值，而不是平均值。例如，为了保证所有用户都得到好的服务，可能需要使最大响应时间最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98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6739-8D34-4638-BC3F-774E1D33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993" y="142505"/>
            <a:ext cx="8791575" cy="92114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问题三：调度的方法有哪些？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6C643-BA18-43AE-ACC2-3C1AF5CC50E2}"/>
              </a:ext>
            </a:extLst>
          </p:cNvPr>
          <p:cNvSpPr txBox="1"/>
          <p:nvPr/>
        </p:nvSpPr>
        <p:spPr>
          <a:xfrm>
            <a:off x="2107993" y="1070390"/>
            <a:ext cx="8205726" cy="379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一个进程在运行期间，不断地从一种状态转换到另一种状态，它可以多次处于就绪状态和执行状态，也可以多次处于阻塞状态。</a:t>
            </a:r>
            <a:br>
              <a:rPr lang="zh-CN" altLang="en-US" sz="2400" dirty="0"/>
            </a:br>
            <a:r>
              <a:rPr lang="en-US" altLang="zh-CN" sz="2400" dirty="0">
                <a:latin typeface="PingFang SC"/>
              </a:rPr>
              <a:t>	</a:t>
            </a:r>
            <a:r>
              <a:rPr lang="en-US" altLang="zh-CN" sz="2400" b="0" i="0" dirty="0">
                <a:effectLst/>
                <a:latin typeface="PingFang SC"/>
              </a:rPr>
              <a:t>(1) </a:t>
            </a:r>
            <a:r>
              <a:rPr lang="zh-CN" altLang="en-US" sz="2400" b="0" i="0" dirty="0">
                <a:effectLst/>
                <a:latin typeface="PingFang SC"/>
              </a:rPr>
              <a:t>就绪－</a:t>
            </a:r>
            <a:r>
              <a:rPr lang="en-US" altLang="zh-CN" sz="2400" b="0" i="0" dirty="0">
                <a:effectLst/>
                <a:latin typeface="PingFang SC"/>
              </a:rPr>
              <a:t>&gt;</a:t>
            </a:r>
            <a:r>
              <a:rPr lang="zh-CN" altLang="en-US" sz="2400" b="0" i="0" dirty="0">
                <a:effectLst/>
                <a:latin typeface="PingFang SC"/>
              </a:rPr>
              <a:t>执行（</a:t>
            </a:r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非抢占的</a:t>
            </a:r>
            <a:r>
              <a:rPr lang="zh-CN" altLang="en-US" sz="2400" b="0" i="0" dirty="0">
                <a:effectLst/>
                <a:latin typeface="PingFang SC"/>
              </a:rPr>
              <a:t>）</a:t>
            </a:r>
            <a:br>
              <a:rPr lang="zh-CN" altLang="en-US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effectLst/>
                <a:latin typeface="PingFang SC"/>
              </a:rPr>
              <a:t>(2) </a:t>
            </a:r>
            <a:r>
              <a:rPr lang="zh-CN" altLang="en-US" sz="2400" b="0" i="0" dirty="0">
                <a:effectLst/>
                <a:latin typeface="PingFang SC"/>
              </a:rPr>
              <a:t>执行－</a:t>
            </a:r>
            <a:r>
              <a:rPr lang="en-US" altLang="zh-CN" sz="2400" b="0" i="0" dirty="0">
                <a:effectLst/>
                <a:latin typeface="PingFang SC"/>
              </a:rPr>
              <a:t>&gt;</a:t>
            </a:r>
            <a:r>
              <a:rPr lang="zh-CN" altLang="en-US" sz="2400" b="0" i="0" dirty="0">
                <a:effectLst/>
                <a:latin typeface="PingFang SC"/>
              </a:rPr>
              <a:t>就绪（</a:t>
            </a:r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抢占的</a:t>
            </a:r>
            <a:r>
              <a:rPr lang="zh-CN" altLang="en-US" sz="2400" b="0" i="0" dirty="0">
                <a:effectLst/>
                <a:latin typeface="PingFang SC"/>
              </a:rPr>
              <a:t>）</a:t>
            </a:r>
            <a:br>
              <a:rPr lang="zh-CN" altLang="en-US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effectLst/>
                <a:latin typeface="PingFang SC"/>
              </a:rPr>
              <a:t>(3) </a:t>
            </a:r>
            <a:r>
              <a:rPr lang="zh-CN" altLang="en-US" sz="2400" b="0" i="0" dirty="0">
                <a:effectLst/>
                <a:latin typeface="PingFang SC"/>
              </a:rPr>
              <a:t>执行－</a:t>
            </a:r>
            <a:r>
              <a:rPr lang="en-US" altLang="zh-CN" sz="2400" b="0" i="0" dirty="0">
                <a:effectLst/>
                <a:latin typeface="PingFang SC"/>
              </a:rPr>
              <a:t>&gt;</a:t>
            </a:r>
            <a:r>
              <a:rPr lang="zh-CN" altLang="en-US" sz="2400" b="0" i="0" dirty="0">
                <a:effectLst/>
                <a:latin typeface="PingFang SC"/>
              </a:rPr>
              <a:t>阻塞（</a:t>
            </a:r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抢占的</a:t>
            </a:r>
            <a:r>
              <a:rPr lang="zh-CN" altLang="en-US" sz="2400" b="0" i="0" dirty="0">
                <a:effectLst/>
                <a:latin typeface="PingFang SC"/>
              </a:rPr>
              <a:t>）</a:t>
            </a:r>
            <a:br>
              <a:rPr lang="zh-CN" altLang="en-US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effectLst/>
                <a:latin typeface="PingFang SC"/>
              </a:rPr>
              <a:t>(4) </a:t>
            </a:r>
            <a:r>
              <a:rPr lang="zh-CN" altLang="en-US" sz="2400" b="0" i="0" dirty="0">
                <a:effectLst/>
                <a:latin typeface="PingFang SC"/>
              </a:rPr>
              <a:t>阻塞－</a:t>
            </a:r>
            <a:r>
              <a:rPr lang="en-US" altLang="zh-CN" sz="2400" b="0" i="0" dirty="0">
                <a:effectLst/>
                <a:latin typeface="PingFang SC"/>
              </a:rPr>
              <a:t>&gt;</a:t>
            </a:r>
            <a:r>
              <a:rPr lang="zh-CN" altLang="en-US" sz="2400" b="0" i="0" dirty="0">
                <a:effectLst/>
                <a:latin typeface="PingFang SC"/>
              </a:rPr>
              <a:t>就绪（</a:t>
            </a:r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非抢占的</a:t>
            </a:r>
            <a:r>
              <a:rPr lang="zh-CN" altLang="en-US" sz="2400" b="0" i="0" dirty="0">
                <a:effectLst/>
                <a:latin typeface="PingFang SC"/>
              </a:rPr>
              <a:t>）</a:t>
            </a:r>
            <a:endParaRPr lang="en-US" altLang="zh-CN" sz="2400" dirty="0">
              <a:latin typeface="PingFang SC"/>
            </a:endParaRPr>
          </a:p>
          <a:p>
            <a:pPr>
              <a:lnSpc>
                <a:spcPts val="288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对于第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和第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4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两种情况，没有选择而只有调度。一个新进程（如果就绪队列中已有一个进程存在）必须被选择执行。不过，对于第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和第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两种情况，可以进行选择。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672E3D-C4D5-4A18-80A0-EECBA1DC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1107806"/>
            <a:ext cx="9037121" cy="42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C9CC37-0B36-4FED-8C35-0C04BBEA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5" y="1168324"/>
            <a:ext cx="8904941" cy="2017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20AC3C-B279-4E62-83A4-812B495A95F3}"/>
              </a:ext>
            </a:extLst>
          </p:cNvPr>
          <p:cNvSpPr txBox="1"/>
          <p:nvPr/>
        </p:nvSpPr>
        <p:spPr>
          <a:xfrm>
            <a:off x="226721" y="3429000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执行时间：</a:t>
            </a:r>
            <a:r>
              <a:rPr lang="en-US" altLang="zh-CN" sz="3600" dirty="0">
                <a:solidFill>
                  <a:schemeClr val="bg1"/>
                </a:solidFill>
              </a:rPr>
              <a:t>300ms 	      500ms			800ms		  1000ms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F73D-58A7-464C-9D7A-23BAFB0F5B32}"/>
              </a:ext>
            </a:extLst>
          </p:cNvPr>
          <p:cNvSpPr txBox="1"/>
          <p:nvPr/>
        </p:nvSpPr>
        <p:spPr>
          <a:xfrm>
            <a:off x="468573" y="4105109"/>
            <a:ext cx="1105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I/O</a:t>
            </a:r>
            <a:r>
              <a:rPr lang="zh-CN" altLang="en-US" sz="3600" dirty="0">
                <a:solidFill>
                  <a:schemeClr val="bg1"/>
                </a:solidFill>
              </a:rPr>
              <a:t>时间：</a:t>
            </a:r>
            <a:r>
              <a:rPr lang="en-US" altLang="zh-CN" sz="3600" dirty="0">
                <a:solidFill>
                  <a:schemeClr val="bg1"/>
                </a:solidFill>
              </a:rPr>
              <a:t>100ms 	     200ms		  400ms		 600ms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2E315C2-53EC-426D-8946-D47322223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2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429</TotalTime>
  <Words>814</Words>
  <Application>Microsoft Office PowerPoint</Application>
  <PresentationFormat>宽屏</PresentationFormat>
  <Paragraphs>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Helvetica Neue</vt:lpstr>
      <vt:lpstr>PingFang SC</vt:lpstr>
      <vt:lpstr>Arial</vt:lpstr>
      <vt:lpstr>Open Sans</vt:lpstr>
      <vt:lpstr>Tw Cen MT</vt:lpstr>
      <vt:lpstr>电路</vt:lpstr>
      <vt:lpstr>CPU的调度策略</vt:lpstr>
      <vt:lpstr>PowerPoint 演示文稿</vt:lpstr>
      <vt:lpstr>问题一：什么叫做调度？</vt:lpstr>
      <vt:lpstr>问题二：为什么要为CPU调度？</vt:lpstr>
      <vt:lpstr>PowerPoint 演示文稿</vt:lpstr>
      <vt:lpstr>PowerPoint 演示文稿</vt:lpstr>
      <vt:lpstr>问题三：调度的方法有哪些？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问题四：从那些方面可以提升调度的效率？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CPU的调度策略</dc:title>
  <dc:creator>KeLiu</dc:creator>
  <cp:lastModifiedBy>KeLiu</cp:lastModifiedBy>
  <cp:revision>56</cp:revision>
  <dcterms:created xsi:type="dcterms:W3CDTF">2021-11-15T01:45:25Z</dcterms:created>
  <dcterms:modified xsi:type="dcterms:W3CDTF">2021-11-18T07:16:05Z</dcterms:modified>
</cp:coreProperties>
</file>