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1" r:id="rId5"/>
    <p:sldId id="264" r:id="rId6"/>
    <p:sldId id="272" r:id="rId7"/>
    <p:sldId id="273" r:id="rId8"/>
    <p:sldId id="259" r:id="rId9"/>
    <p:sldId id="260" r:id="rId10"/>
    <p:sldId id="271" r:id="rId11"/>
    <p:sldId id="276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74" r:id="rId21"/>
    <p:sldId id="275" r:id="rId22"/>
    <p:sldId id="267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264" y="1346661"/>
            <a:ext cx="5295297" cy="2799443"/>
          </a:xfrm>
        </p:spPr>
        <p:txBody>
          <a:bodyPr anchor="b">
            <a:normAutofit/>
          </a:bodyPr>
          <a:lstStyle>
            <a:lvl1pPr algn="l">
              <a:defRPr sz="5400" baseline="0">
                <a:latin typeface="Univers LT CYR 47 Lt Cn" panose="020B0306020202040204" pitchFamily="34" charset="-18"/>
              </a:defRPr>
            </a:lvl1pPr>
          </a:lstStyle>
          <a:p>
            <a:r>
              <a:rPr lang="pl-PL" dirty="0"/>
              <a:t>Kliknij zby dodać główny tytuł prezentacji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264" y="4615511"/>
            <a:ext cx="5295297" cy="1655762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 ABY DODAĆ PODTYTUŁ PREZENTACJI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5264" y="4380807"/>
            <a:ext cx="53617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5" y="710057"/>
            <a:ext cx="2201855" cy="4786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62" y="0"/>
            <a:ext cx="6331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Kliknij aby dodać tytuł slajdu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899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36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068" y="737118"/>
            <a:ext cx="4392958" cy="1320283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pl-PL" dirty="0"/>
              <a:t>Kliknij aby dodać tytuł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79713"/>
            <a:ext cx="6645822" cy="5383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9068" y="2136710"/>
            <a:ext cx="4392958" cy="422676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Dodaj opis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363" y="334219"/>
            <a:ext cx="600647" cy="40289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79067" y="2085393"/>
            <a:ext cx="4392959" cy="47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38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068" y="737118"/>
            <a:ext cx="4392958" cy="1320283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pl-PL" dirty="0"/>
              <a:t>Kliknij aby dodać tytuł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9068" y="2136710"/>
            <a:ext cx="4392958" cy="422676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Dodaj opis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363" y="334219"/>
            <a:ext cx="600647" cy="40289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79067" y="2085393"/>
            <a:ext cx="4392959" cy="47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178972" y="971703"/>
            <a:ext cx="6650038" cy="539177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pl-PL" dirty="0"/>
              <a:t>Obraz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20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&amp; Materials 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5752055"/>
            <a:ext cx="10058400" cy="1115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216" y="390063"/>
            <a:ext cx="1074882" cy="72193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13" y="1280160"/>
            <a:ext cx="11327201" cy="4471896"/>
          </a:xfrm>
        </p:spPr>
        <p:txBody>
          <a:bodyPr/>
          <a:lstStyle>
            <a:lvl1pPr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Edytuj spis materiałów i odnośników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9068" y="365125"/>
            <a:ext cx="11449942" cy="7570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l-PL" dirty="0"/>
              <a:t>Kliknij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93749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751986" y="4040161"/>
            <a:ext cx="8508093" cy="1884778"/>
          </a:xfrm>
        </p:spPr>
        <p:txBody>
          <a:bodyPr anchor="t">
            <a:normAutofit/>
          </a:bodyPr>
          <a:lstStyle>
            <a:lvl1pPr algn="ctr">
              <a:defRPr sz="5400" baseline="0"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Kliknij</a:t>
            </a:r>
            <a:r>
              <a:rPr lang="en-US" dirty="0"/>
              <a:t> aby </a:t>
            </a:r>
            <a:r>
              <a:rPr lang="pl-PL" dirty="0"/>
              <a:t>dodać podziękowania końcowe.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530" y="1277288"/>
            <a:ext cx="3502341" cy="23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bstr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 agendy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067" y="1360111"/>
            <a:ext cx="7523962" cy="5123815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1"/>
          <a:stretch/>
        </p:blipFill>
        <p:spPr>
          <a:xfrm>
            <a:off x="6419461" y="2769930"/>
            <a:ext cx="5772539" cy="40880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91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bstr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067" y="1360111"/>
            <a:ext cx="7523962" cy="5123815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750" y="3452326"/>
            <a:ext cx="3245260" cy="340567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12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bstrac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067" y="1360111"/>
            <a:ext cx="7523962" cy="5123815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81" y="4440262"/>
            <a:ext cx="4928030" cy="24270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437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bstra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067" y="1360111"/>
            <a:ext cx="7523962" cy="5123815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60" y="3754263"/>
            <a:ext cx="2904039" cy="27296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019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9068" y="1441623"/>
            <a:ext cx="4990954" cy="499242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Edytuj opis elementu z prawej strony</a:t>
            </a:r>
            <a:endParaRPr lang="en-US" dirty="0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0" hasCustomPrompt="1"/>
          </p:nvPr>
        </p:nvSpPr>
        <p:spPr>
          <a:xfrm>
            <a:off x="5710238" y="1441450"/>
            <a:ext cx="6118225" cy="49926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pl-PL" dirty="0"/>
              <a:t>Element typu SmartArt (wykresy itp.)</a:t>
            </a:r>
          </a:p>
        </p:txBody>
      </p:sp>
    </p:spTree>
    <p:extLst>
      <p:ext uri="{BB962C8B-B14F-4D97-AF65-F5344CB8AC3E}">
        <p14:creationId xmlns:p14="http://schemas.microsoft.com/office/powerpoint/2010/main" val="27759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4525" y="1709738"/>
            <a:ext cx="8508093" cy="291824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Kliknij</a:t>
            </a:r>
            <a:r>
              <a:rPr lang="en-US" dirty="0"/>
              <a:t> aby </a:t>
            </a:r>
            <a:r>
              <a:rPr lang="pl-PL" dirty="0"/>
              <a:t>dodać tytuł rozdziału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5752055"/>
            <a:ext cx="10058400" cy="1115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23" y="558832"/>
            <a:ext cx="2738291" cy="18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9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Kliknij aby dodać tytuł slajdu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9068" y="1446245"/>
            <a:ext cx="5640732" cy="5066522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446245"/>
            <a:ext cx="5656810" cy="5066522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57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067" y="365125"/>
            <a:ext cx="11449943" cy="1090451"/>
          </a:xfrm>
        </p:spPr>
        <p:txBody>
          <a:bodyPr/>
          <a:lstStyle/>
          <a:p>
            <a:r>
              <a:rPr lang="pl-PL" dirty="0"/>
              <a:t>Kliknij aby dodać tytuł slajdu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9067" y="1485212"/>
            <a:ext cx="5618509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Dodaj tytuł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9067" y="2425959"/>
            <a:ext cx="5618509" cy="4077478"/>
          </a:xfrm>
        </p:spPr>
        <p:txBody>
          <a:bodyPr>
            <a:normAutofit/>
          </a:bodyPr>
          <a:lstStyle>
            <a:lvl1pPr>
              <a:buSzPct val="10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85212"/>
            <a:ext cx="565681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Dodaj tytuł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25959"/>
            <a:ext cx="5656810" cy="4077478"/>
          </a:xfrm>
        </p:spPr>
        <p:txBody>
          <a:bodyPr>
            <a:normAutofit/>
          </a:bodyPr>
          <a:lstStyle>
            <a:lvl1pPr>
              <a:buSzPct val="10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490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68" y="365125"/>
            <a:ext cx="11449942" cy="757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 aby dodać tytuł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067" y="1360111"/>
            <a:ext cx="11449943" cy="51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</p:spTree>
    <p:extLst>
      <p:ext uri="{BB962C8B-B14F-4D97-AF65-F5344CB8AC3E}">
        <p14:creationId xmlns:p14="http://schemas.microsoft.com/office/powerpoint/2010/main" val="22164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63" r:id="rId14"/>
    <p:sldLayoutId id="214748365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7000"/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7000"/>
        <a:buFont typeface="Univers LT CYR 57 Cn" panose="020B0506020202050204" pitchFamily="34" charset="-18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7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7000"/>
        <a:buFont typeface="Univers LT CYR 57 Cn" panose="020B0506020202050204" pitchFamily="34" charset="-18"/>
        <a:buChar char="⁻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7000"/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 applied in Internet of Things</a:t>
            </a:r>
            <a:endParaRPr lang="pl-PL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Course introduction</a:t>
            </a:r>
          </a:p>
          <a:p>
            <a:r>
              <a:rPr lang="pl-PL" dirty="0"/>
              <a:t>Project setup</a:t>
            </a:r>
          </a:p>
        </p:txBody>
      </p:sp>
    </p:spTree>
    <p:extLst>
      <p:ext uri="{BB962C8B-B14F-4D97-AF65-F5344CB8AC3E}">
        <p14:creationId xmlns:p14="http://schemas.microsoft.com/office/powerpoint/2010/main" val="3133561448"/>
      </p:ext>
    </p:extLst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Essentials</a:t>
            </a:r>
          </a:p>
        </p:txBody>
      </p:sp>
    </p:spTree>
    <p:extLst>
      <p:ext uri="{BB962C8B-B14F-4D97-AF65-F5344CB8AC3E}">
        <p14:creationId xmlns:p14="http://schemas.microsoft.com/office/powerpoint/2010/main" val="4206941296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 few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Created by </a:t>
            </a:r>
            <a:r>
              <a:rPr lang="pl-PL" sz="2400" dirty="0">
                <a:solidFill>
                  <a:schemeClr val="accent3"/>
                </a:solidFill>
              </a:rPr>
              <a:t>Linus Torvalds </a:t>
            </a:r>
            <a:r>
              <a:rPr lang="pl-PL" sz="2400" dirty="0"/>
              <a:t>for Linux kernel source code</a:t>
            </a:r>
          </a:p>
          <a:p>
            <a:r>
              <a:rPr lang="pl-PL" sz="2400" dirty="0"/>
              <a:t>Fast beast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dirty="0"/>
              <a:t>Much </a:t>
            </a:r>
            <a:r>
              <a:rPr lang="pl-PL" dirty="0">
                <a:solidFill>
                  <a:schemeClr val="accent3"/>
                </a:solidFill>
              </a:rPr>
              <a:t>faster</a:t>
            </a:r>
            <a:r>
              <a:rPr lang="pl-PL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pl-PL" dirty="0"/>
              <a:t>than other VCS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dirty="0"/>
              <a:t>Optimized to handle </a:t>
            </a:r>
            <a:r>
              <a:rPr lang="pl-PL" dirty="0">
                <a:solidFill>
                  <a:schemeClr val="accent3"/>
                </a:solidFill>
              </a:rPr>
              <a:t>huge</a:t>
            </a:r>
            <a:r>
              <a:rPr lang="pl-PL" dirty="0"/>
              <a:t> code repos</a:t>
            </a:r>
          </a:p>
          <a:p>
            <a:r>
              <a:rPr lang="pl-PL" sz="2400" dirty="0"/>
              <a:t>Undoable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dirty="0"/>
              <a:t>Almost everything can be </a:t>
            </a:r>
            <a:r>
              <a:rPr lang="pl-PL" dirty="0">
                <a:solidFill>
                  <a:schemeClr val="accent3"/>
                </a:solidFill>
              </a:rPr>
              <a:t>undone</a:t>
            </a:r>
            <a:endParaRPr lang="pl-PL" dirty="0"/>
          </a:p>
          <a:p>
            <a:r>
              <a:rPr lang="pl-PL" sz="2400" dirty="0"/>
              <a:t>Powerful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dirty="0"/>
              <a:t>Lot of helpers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dirty="0"/>
              <a:t>Lot of ways to do the same thing (e.g. fix something)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dirty="0"/>
              <a:t>Can handle </a:t>
            </a:r>
            <a:r>
              <a:rPr lang="pl-PL" dirty="0">
                <a:solidFill>
                  <a:schemeClr val="accent3"/>
                </a:solidFill>
              </a:rPr>
              <a:t>big repos</a:t>
            </a:r>
          </a:p>
          <a:p>
            <a:pPr marL="0" indent="0">
              <a:buNone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73611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Distributed not centralized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Distributed Version Control System (DVCS)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dirty="0"/>
              <a:t>Local clone of project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dirty="0"/>
              <a:t>Full history of changes locally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dirty="0"/>
              <a:t>More crash resistant due to local copy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dirty="0"/>
              <a:t>Faster because of local copy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dirty="0"/>
              <a:t>Bad for binary files</a:t>
            </a:r>
          </a:p>
        </p:txBody>
      </p:sp>
    </p:spTree>
    <p:extLst>
      <p:ext uri="{BB962C8B-B14F-4D97-AF65-F5344CB8AC3E}">
        <p14:creationId xmlns:p14="http://schemas.microsoft.com/office/powerpoint/2010/main" val="118274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9068" y="365125"/>
            <a:ext cx="11449942" cy="75709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Working directory -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9068" y="1361064"/>
            <a:ext cx="7523163" cy="1889130"/>
          </a:xfrm>
        </p:spPr>
        <p:txBody>
          <a:bodyPr/>
          <a:lstStyle/>
          <a:p>
            <a:r>
              <a:rPr lang="en-US" dirty="0"/>
              <a:t>The way how</a:t>
            </a:r>
            <a:r>
              <a:rPr lang="en-US" b="1" dirty="0"/>
              <a:t> </a:t>
            </a:r>
            <a:r>
              <a:rPr lang="pl-PL" dirty="0"/>
              <a:t>GIT</a:t>
            </a:r>
            <a:r>
              <a:rPr lang="en-US" dirty="0"/>
              <a:t> stores changes</a:t>
            </a:r>
            <a:endParaRPr lang="pl-PL" dirty="0"/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  <a:endParaRPr lang="pl-PL" dirty="0"/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Only changes</a:t>
            </a:r>
          </a:p>
          <a:p>
            <a:endParaRPr lang="pl-PL" dirty="0"/>
          </a:p>
        </p:txBody>
      </p:sp>
      <p:pic>
        <p:nvPicPr>
          <p:cNvPr id="4" name="Obraz 4" descr="GitSnapho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1706" y="2772953"/>
            <a:ext cx="5718176" cy="25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1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console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2868898" y="5574529"/>
            <a:ext cx="2493894" cy="49510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Untracked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8475" y="4482613"/>
            <a:ext cx="2493894" cy="49510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8053" y="3218289"/>
            <a:ext cx="2493894" cy="49510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Staged (indexed)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7207" y="2097638"/>
            <a:ext cx="2493894" cy="49510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Committed</a:t>
            </a:r>
          </a:p>
        </p:txBody>
      </p:sp>
      <p:sp>
        <p:nvSpPr>
          <p:cNvPr id="7" name="Strzałka zakrzywiona w prawo 2"/>
          <p:cNvSpPr/>
          <p:nvPr/>
        </p:nvSpPr>
        <p:spPr>
          <a:xfrm rot="10680000">
            <a:off x="5484866" y="3422813"/>
            <a:ext cx="731520" cy="2496641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Strzałka zakrzywiona w prawo 7"/>
          <p:cNvSpPr/>
          <p:nvPr/>
        </p:nvSpPr>
        <p:spPr>
          <a:xfrm rot="10680000">
            <a:off x="5497632" y="3419431"/>
            <a:ext cx="731520" cy="121615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" name="Strzałka zakrzywiona w prawo 8"/>
          <p:cNvSpPr/>
          <p:nvPr/>
        </p:nvSpPr>
        <p:spPr>
          <a:xfrm rot="10680000">
            <a:off x="5507210" y="2193420"/>
            <a:ext cx="731520" cy="1216152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6364586" y="2681909"/>
            <a:ext cx="534270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 -m "[KEY-xxx] Message</a:t>
            </a:r>
            <a:r>
              <a:rPr lang="pl-P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1" name="pole tekstowe 14"/>
          <p:cNvSpPr txBox="1"/>
          <p:nvPr/>
        </p:nvSpPr>
        <p:spPr>
          <a:xfrm>
            <a:off x="6365621" y="1600200"/>
            <a:ext cx="5351019" cy="36830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origin </a:t>
            </a:r>
            <a:r>
              <a:rPr lang="pl-PL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endParaRPr lang="pl-PL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pole tekstowe 15"/>
          <p:cNvSpPr txBox="1"/>
          <p:nvPr/>
        </p:nvSpPr>
        <p:spPr>
          <a:xfrm>
            <a:off x="6405893" y="3849688"/>
            <a:ext cx="5302496" cy="36988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.</a:t>
            </a:r>
          </a:p>
        </p:txBody>
      </p:sp>
      <p:sp>
        <p:nvSpPr>
          <p:cNvPr id="13" name="pole tekstowe 16"/>
          <p:cNvSpPr txBox="1"/>
          <p:nvPr/>
        </p:nvSpPr>
        <p:spPr>
          <a:xfrm>
            <a:off x="6407152" y="5257800"/>
            <a:ext cx="5310813" cy="369888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.</a:t>
            </a:r>
          </a:p>
        </p:txBody>
      </p:sp>
      <p:sp>
        <p:nvSpPr>
          <p:cNvPr id="14" name="pole tekstowe 17"/>
          <p:cNvSpPr txBox="1"/>
          <p:nvPr/>
        </p:nvSpPr>
        <p:spPr>
          <a:xfrm>
            <a:off x="6407152" y="4291013"/>
            <a:ext cx="5310813" cy="36988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. </a:t>
            </a:r>
            <a:r>
              <a:rPr lang="pl-PL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</a:p>
        </p:txBody>
      </p:sp>
      <p:sp>
        <p:nvSpPr>
          <p:cNvPr id="15" name="Strzałka zakrzywiona w prawo 2"/>
          <p:cNvSpPr/>
          <p:nvPr/>
        </p:nvSpPr>
        <p:spPr>
          <a:xfrm>
            <a:off x="1863855" y="3399657"/>
            <a:ext cx="731520" cy="1578064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257035" y="3940318"/>
            <a:ext cx="2631018" cy="36988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 </a:t>
            </a:r>
            <a:r>
              <a:rPr lang="pl-PL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&lt;path&gt;</a:t>
            </a:r>
          </a:p>
        </p:txBody>
      </p:sp>
    </p:spTree>
    <p:extLst>
      <p:ext uri="{BB962C8B-B14F-4D97-AF65-F5344CB8AC3E}">
        <p14:creationId xmlns:p14="http://schemas.microsoft.com/office/powerpoint/2010/main" val="125158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Checkout &amp; pointers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882432" y="4107993"/>
            <a:ext cx="2830217" cy="1045275"/>
            <a:chOff x="8882432" y="4174668"/>
            <a:chExt cx="2830217" cy="1045275"/>
          </a:xfrm>
        </p:grpSpPr>
        <p:sp>
          <p:nvSpPr>
            <p:cNvPr id="47" name="TextBox 46"/>
            <p:cNvSpPr txBox="1"/>
            <p:nvPr/>
          </p:nvSpPr>
          <p:spPr>
            <a:xfrm>
              <a:off x="10782860" y="4912166"/>
              <a:ext cx="92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develop</a:t>
              </a:r>
            </a:p>
          </p:txBody>
        </p:sp>
        <p:cxnSp>
          <p:nvCxnSpPr>
            <p:cNvPr id="48" name="Straight Connector 47"/>
            <p:cNvCxnSpPr>
              <a:stCxn id="71" idx="4"/>
            </p:cNvCxnSpPr>
            <p:nvPr/>
          </p:nvCxnSpPr>
          <p:spPr>
            <a:xfrm>
              <a:off x="8882432" y="4174668"/>
              <a:ext cx="1099203" cy="1016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9980033" y="5192231"/>
              <a:ext cx="1472469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656419" y="4174668"/>
            <a:ext cx="7060634" cy="1659296"/>
            <a:chOff x="4685793" y="3258512"/>
            <a:chExt cx="7060634" cy="1659296"/>
          </a:xfrm>
        </p:grpSpPr>
        <p:grpSp>
          <p:nvGrpSpPr>
            <p:cNvPr id="51" name="Group 50"/>
            <p:cNvGrpSpPr/>
            <p:nvPr/>
          </p:nvGrpSpPr>
          <p:grpSpPr>
            <a:xfrm>
              <a:off x="4685793" y="3258512"/>
              <a:ext cx="6805990" cy="1659296"/>
              <a:chOff x="4685793" y="2905428"/>
              <a:chExt cx="6805990" cy="1659296"/>
            </a:xfrm>
          </p:grpSpPr>
          <p:cxnSp>
            <p:nvCxnSpPr>
              <p:cNvPr id="53" name="Straight Connector 52"/>
              <p:cNvCxnSpPr>
                <a:endCxn id="62" idx="4"/>
              </p:cNvCxnSpPr>
              <p:nvPr/>
            </p:nvCxnSpPr>
            <p:spPr>
              <a:xfrm flipH="1" flipV="1">
                <a:off x="4685793" y="2905428"/>
                <a:ext cx="902785" cy="164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588576" y="4561176"/>
                <a:ext cx="5903207" cy="354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0801931" y="4609453"/>
              <a:ext cx="94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Branch-3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988541" y="4075814"/>
            <a:ext cx="10503243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740222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val 56"/>
          <p:cNvSpPr/>
          <p:nvPr/>
        </p:nvSpPr>
        <p:spPr>
          <a:xfrm>
            <a:off x="2209779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val 57"/>
          <p:cNvSpPr/>
          <p:nvPr/>
        </p:nvSpPr>
        <p:spPr>
          <a:xfrm>
            <a:off x="2679336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val 58"/>
          <p:cNvSpPr/>
          <p:nvPr/>
        </p:nvSpPr>
        <p:spPr>
          <a:xfrm>
            <a:off x="3148893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val 59"/>
          <p:cNvSpPr/>
          <p:nvPr/>
        </p:nvSpPr>
        <p:spPr>
          <a:xfrm>
            <a:off x="3618450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val 60"/>
          <p:cNvSpPr/>
          <p:nvPr/>
        </p:nvSpPr>
        <p:spPr>
          <a:xfrm>
            <a:off x="4088007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val 61"/>
          <p:cNvSpPr/>
          <p:nvPr/>
        </p:nvSpPr>
        <p:spPr>
          <a:xfrm>
            <a:off x="4557564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val 62"/>
          <p:cNvSpPr/>
          <p:nvPr/>
        </p:nvSpPr>
        <p:spPr>
          <a:xfrm>
            <a:off x="5027121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val 63"/>
          <p:cNvSpPr/>
          <p:nvPr/>
        </p:nvSpPr>
        <p:spPr>
          <a:xfrm>
            <a:off x="5496678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val 64"/>
          <p:cNvSpPr/>
          <p:nvPr/>
        </p:nvSpPr>
        <p:spPr>
          <a:xfrm>
            <a:off x="5966235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val 65"/>
          <p:cNvSpPr/>
          <p:nvPr/>
        </p:nvSpPr>
        <p:spPr>
          <a:xfrm>
            <a:off x="6435792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val 66"/>
          <p:cNvSpPr/>
          <p:nvPr/>
        </p:nvSpPr>
        <p:spPr>
          <a:xfrm>
            <a:off x="6905349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val 67"/>
          <p:cNvSpPr/>
          <p:nvPr/>
        </p:nvSpPr>
        <p:spPr>
          <a:xfrm>
            <a:off x="7374906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val 68"/>
          <p:cNvSpPr/>
          <p:nvPr/>
        </p:nvSpPr>
        <p:spPr>
          <a:xfrm>
            <a:off x="7844463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val 69"/>
          <p:cNvSpPr/>
          <p:nvPr/>
        </p:nvSpPr>
        <p:spPr>
          <a:xfrm>
            <a:off x="8314020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val 70"/>
          <p:cNvSpPr/>
          <p:nvPr/>
        </p:nvSpPr>
        <p:spPr>
          <a:xfrm>
            <a:off x="8783577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72" name="Group 71"/>
          <p:cNvGrpSpPr/>
          <p:nvPr/>
        </p:nvGrpSpPr>
        <p:grpSpPr>
          <a:xfrm>
            <a:off x="7466805" y="3093005"/>
            <a:ext cx="4260142" cy="1007620"/>
            <a:chOff x="7466805" y="3159680"/>
            <a:chExt cx="4260142" cy="1007620"/>
          </a:xfrm>
        </p:grpSpPr>
        <p:grpSp>
          <p:nvGrpSpPr>
            <p:cNvPr id="73" name="Group 72"/>
            <p:cNvGrpSpPr/>
            <p:nvPr/>
          </p:nvGrpSpPr>
          <p:grpSpPr>
            <a:xfrm flipV="1">
              <a:off x="7466805" y="3437629"/>
              <a:ext cx="4024978" cy="729671"/>
              <a:chOff x="7466805" y="3892203"/>
              <a:chExt cx="4024978" cy="729671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7466805" y="3892203"/>
                <a:ext cx="412028" cy="727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7878833" y="4621874"/>
                <a:ext cx="3612950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10782451" y="3159680"/>
              <a:ext cx="94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Branch-2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85531" y="2376618"/>
            <a:ext cx="8927119" cy="1715303"/>
            <a:chOff x="2785531" y="2443293"/>
            <a:chExt cx="8927119" cy="1715303"/>
          </a:xfrm>
        </p:grpSpPr>
        <p:grpSp>
          <p:nvGrpSpPr>
            <p:cNvPr id="78" name="Group 77"/>
            <p:cNvGrpSpPr/>
            <p:nvPr/>
          </p:nvGrpSpPr>
          <p:grpSpPr>
            <a:xfrm>
              <a:off x="2785531" y="2768779"/>
              <a:ext cx="8706252" cy="1389817"/>
              <a:chOff x="2785531" y="2415695"/>
              <a:chExt cx="8706252" cy="1389817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flipV="1">
                <a:off x="2785531" y="2417696"/>
                <a:ext cx="786152" cy="1387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75875" y="2415695"/>
                <a:ext cx="7915908" cy="2001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10768154" y="2443293"/>
              <a:ext cx="94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Branch-1</a:t>
              </a:r>
            </a:p>
          </p:txBody>
        </p:sp>
      </p:grpSp>
      <p:sp>
        <p:nvSpPr>
          <p:cNvPr id="82" name="Oval 81"/>
          <p:cNvSpPr/>
          <p:nvPr/>
        </p:nvSpPr>
        <p:spPr>
          <a:xfrm>
            <a:off x="9180922" y="3876392"/>
            <a:ext cx="341900" cy="3419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3" name="Group 82"/>
          <p:cNvGrpSpPr/>
          <p:nvPr/>
        </p:nvGrpSpPr>
        <p:grpSpPr>
          <a:xfrm>
            <a:off x="8578325" y="4273521"/>
            <a:ext cx="689499" cy="532361"/>
            <a:chOff x="8578325" y="4340196"/>
            <a:chExt cx="689499" cy="532361"/>
          </a:xfrm>
        </p:grpSpPr>
        <p:sp>
          <p:nvSpPr>
            <p:cNvPr id="84" name="TextBox 83"/>
            <p:cNvSpPr txBox="1"/>
            <p:nvPr/>
          </p:nvSpPr>
          <p:spPr>
            <a:xfrm>
              <a:off x="8578325" y="4564780"/>
              <a:ext cx="689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HEAD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8882431" y="4340196"/>
              <a:ext cx="1" cy="266181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0" y="2323964"/>
            <a:ext cx="12192000" cy="389911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pole tekstowe 3"/>
          <p:cNvSpPr txBox="1"/>
          <p:nvPr/>
        </p:nvSpPr>
        <p:spPr>
          <a:xfrm>
            <a:off x="4216589" y="3335357"/>
            <a:ext cx="3317686" cy="5678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144000" rIns="144000" bIns="144000" rtlCol="0" anchor="ctr">
            <a:sp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pl-PL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6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0.03919 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6" grpId="0" animBg="1"/>
      <p:bldP spid="86" grpId="1" animBg="1"/>
      <p:bldP spid="87" grpId="0" animBg="1"/>
      <p:bldP spid="8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Stashing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82432" y="4107993"/>
            <a:ext cx="2830217" cy="1045275"/>
            <a:chOff x="8882432" y="4174668"/>
            <a:chExt cx="2830217" cy="1045275"/>
          </a:xfrm>
        </p:grpSpPr>
        <p:sp>
          <p:nvSpPr>
            <p:cNvPr id="4" name="TextBox 3"/>
            <p:cNvSpPr txBox="1"/>
            <p:nvPr/>
          </p:nvSpPr>
          <p:spPr>
            <a:xfrm>
              <a:off x="10782860" y="4912166"/>
              <a:ext cx="92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develop</a:t>
              </a:r>
            </a:p>
          </p:txBody>
        </p:sp>
        <p:cxnSp>
          <p:nvCxnSpPr>
            <p:cNvPr id="5" name="Straight Connector 4"/>
            <p:cNvCxnSpPr>
              <a:stCxn id="29" idx="4"/>
            </p:cNvCxnSpPr>
            <p:nvPr/>
          </p:nvCxnSpPr>
          <p:spPr>
            <a:xfrm>
              <a:off x="8882432" y="4174668"/>
              <a:ext cx="1099203" cy="1016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80033" y="5192231"/>
              <a:ext cx="1472469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656419" y="4174668"/>
            <a:ext cx="7060634" cy="1659296"/>
            <a:chOff x="4685793" y="3258512"/>
            <a:chExt cx="7060634" cy="1659296"/>
          </a:xfrm>
        </p:grpSpPr>
        <p:grpSp>
          <p:nvGrpSpPr>
            <p:cNvPr id="8" name="Group 7"/>
            <p:cNvGrpSpPr/>
            <p:nvPr/>
          </p:nvGrpSpPr>
          <p:grpSpPr>
            <a:xfrm>
              <a:off x="4685793" y="3258512"/>
              <a:ext cx="6805990" cy="1659296"/>
              <a:chOff x="4685793" y="2905428"/>
              <a:chExt cx="6805990" cy="1659296"/>
            </a:xfrm>
          </p:grpSpPr>
          <p:cxnSp>
            <p:nvCxnSpPr>
              <p:cNvPr id="10" name="Straight Connector 9"/>
              <p:cNvCxnSpPr>
                <a:endCxn id="20" idx="4"/>
              </p:cNvCxnSpPr>
              <p:nvPr/>
            </p:nvCxnSpPr>
            <p:spPr>
              <a:xfrm flipH="1" flipV="1">
                <a:off x="4685793" y="2905428"/>
                <a:ext cx="902785" cy="164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588576" y="4561176"/>
                <a:ext cx="5903207" cy="354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801931" y="4609453"/>
              <a:ext cx="94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Branch-3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988541" y="4075814"/>
            <a:ext cx="10503243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40222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val 14"/>
          <p:cNvSpPr/>
          <p:nvPr/>
        </p:nvSpPr>
        <p:spPr>
          <a:xfrm>
            <a:off x="2209779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val 15"/>
          <p:cNvSpPr/>
          <p:nvPr/>
        </p:nvSpPr>
        <p:spPr>
          <a:xfrm>
            <a:off x="2679336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val 16"/>
          <p:cNvSpPr/>
          <p:nvPr/>
        </p:nvSpPr>
        <p:spPr>
          <a:xfrm>
            <a:off x="3148893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val 17"/>
          <p:cNvSpPr/>
          <p:nvPr/>
        </p:nvSpPr>
        <p:spPr>
          <a:xfrm>
            <a:off x="3618450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val 18"/>
          <p:cNvSpPr/>
          <p:nvPr/>
        </p:nvSpPr>
        <p:spPr>
          <a:xfrm>
            <a:off x="4088007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val 19"/>
          <p:cNvSpPr/>
          <p:nvPr/>
        </p:nvSpPr>
        <p:spPr>
          <a:xfrm>
            <a:off x="4557564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val 20"/>
          <p:cNvSpPr/>
          <p:nvPr/>
        </p:nvSpPr>
        <p:spPr>
          <a:xfrm>
            <a:off x="5027121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val 21"/>
          <p:cNvSpPr/>
          <p:nvPr/>
        </p:nvSpPr>
        <p:spPr>
          <a:xfrm>
            <a:off x="5496678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val 22"/>
          <p:cNvSpPr/>
          <p:nvPr/>
        </p:nvSpPr>
        <p:spPr>
          <a:xfrm>
            <a:off x="5966235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val 23"/>
          <p:cNvSpPr/>
          <p:nvPr/>
        </p:nvSpPr>
        <p:spPr>
          <a:xfrm>
            <a:off x="6435792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val 24"/>
          <p:cNvSpPr/>
          <p:nvPr/>
        </p:nvSpPr>
        <p:spPr>
          <a:xfrm>
            <a:off x="6905349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val 25"/>
          <p:cNvSpPr/>
          <p:nvPr/>
        </p:nvSpPr>
        <p:spPr>
          <a:xfrm>
            <a:off x="7374906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Oval 26"/>
          <p:cNvSpPr/>
          <p:nvPr/>
        </p:nvSpPr>
        <p:spPr>
          <a:xfrm>
            <a:off x="7844463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val 27"/>
          <p:cNvSpPr/>
          <p:nvPr/>
        </p:nvSpPr>
        <p:spPr>
          <a:xfrm>
            <a:off x="8314020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Oval 28"/>
          <p:cNvSpPr/>
          <p:nvPr/>
        </p:nvSpPr>
        <p:spPr>
          <a:xfrm>
            <a:off x="8783577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0" name="Group 29"/>
          <p:cNvGrpSpPr/>
          <p:nvPr/>
        </p:nvGrpSpPr>
        <p:grpSpPr>
          <a:xfrm>
            <a:off x="7466805" y="3093005"/>
            <a:ext cx="4260142" cy="1007620"/>
            <a:chOff x="7466805" y="3159680"/>
            <a:chExt cx="4260142" cy="1007620"/>
          </a:xfrm>
        </p:grpSpPr>
        <p:grpSp>
          <p:nvGrpSpPr>
            <p:cNvPr id="31" name="Group 30"/>
            <p:cNvGrpSpPr/>
            <p:nvPr/>
          </p:nvGrpSpPr>
          <p:grpSpPr>
            <a:xfrm flipV="1">
              <a:off x="7466805" y="3437629"/>
              <a:ext cx="4024978" cy="729671"/>
              <a:chOff x="7466805" y="3892203"/>
              <a:chExt cx="4024978" cy="729671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7466805" y="3892203"/>
                <a:ext cx="412028" cy="727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7878833" y="4621874"/>
                <a:ext cx="3612950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0782451" y="3159680"/>
              <a:ext cx="94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Branch-2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85531" y="2376618"/>
            <a:ext cx="8927119" cy="1715303"/>
            <a:chOff x="2785531" y="2443293"/>
            <a:chExt cx="8927119" cy="1715303"/>
          </a:xfrm>
        </p:grpSpPr>
        <p:grpSp>
          <p:nvGrpSpPr>
            <p:cNvPr id="36" name="Group 35"/>
            <p:cNvGrpSpPr/>
            <p:nvPr/>
          </p:nvGrpSpPr>
          <p:grpSpPr>
            <a:xfrm>
              <a:off x="2785531" y="2768779"/>
              <a:ext cx="8706252" cy="1389817"/>
              <a:chOff x="2785531" y="2415695"/>
              <a:chExt cx="8706252" cy="1389817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2785531" y="2417696"/>
                <a:ext cx="786152" cy="1387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575875" y="2415695"/>
                <a:ext cx="7915908" cy="2001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0768154" y="2443293"/>
              <a:ext cx="94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Branch-1</a:t>
              </a:r>
            </a:p>
          </p:txBody>
        </p:sp>
      </p:grpSp>
      <p:sp>
        <p:nvSpPr>
          <p:cNvPr id="40" name="Oval 39"/>
          <p:cNvSpPr/>
          <p:nvPr/>
        </p:nvSpPr>
        <p:spPr>
          <a:xfrm>
            <a:off x="9180922" y="3876392"/>
            <a:ext cx="341900" cy="3419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1" name="Group 40"/>
          <p:cNvGrpSpPr/>
          <p:nvPr/>
        </p:nvGrpSpPr>
        <p:grpSpPr>
          <a:xfrm>
            <a:off x="9054575" y="4273521"/>
            <a:ext cx="689499" cy="532361"/>
            <a:chOff x="8578325" y="4340196"/>
            <a:chExt cx="689499" cy="532361"/>
          </a:xfrm>
        </p:grpSpPr>
        <p:sp>
          <p:nvSpPr>
            <p:cNvPr id="42" name="TextBox 41"/>
            <p:cNvSpPr txBox="1"/>
            <p:nvPr/>
          </p:nvSpPr>
          <p:spPr>
            <a:xfrm>
              <a:off x="8578325" y="4564780"/>
              <a:ext cx="689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HEAD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8882431" y="4340196"/>
              <a:ext cx="1" cy="266181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0" y="2288849"/>
            <a:ext cx="12192000" cy="389911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ole tekstowe 3"/>
          <p:cNvSpPr txBox="1"/>
          <p:nvPr/>
        </p:nvSpPr>
        <p:spPr>
          <a:xfrm>
            <a:off x="5162508" y="3335357"/>
            <a:ext cx="1749646" cy="5678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144000" rIns="144000" bIns="144000" rtlCol="0" anchor="ctr">
            <a:sp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stash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943317" y="1193808"/>
            <a:ext cx="2518738" cy="1194078"/>
            <a:chOff x="7943317" y="1127133"/>
            <a:chExt cx="2518738" cy="1194078"/>
          </a:xfrm>
        </p:grpSpPr>
        <p:sp>
          <p:nvSpPr>
            <p:cNvPr id="47" name="Rectangle 46"/>
            <p:cNvSpPr/>
            <p:nvPr/>
          </p:nvSpPr>
          <p:spPr>
            <a:xfrm>
              <a:off x="8042172" y="1426836"/>
              <a:ext cx="2419883" cy="894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943317" y="1127133"/>
              <a:ext cx="939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ln w="0">
                    <a:noFill/>
                  </a:ln>
                  <a:solidFill>
                    <a:schemeClr val="accent1"/>
                  </a:solidFill>
                </a:rPr>
                <a:t>stash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138926" y="1551872"/>
              <a:ext cx="547896" cy="735213"/>
              <a:chOff x="8848885" y="1562017"/>
              <a:chExt cx="547896" cy="73521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883625" y="1562017"/>
                <a:ext cx="341900" cy="3419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848885" y="1927898"/>
                <a:ext cx="547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ln w="0">
                      <a:noFill/>
                    </a:ln>
                    <a:solidFill>
                      <a:schemeClr val="accent1"/>
                    </a:solidFill>
                  </a:rPr>
                  <a:t>[0]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8704217" y="1619143"/>
            <a:ext cx="547896" cy="735213"/>
            <a:chOff x="6301418" y="1515349"/>
            <a:chExt cx="547896" cy="735213"/>
          </a:xfrm>
        </p:grpSpPr>
        <p:sp>
          <p:nvSpPr>
            <p:cNvPr id="53" name="Oval 52"/>
            <p:cNvSpPr/>
            <p:nvPr/>
          </p:nvSpPr>
          <p:spPr>
            <a:xfrm>
              <a:off x="6336158" y="1515349"/>
              <a:ext cx="341900" cy="3419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01418" y="1881230"/>
              <a:ext cx="547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ln w="0">
                    <a:noFill/>
                  </a:ln>
                  <a:solidFill>
                    <a:schemeClr val="accent1"/>
                  </a:solidFill>
                </a:rPr>
                <a:t>[1]</a:t>
              </a:r>
            </a:p>
          </p:txBody>
        </p:sp>
      </p:grpSp>
      <p:sp>
        <p:nvSpPr>
          <p:cNvPr id="55" name="pole tekstowe 3"/>
          <p:cNvSpPr txBox="1"/>
          <p:nvPr/>
        </p:nvSpPr>
        <p:spPr>
          <a:xfrm>
            <a:off x="4861545" y="3335356"/>
            <a:ext cx="2410107" cy="5678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144000" rIns="144000" bIns="144000" rtlCol="0" anchor="ctr">
            <a:sp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stash pop</a:t>
            </a:r>
          </a:p>
        </p:txBody>
      </p:sp>
    </p:spTree>
    <p:extLst>
      <p:ext uri="{BB962C8B-B14F-4D97-AF65-F5344CB8AC3E}">
        <p14:creationId xmlns:p14="http://schemas.microsoft.com/office/powerpoint/2010/main" val="329301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03763 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41 0.00023 L -1.25E-6 -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03841 0.000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63 0.00023 L -1.25E-6 2.96296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45" grpId="0" animBg="1"/>
      <p:bldP spid="45" grpId="1" animBg="1"/>
      <p:bldP spid="45" grpId="2" animBg="1"/>
      <p:bldP spid="45" grpId="3" animBg="1"/>
      <p:bldP spid="55" grpId="0" animBg="1"/>
      <p:bldP spid="5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Standard merge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68585" y="2780878"/>
            <a:ext cx="404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Moving NG-100 branch fast-forward </a:t>
            </a:r>
          </a:p>
        </p:txBody>
      </p:sp>
      <p:cxnSp>
        <p:nvCxnSpPr>
          <p:cNvPr id="4" name="Straight Connector 3"/>
          <p:cNvCxnSpPr>
            <a:endCxn id="28" idx="6"/>
          </p:cNvCxnSpPr>
          <p:nvPr/>
        </p:nvCxnSpPr>
        <p:spPr>
          <a:xfrm>
            <a:off x="3571683" y="2701935"/>
            <a:ext cx="1514866" cy="1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88541" y="4075814"/>
            <a:ext cx="10503243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40222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2209779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val 7"/>
          <p:cNvSpPr/>
          <p:nvPr/>
        </p:nvSpPr>
        <p:spPr>
          <a:xfrm>
            <a:off x="3148893" y="3976959"/>
            <a:ext cx="197709" cy="19770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val 8"/>
          <p:cNvSpPr/>
          <p:nvPr/>
        </p:nvSpPr>
        <p:spPr>
          <a:xfrm>
            <a:off x="3618450" y="3976959"/>
            <a:ext cx="197709" cy="19770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val 9"/>
          <p:cNvSpPr/>
          <p:nvPr/>
        </p:nvSpPr>
        <p:spPr>
          <a:xfrm>
            <a:off x="4088007" y="3976959"/>
            <a:ext cx="197709" cy="19770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val 10"/>
          <p:cNvSpPr/>
          <p:nvPr/>
        </p:nvSpPr>
        <p:spPr>
          <a:xfrm>
            <a:off x="4557564" y="3976959"/>
            <a:ext cx="197709" cy="19770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785531" y="2704105"/>
            <a:ext cx="786152" cy="1387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086549" y="2376618"/>
            <a:ext cx="6626101" cy="327487"/>
            <a:chOff x="5086549" y="2376618"/>
            <a:chExt cx="6626101" cy="327487"/>
          </a:xfrm>
        </p:grpSpPr>
        <p:cxnSp>
          <p:nvCxnSpPr>
            <p:cNvPr id="14" name="Straight Connector 13"/>
            <p:cNvCxnSpPr>
              <a:stCxn id="28" idx="6"/>
            </p:cNvCxnSpPr>
            <p:nvPr/>
          </p:nvCxnSpPr>
          <p:spPr>
            <a:xfrm>
              <a:off x="5086549" y="2702104"/>
              <a:ext cx="6405234" cy="200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68154" y="2376618"/>
              <a:ext cx="94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NG-100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2679336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val 16"/>
          <p:cNvSpPr/>
          <p:nvPr/>
        </p:nvSpPr>
        <p:spPr>
          <a:xfrm>
            <a:off x="3949726" y="260324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val 17"/>
          <p:cNvSpPr/>
          <p:nvPr/>
        </p:nvSpPr>
        <p:spPr>
          <a:xfrm>
            <a:off x="4419283" y="260324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val 18"/>
          <p:cNvSpPr/>
          <p:nvPr/>
        </p:nvSpPr>
        <p:spPr>
          <a:xfrm>
            <a:off x="4888840" y="2603249"/>
            <a:ext cx="197709" cy="19770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3"/>
          <p:cNvSpPr txBox="1"/>
          <p:nvPr/>
        </p:nvSpPr>
        <p:spPr>
          <a:xfrm>
            <a:off x="569505" y="3013279"/>
            <a:ext cx="2736851" cy="50625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216000" tIns="144000" rIns="144000" bIns="144000" rtlCol="0" anchor="ctr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 –b NG-100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14081" y="2603249"/>
            <a:ext cx="2631415" cy="1987095"/>
            <a:chOff x="2614081" y="2603249"/>
            <a:chExt cx="2631415" cy="1987095"/>
          </a:xfrm>
        </p:grpSpPr>
        <p:grpSp>
          <p:nvGrpSpPr>
            <p:cNvPr id="22" name="Group 21"/>
            <p:cNvGrpSpPr/>
            <p:nvPr/>
          </p:nvGrpSpPr>
          <p:grpSpPr>
            <a:xfrm>
              <a:off x="2679336" y="2603249"/>
              <a:ext cx="2407213" cy="1571419"/>
              <a:chOff x="2831736" y="2755649"/>
              <a:chExt cx="2407213" cy="157141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709964" y="4129359"/>
                <a:ext cx="197709" cy="197709"/>
              </a:xfrm>
              <a:prstGeom prst="ellips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31736" y="4129359"/>
                <a:ext cx="197709" cy="197709"/>
              </a:xfrm>
              <a:prstGeom prst="ellips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041240" y="2755649"/>
                <a:ext cx="197709" cy="197709"/>
              </a:xfrm>
              <a:prstGeom prst="ellips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614081" y="4197379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26396" y="2801592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96308" y="4221012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C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91196" y="1870366"/>
            <a:ext cx="689499" cy="649221"/>
            <a:chOff x="8578325" y="4564780"/>
            <a:chExt cx="689499" cy="649221"/>
          </a:xfrm>
        </p:grpSpPr>
        <p:sp>
          <p:nvSpPr>
            <p:cNvPr id="30" name="TextBox 29"/>
            <p:cNvSpPr txBox="1"/>
            <p:nvPr/>
          </p:nvSpPr>
          <p:spPr>
            <a:xfrm>
              <a:off x="8578325" y="4564780"/>
              <a:ext cx="689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HEAD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8874823" y="4830726"/>
              <a:ext cx="0" cy="383275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726319" y="2595578"/>
            <a:ext cx="1061390" cy="1410335"/>
            <a:chOff x="4726319" y="2595578"/>
            <a:chExt cx="1061390" cy="1410335"/>
          </a:xfrm>
        </p:grpSpPr>
        <p:sp>
          <p:nvSpPr>
            <p:cNvPr id="33" name="Oval 32"/>
            <p:cNvSpPr/>
            <p:nvPr/>
          </p:nvSpPr>
          <p:spPr>
            <a:xfrm>
              <a:off x="5590000" y="2595578"/>
              <a:ext cx="197709" cy="197709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34" name="Straight Connector 33"/>
            <p:cNvCxnSpPr>
              <a:stCxn id="26" idx="7"/>
              <a:endCxn id="33" idx="3"/>
            </p:cNvCxnSpPr>
            <p:nvPr/>
          </p:nvCxnSpPr>
          <p:spPr>
            <a:xfrm flipV="1">
              <a:off x="4726319" y="2764333"/>
              <a:ext cx="892635" cy="124158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0768154" y="3706604"/>
            <a:ext cx="94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57595" y="2365566"/>
            <a:ext cx="6655055" cy="1809101"/>
            <a:chOff x="5057595" y="2365566"/>
            <a:chExt cx="6655055" cy="1809101"/>
          </a:xfrm>
        </p:grpSpPr>
        <p:grpSp>
          <p:nvGrpSpPr>
            <p:cNvPr id="37" name="Group 36"/>
            <p:cNvGrpSpPr/>
            <p:nvPr/>
          </p:nvGrpSpPr>
          <p:grpSpPr>
            <a:xfrm>
              <a:off x="5057595" y="2365566"/>
              <a:ext cx="6655055" cy="1713870"/>
              <a:chOff x="5057595" y="2365566"/>
              <a:chExt cx="6655055" cy="1713870"/>
            </a:xfrm>
          </p:grpSpPr>
          <p:cxnSp>
            <p:nvCxnSpPr>
              <p:cNvPr id="39" name="Straight Connector 38"/>
              <p:cNvCxnSpPr>
                <a:stCxn id="38" idx="1"/>
                <a:endCxn id="28" idx="5"/>
              </p:cNvCxnSpPr>
              <p:nvPr/>
            </p:nvCxnSpPr>
            <p:spPr>
              <a:xfrm flipH="1" flipV="1">
                <a:off x="5057595" y="2772004"/>
                <a:ext cx="571681" cy="12339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5677193" y="2365566"/>
                <a:ext cx="6035457" cy="1713870"/>
                <a:chOff x="5677193" y="1892865"/>
                <a:chExt cx="6035457" cy="171387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463345" y="2216748"/>
                  <a:ext cx="5028438" cy="1129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10768154" y="1892865"/>
                  <a:ext cx="9444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NG-100</a:t>
                  </a: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5677193" y="2218919"/>
                  <a:ext cx="786152" cy="1387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Oval 37"/>
            <p:cNvSpPr/>
            <p:nvPr/>
          </p:nvSpPr>
          <p:spPr>
            <a:xfrm>
              <a:off x="5600322" y="3976958"/>
              <a:ext cx="197709" cy="197709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0" y="2271455"/>
            <a:ext cx="12192000" cy="389911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ole tekstowe 3"/>
          <p:cNvSpPr txBox="1"/>
          <p:nvPr/>
        </p:nvSpPr>
        <p:spPr>
          <a:xfrm>
            <a:off x="4195456" y="3081447"/>
            <a:ext cx="3205311" cy="5678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144000" rIns="144000" bIns="144000" rtlCol="0" anchor="ctr">
            <a:spAutoFit/>
          </a:bodyPr>
          <a:lstStyle/>
          <a:p>
            <a:r>
              <a:rPr lang="pl-PL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develop</a:t>
            </a:r>
          </a:p>
        </p:txBody>
      </p:sp>
      <p:sp>
        <p:nvSpPr>
          <p:cNvPr id="46" name="pole tekstowe 3"/>
          <p:cNvSpPr txBox="1"/>
          <p:nvPr/>
        </p:nvSpPr>
        <p:spPr>
          <a:xfrm>
            <a:off x="4419284" y="3071922"/>
            <a:ext cx="2682020" cy="5678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144000" rIns="144000" bIns="144000" rtlCol="0" anchor="ctr">
            <a:spAutoFit/>
          </a:bodyPr>
          <a:lstStyle/>
          <a:p>
            <a:r>
              <a:rPr lang="pl-PL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merge develop</a:t>
            </a:r>
          </a:p>
        </p:txBody>
      </p:sp>
      <p:sp>
        <p:nvSpPr>
          <p:cNvPr id="47" name="pole tekstowe 3"/>
          <p:cNvSpPr txBox="1"/>
          <p:nvPr/>
        </p:nvSpPr>
        <p:spPr>
          <a:xfrm>
            <a:off x="4518137" y="3060394"/>
            <a:ext cx="2583167" cy="5678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144000" rIns="144000" bIns="144000" rtlCol="0" anchor="ctr">
            <a:spAutoFit/>
          </a:bodyPr>
          <a:lstStyle/>
          <a:p>
            <a:r>
              <a:rPr lang="pl-PL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merge NG-100</a:t>
            </a:r>
          </a:p>
        </p:txBody>
      </p:sp>
    </p:spTree>
    <p:extLst>
      <p:ext uri="{BB962C8B-B14F-4D97-AF65-F5344CB8AC3E}">
        <p14:creationId xmlns:p14="http://schemas.microsoft.com/office/powerpoint/2010/main" val="174230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5573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73 0.00023 L -0.02617 0.2094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17 0.20949 L 0.05846 0.2090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69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Merge &amp; Rebase</a:t>
            </a:r>
          </a:p>
        </p:txBody>
      </p:sp>
      <p:cxnSp>
        <p:nvCxnSpPr>
          <p:cNvPr id="3" name="Straight Connector 2"/>
          <p:cNvCxnSpPr>
            <a:endCxn id="14" idx="6"/>
          </p:cNvCxnSpPr>
          <p:nvPr/>
        </p:nvCxnSpPr>
        <p:spPr>
          <a:xfrm>
            <a:off x="3581208" y="2702104"/>
            <a:ext cx="21149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88541" y="4075814"/>
            <a:ext cx="10503243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740222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val 5"/>
          <p:cNvSpPr/>
          <p:nvPr/>
        </p:nvSpPr>
        <p:spPr>
          <a:xfrm>
            <a:off x="2209779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5441291" y="2376618"/>
            <a:ext cx="6271360" cy="327487"/>
            <a:chOff x="5148789" y="2376618"/>
            <a:chExt cx="6563861" cy="32748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148789" y="2704105"/>
              <a:ext cx="634299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768154" y="2376618"/>
              <a:ext cx="94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NG-100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9030" y="1870366"/>
            <a:ext cx="5401740" cy="2221555"/>
            <a:chOff x="569505" y="1870366"/>
            <a:chExt cx="5401740" cy="2221555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785531" y="2704105"/>
              <a:ext cx="786152" cy="1387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92651" y="2603249"/>
              <a:ext cx="197709" cy="197709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Oval 12"/>
            <p:cNvSpPr/>
            <p:nvPr/>
          </p:nvSpPr>
          <p:spPr>
            <a:xfrm>
              <a:off x="4962208" y="2603249"/>
              <a:ext cx="197709" cy="197709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Oval 13"/>
            <p:cNvSpPr/>
            <p:nvPr/>
          </p:nvSpPr>
          <p:spPr>
            <a:xfrm>
              <a:off x="5488915" y="2603249"/>
              <a:ext cx="197709" cy="19770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pole tekstowe 3"/>
            <p:cNvSpPr txBox="1"/>
            <p:nvPr/>
          </p:nvSpPr>
          <p:spPr>
            <a:xfrm>
              <a:off x="569505" y="3013279"/>
              <a:ext cx="2736851" cy="5062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216000" tIns="144000" rIns="144000" bIns="144000" rtlCol="0" anchor="ctr">
              <a:spAutoFit/>
            </a:bodyPr>
            <a:lstStyle/>
            <a:p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checkout –b NG-100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281746" y="1870366"/>
              <a:ext cx="689499" cy="649221"/>
              <a:chOff x="9168875" y="4564780"/>
              <a:chExt cx="689499" cy="64922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9168875" y="4564780"/>
                <a:ext cx="6894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HEAD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9465373" y="4830726"/>
                <a:ext cx="0" cy="383275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10768154" y="3706604"/>
            <a:ext cx="94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</a:t>
            </a:r>
          </a:p>
        </p:txBody>
      </p:sp>
      <p:sp>
        <p:nvSpPr>
          <p:cNvPr id="20" name="Oval 19"/>
          <p:cNvSpPr/>
          <p:nvPr/>
        </p:nvSpPr>
        <p:spPr>
          <a:xfrm>
            <a:off x="3148893" y="3976959"/>
            <a:ext cx="197709" cy="19770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val 20"/>
          <p:cNvSpPr/>
          <p:nvPr/>
        </p:nvSpPr>
        <p:spPr>
          <a:xfrm>
            <a:off x="3618450" y="3976959"/>
            <a:ext cx="197709" cy="19770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val 21"/>
          <p:cNvSpPr/>
          <p:nvPr/>
        </p:nvSpPr>
        <p:spPr>
          <a:xfrm>
            <a:off x="4088007" y="3976959"/>
            <a:ext cx="197709" cy="19770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val 22"/>
          <p:cNvSpPr/>
          <p:nvPr/>
        </p:nvSpPr>
        <p:spPr>
          <a:xfrm>
            <a:off x="4557564" y="3976959"/>
            <a:ext cx="197709" cy="19770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val 23"/>
          <p:cNvSpPr/>
          <p:nvPr/>
        </p:nvSpPr>
        <p:spPr>
          <a:xfrm>
            <a:off x="2679336" y="3976959"/>
            <a:ext cx="197709" cy="1977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Rectangle 24"/>
          <p:cNvSpPr/>
          <p:nvPr/>
        </p:nvSpPr>
        <p:spPr>
          <a:xfrm>
            <a:off x="0" y="2225111"/>
            <a:ext cx="12192000" cy="389911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3"/>
          <p:cNvSpPr txBox="1"/>
          <p:nvPr/>
        </p:nvSpPr>
        <p:spPr>
          <a:xfrm>
            <a:off x="4518137" y="3060394"/>
            <a:ext cx="2901838" cy="5678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144000" rIns="144000" bIns="144000" rtlCol="0" anchor="ctr">
            <a:spAutoFit/>
          </a:bodyPr>
          <a:lstStyle/>
          <a:p>
            <a:r>
              <a:rPr lang="pl-PL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rebase develop</a:t>
            </a:r>
          </a:p>
        </p:txBody>
      </p:sp>
    </p:spTree>
    <p:extLst>
      <p:ext uri="{BB962C8B-B14F-4D97-AF65-F5344CB8AC3E}">
        <p14:creationId xmlns:p14="http://schemas.microsoft.com/office/powerpoint/2010/main" val="176972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0.1513 -0.0004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Simple daily GIT flow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6469" y="1368736"/>
            <a:ext cx="6797634" cy="34296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7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 typeface="Univers LT CYR 57 Cn" panose="020B0506020202050204" pitchFamily="34" charset="-18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 typeface="Univers LT CYR 57 Cn" panose="020B0506020202050204" pitchFamily="34" charset="-18"/>
              <a:buChar char="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Simple flow (develop)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sz="1800" dirty="0">
                <a:latin typeface="Courier New" pitchFamily="49" charset="0"/>
                <a:cs typeface="Courier New" pitchFamily="49" charset="0"/>
              </a:rPr>
              <a:t>git pull origin develop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checkout -b NG-100</a:t>
            </a:r>
            <a:endParaRPr lang="pl-PL" sz="1800" dirty="0">
              <a:latin typeface="Courier New" pitchFamily="49" charset="0"/>
              <a:cs typeface="Courier New" pitchFamily="49" charset="0"/>
            </a:endParaRP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..... changes .....</a:t>
            </a:r>
            <a:endParaRPr lang="pl-PL" sz="1800" dirty="0">
              <a:latin typeface="Courier New" pitchFamily="49" charset="0"/>
              <a:cs typeface="Courier New" pitchFamily="49" charset="0"/>
            </a:endParaRP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add .</a:t>
            </a:r>
            <a:br>
              <a:rPr lang="pl-PL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add . –A</a:t>
            </a:r>
            <a:br>
              <a:rPr lang="pl-PL" sz="1800" dirty="0">
                <a:latin typeface="Courier New" pitchFamily="49" charset="0"/>
                <a:cs typeface="Courier New" pitchFamily="49" charset="0"/>
              </a:rPr>
            </a:br>
            <a:r>
              <a:rPr lang="pl-PL" sz="1800" dirty="0">
                <a:latin typeface="Courier New" pitchFamily="49" charset="0"/>
                <a:cs typeface="Courier New" pitchFamily="49" charset="0"/>
              </a:rPr>
              <a:t>git gui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git </a:t>
            </a:r>
            <a:r>
              <a:rPr lang="en-US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commit -m "[NG-100][Fix] This is a fix"</a:t>
            </a:r>
            <a:endParaRPr lang="pl-PL" sz="1800" dirty="0">
              <a:solidFill>
                <a:srgbClr val="7F7F7F"/>
              </a:solidFill>
              <a:latin typeface="Courier New" pitchFamily="49" charset="0"/>
              <a:cs typeface="Courier New" pitchFamily="49" charset="0"/>
            </a:endParaRP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checkout develop</a:t>
            </a:r>
            <a:endParaRPr lang="en-US" sz="1800" dirty="0">
              <a:solidFill>
                <a:srgbClr val="7F7F7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52997" y="1327351"/>
            <a:ext cx="4242419" cy="347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87388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14141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/>
              <a:defRPr lang="en-US" sz="1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endParaRPr lang="pl-PL" dirty="0"/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git pull origin develop</a:t>
            </a:r>
            <a:endParaRPr lang="en-US" sz="1800" dirty="0">
              <a:solidFill>
                <a:srgbClr val="7F7F7F"/>
              </a:solidFill>
              <a:latin typeface="Courier New" pitchFamily="49" charset="0"/>
              <a:cs typeface="Courier New" pitchFamily="49" charset="0"/>
            </a:endParaRP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git checkout NG-100</a:t>
            </a:r>
            <a:endParaRPr lang="en-US" sz="1800" dirty="0">
              <a:solidFill>
                <a:srgbClr val="7F7F7F"/>
              </a:solidFill>
              <a:latin typeface="Courier New" pitchFamily="49" charset="0"/>
              <a:cs typeface="Courier New" pitchFamily="49" charset="0"/>
            </a:endParaRP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git </a:t>
            </a:r>
            <a:r>
              <a:rPr lang="pl-PL" sz="1800" dirty="0" err="1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rebase</a:t>
            </a:r>
            <a:r>
              <a:rPr lang="pl-PL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develop</a:t>
            </a:r>
            <a:br>
              <a:rPr lang="pl-PL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git merge </a:t>
            </a:r>
            <a:r>
              <a:rPr lang="fr-FR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develop</a:t>
            </a:r>
            <a:endParaRPr lang="pl-PL" sz="1800" dirty="0">
              <a:solidFill>
                <a:srgbClr val="7F7F7F"/>
              </a:solidFill>
              <a:latin typeface="Courier New" pitchFamily="49" charset="0"/>
              <a:cs typeface="Courier New" pitchFamily="49" charset="0"/>
            </a:endParaRP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git checkout develop</a:t>
            </a:r>
            <a:endParaRPr lang="pl-PL" sz="1800" dirty="0">
              <a:solidFill>
                <a:srgbClr val="7F7F7F"/>
              </a:solidFill>
              <a:latin typeface="Courier New" pitchFamily="49" charset="0"/>
              <a:cs typeface="Courier New" pitchFamily="49" charset="0"/>
            </a:endParaRP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git merge NG-100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git push origin develop</a:t>
            </a:r>
          </a:p>
        </p:txBody>
      </p:sp>
    </p:spTree>
    <p:extLst>
      <p:ext uri="{BB962C8B-B14F-4D97-AF65-F5344CB8AC3E}">
        <p14:creationId xmlns:p14="http://schemas.microsoft.com/office/powerpoint/2010/main" val="244415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Who we 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Adam Kamizelich</a:t>
            </a:r>
          </a:p>
          <a:p>
            <a:pPr lvl="1"/>
            <a:r>
              <a:rPr lang="pl-PL" dirty="0"/>
              <a:t>Wrocław University of Technology graduate</a:t>
            </a:r>
          </a:p>
          <a:p>
            <a:pPr lvl="1"/>
            <a:r>
              <a:rPr lang="pl-PL" dirty="0"/>
              <a:t>Senior Software Engineer</a:t>
            </a:r>
          </a:p>
          <a:p>
            <a:pPr lvl="1"/>
            <a:r>
              <a:rPr lang="pl-PL" dirty="0"/>
              <a:t>at Viessmann </a:t>
            </a:r>
            <a:r>
              <a:rPr lang="pl-PL"/>
              <a:t>since 2014</a:t>
            </a:r>
            <a:endParaRPr lang="pl-PL" dirty="0"/>
          </a:p>
          <a:p>
            <a:r>
              <a:rPr lang="pl-PL" dirty="0"/>
              <a:t>Adam Zięty</a:t>
            </a:r>
          </a:p>
          <a:p>
            <a:pPr lvl="1"/>
            <a:r>
              <a:rPr lang="pl-PL" dirty="0"/>
              <a:t>Wrocław University of Technology graduate</a:t>
            </a:r>
          </a:p>
          <a:p>
            <a:pPr lvl="1"/>
            <a:r>
              <a:rPr lang="pl-PL" dirty="0"/>
              <a:t>Senior Software Engineer</a:t>
            </a:r>
          </a:p>
          <a:p>
            <a:pPr lvl="1"/>
            <a:r>
              <a:rPr lang="pl-PL" dirty="0"/>
              <a:t>at Viessmann since 2012</a:t>
            </a:r>
          </a:p>
        </p:txBody>
      </p:sp>
    </p:spTree>
    <p:extLst>
      <p:ext uri="{BB962C8B-B14F-4D97-AF65-F5344CB8AC3E}">
        <p14:creationId xmlns:p14="http://schemas.microsoft.com/office/powerpoint/2010/main" val="3622732728"/>
      </p:ext>
    </p:extLst>
  </p:cSld>
  <p:clrMapOvr>
    <a:masterClrMapping/>
  </p:clrMapOvr>
  <p:transition spd="slow"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Setting up the solution</a:t>
            </a:r>
          </a:p>
        </p:txBody>
      </p:sp>
    </p:spTree>
    <p:extLst>
      <p:ext uri="{BB962C8B-B14F-4D97-AF65-F5344CB8AC3E}">
        <p14:creationId xmlns:p14="http://schemas.microsoft.com/office/powerpoint/2010/main" val="684561130"/>
      </p:ext>
    </p:extLst>
  </p:cSld>
  <p:clrMapOvr>
    <a:masterClrMapping/>
  </p:clrMapOvr>
  <p:transition spd="slow"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Setting up the solution and folders structure</a:t>
            </a:r>
          </a:p>
          <a:p>
            <a:r>
              <a:rPr lang="pl-PL" dirty="0"/>
              <a:t>Project configurations and configuration file transformations</a:t>
            </a:r>
          </a:p>
          <a:p>
            <a:r>
              <a:rPr lang="pl-PL" dirty="0"/>
              <a:t>Static code analysis</a:t>
            </a:r>
          </a:p>
        </p:txBody>
      </p:sp>
    </p:spTree>
    <p:extLst>
      <p:ext uri="{BB962C8B-B14F-4D97-AF65-F5344CB8AC3E}">
        <p14:creationId xmlns:p14="http://schemas.microsoft.com/office/powerpoint/2010/main" val="332616804"/>
      </p:ext>
    </p:extLst>
  </p:cSld>
  <p:clrMapOvr>
    <a:masterClrMapping/>
  </p:clrMapOvr>
  <p:transition spd="slow"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Dziękujemy.</a:t>
            </a:r>
          </a:p>
        </p:txBody>
      </p:sp>
    </p:spTree>
    <p:extLst>
      <p:ext uri="{BB962C8B-B14F-4D97-AF65-F5344CB8AC3E}">
        <p14:creationId xmlns:p14="http://schemas.microsoft.com/office/powerpoint/2010/main" val="3563277432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Viessmann R&amp;D Center Introduction</a:t>
            </a:r>
          </a:p>
          <a:p>
            <a:r>
              <a:rPr lang="pl-PL" dirty="0"/>
              <a:t>Our Goal</a:t>
            </a:r>
          </a:p>
          <a:p>
            <a:r>
              <a:rPr lang="pl-PL" dirty="0"/>
              <a:t>Git Essentials</a:t>
            </a:r>
          </a:p>
          <a:p>
            <a:r>
              <a:rPr lang="pl-PL" dirty="0"/>
              <a:t>Setting up the solution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5456155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24" y="1709738"/>
            <a:ext cx="9486297" cy="2918245"/>
          </a:xfrm>
        </p:spPr>
        <p:txBody>
          <a:bodyPr/>
          <a:lstStyle/>
          <a:p>
            <a:r>
              <a:rPr lang="pl-PL" dirty="0"/>
              <a:t>Viessmann R&amp;D Center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75413558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Viessmann R&amp;D Center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61985" y="3512693"/>
            <a:ext cx="2867025" cy="2433310"/>
            <a:chOff x="4662488" y="2343150"/>
            <a:chExt cx="2867025" cy="2433310"/>
          </a:xfrm>
        </p:grpSpPr>
        <p:pic>
          <p:nvPicPr>
            <p:cNvPr id="1026" name="Picture 2" descr="Znalezione obrazy dla zapytania wpt delt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2488" y="2343150"/>
              <a:ext cx="2867025" cy="217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419039" y="4514850"/>
              <a:ext cx="21104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100" dirty="0"/>
                <a:t>http://www.technologpark.pl/pl/delta</a:t>
              </a:r>
            </a:p>
          </p:txBody>
        </p:sp>
      </p:grpSp>
      <p:sp>
        <p:nvSpPr>
          <p:cNvPr id="6" name="Content Placeholder 2"/>
          <p:cNvSpPr txBox="1">
            <a:spLocks/>
          </p:cNvSpPr>
          <p:nvPr/>
        </p:nvSpPr>
        <p:spPr>
          <a:xfrm>
            <a:off x="379067" y="1360111"/>
            <a:ext cx="7523962" cy="51238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7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 typeface="Univers LT CYR 57 Cn" panose="020B0506020202050204" pitchFamily="34" charset="-18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 typeface="Univers LT CYR 57 Cn" panose="020B0506020202050204" pitchFamily="34" charset="-18"/>
              <a:buChar char="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Headquarters in Allendorf, Germany</a:t>
            </a:r>
          </a:p>
          <a:p>
            <a:r>
              <a:rPr lang="pl-PL" dirty="0"/>
              <a:t>R&amp;D Center established in 2012</a:t>
            </a:r>
          </a:p>
          <a:p>
            <a:r>
              <a:rPr lang="pl-PL" dirty="0"/>
              <a:t>Nearly 80 people working in 3 departments</a:t>
            </a:r>
          </a:p>
          <a:p>
            <a:pPr lvl="1"/>
            <a:r>
              <a:rPr lang="pl-PL" dirty="0"/>
              <a:t>Business&amp;Mobile Solutions</a:t>
            </a:r>
          </a:p>
          <a:p>
            <a:pPr lvl="1"/>
            <a:r>
              <a:rPr lang="pl-PL" dirty="0"/>
              <a:t>Embedded Solutions</a:t>
            </a:r>
          </a:p>
          <a:p>
            <a:pPr lvl="1"/>
            <a:r>
              <a:rPr lang="pl-PL" dirty="0"/>
              <a:t>Quality Assurance</a:t>
            </a:r>
          </a:p>
          <a:p>
            <a:r>
              <a:rPr lang="pl-PL" dirty="0"/>
              <a:t>Full stack development: from embedded electronics, through distributed, cloud based platforms to mobile and web client applications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5010" y="1360111"/>
            <a:ext cx="4824000" cy="1908000"/>
            <a:chOff x="7227190" y="1771670"/>
            <a:chExt cx="4601820" cy="1701610"/>
          </a:xfrm>
        </p:grpSpPr>
        <p:pic>
          <p:nvPicPr>
            <p:cNvPr id="1028" name="Picture 4" descr="Znalezione obrazy dla zapytania viessman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7190" y="1771670"/>
              <a:ext cx="460182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634515" y="3211670"/>
              <a:ext cx="4194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100" dirty="0"/>
                <a:t>http://www.viessmann.pl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967899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Business&amp;Mobile Solutions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9067" y="1360111"/>
            <a:ext cx="7523962" cy="51238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7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 typeface="Univers LT CYR 57 Cn" panose="020B0506020202050204" pitchFamily="34" charset="-18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 typeface="Univers LT CYR 57 Cn" panose="020B0506020202050204" pitchFamily="34" charset="-18"/>
              <a:buChar char="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Telemetry</a:t>
            </a:r>
          </a:p>
          <a:p>
            <a:r>
              <a:rPr lang="pl-PL" dirty="0"/>
              <a:t>Analysis</a:t>
            </a:r>
          </a:p>
          <a:p>
            <a:r>
              <a:rPr lang="pl-PL" dirty="0"/>
              <a:t>Remote Control</a:t>
            </a:r>
          </a:p>
        </p:txBody>
      </p:sp>
      <p:pic>
        <p:nvPicPr>
          <p:cNvPr id="2058" name="Picture 10" descr="MicrosoftSQL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953" y="3402137"/>
            <a:ext cx="1690436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Znalezione obrazy dla zapytania rabbitm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7" y="4353731"/>
            <a:ext cx="2256722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angularjs.org/img/AngularJS-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76" y="4353731"/>
            <a:ext cx="1531999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Znalezione obrazy dla zapytania xamar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62" y="5305325"/>
            <a:ext cx="62382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Znalezione obrazy dla zapytani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619" y="340213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Znalezione obrazy dla zapytania node.j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76" y="5305325"/>
            <a:ext cx="1607442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Znalezione obrazy dla zapytania jav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912" y="4353731"/>
            <a:ext cx="71977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27" y="4353731"/>
            <a:ext cx="1590489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https://www.hostbridge.com/images/redis-300dpi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24" y="5305325"/>
            <a:ext cx="129549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https://www.microsoftazurepass.com/Content/images/windowsAzure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7" y="3402137"/>
            <a:ext cx="1877082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 descr="https://www.cluedin.net/images/providers/jira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619" y="435373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 descr="Znalezione obrazy dla zapytania teamcity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619" y="5305325"/>
            <a:ext cx="1920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urelia 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33" y="5316193"/>
            <a:ext cx="1382831" cy="41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tml5 css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83" y="3197545"/>
            <a:ext cx="841184" cy="84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319936" y="3286736"/>
            <a:ext cx="1467722" cy="547401"/>
            <a:chOff x="3374585" y="2228850"/>
            <a:chExt cx="1467722" cy="547401"/>
          </a:xfrm>
        </p:grpSpPr>
        <p:pic>
          <p:nvPicPr>
            <p:cNvPr id="2078" name="Picture 30" descr="c# logo 0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85" y="2272312"/>
              <a:ext cx="421996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webstorm logo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0950" y="2228850"/>
              <a:ext cx="1051357" cy="54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8565904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24" y="1709738"/>
            <a:ext cx="9486297" cy="2918245"/>
          </a:xfrm>
        </p:spPr>
        <p:txBody>
          <a:bodyPr/>
          <a:lstStyle/>
          <a:p>
            <a:r>
              <a:rPr lang="pl-PL" dirty="0"/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2194730466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Easily scalable system to remotely control users device</a:t>
            </a:r>
          </a:p>
          <a:p>
            <a:r>
              <a:rPr lang="pl-PL" dirty="0"/>
              <a:t>Ability to connect to devices with desktop and web application</a:t>
            </a:r>
          </a:p>
          <a:p>
            <a:r>
              <a:rPr lang="pl-PL" dirty="0"/>
              <a:t>Enable system access only to authenticated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1" y="3542270"/>
            <a:ext cx="2050587" cy="2088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44" y="3542270"/>
            <a:ext cx="2180590" cy="2220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54" y="4533828"/>
            <a:ext cx="3264387" cy="1950098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</p:spTree>
    <p:extLst>
      <p:ext uri="{BB962C8B-B14F-4D97-AF65-F5344CB8AC3E}">
        <p14:creationId xmlns:p14="http://schemas.microsoft.com/office/powerpoint/2010/main" val="3149435495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1903447" y="1531732"/>
            <a:ext cx="520631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Rectangle: Rounded Corners 7"/>
          <p:cNvSpPr/>
          <p:nvPr/>
        </p:nvSpPr>
        <p:spPr>
          <a:xfrm>
            <a:off x="2455382" y="1690132"/>
            <a:ext cx="1367481" cy="597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Xamarin App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190344" y="1690132"/>
            <a:ext cx="1367481" cy="597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Web App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3446" y="2675787"/>
            <a:ext cx="5206315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: Rounded Corners 10"/>
          <p:cNvSpPr/>
          <p:nvPr/>
        </p:nvSpPr>
        <p:spPr>
          <a:xfrm>
            <a:off x="3822863" y="2834187"/>
            <a:ext cx="1367481" cy="597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3446" y="3819842"/>
            <a:ext cx="5206316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: Rounded Corners 12"/>
          <p:cNvSpPr/>
          <p:nvPr/>
        </p:nvSpPr>
        <p:spPr>
          <a:xfrm>
            <a:off x="2455382" y="3978242"/>
            <a:ext cx="1367481" cy="597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Users Service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90344" y="3978242"/>
            <a:ext cx="1367481" cy="597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Gateways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03446" y="4980509"/>
            <a:ext cx="5206316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Rectangle: Rounded Corners 15"/>
          <p:cNvSpPr/>
          <p:nvPr/>
        </p:nvSpPr>
        <p:spPr>
          <a:xfrm>
            <a:off x="5190343" y="5138909"/>
            <a:ext cx="1367481" cy="597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Gateway</a:t>
            </a:r>
          </a:p>
        </p:txBody>
      </p:sp>
      <p:cxnSp>
        <p:nvCxnSpPr>
          <p:cNvPr id="18" name="Straight Arrow Connector 17"/>
          <p:cNvCxnSpPr>
            <a:stCxn id="9" idx="2"/>
            <a:endCxn id="11" idx="0"/>
          </p:cNvCxnSpPr>
          <p:nvPr/>
        </p:nvCxnSpPr>
        <p:spPr>
          <a:xfrm flipH="1">
            <a:off x="4506604" y="2287732"/>
            <a:ext cx="1367481" cy="546455"/>
          </a:xfrm>
          <a:prstGeom prst="straightConnector1">
            <a:avLst/>
          </a:prstGeom>
          <a:ln w="22225"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3139123" y="2287732"/>
            <a:ext cx="1363235" cy="546455"/>
          </a:xfrm>
          <a:prstGeom prst="straightConnector1">
            <a:avLst/>
          </a:prstGeom>
          <a:ln w="22225"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34877" y="3430714"/>
            <a:ext cx="1367481" cy="546455"/>
          </a:xfrm>
          <a:prstGeom prst="straightConnector1">
            <a:avLst/>
          </a:prstGeom>
          <a:ln w="22225"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10849" y="3440093"/>
            <a:ext cx="1363235" cy="546455"/>
          </a:xfrm>
          <a:prstGeom prst="straightConnector1">
            <a:avLst/>
          </a:prstGeom>
          <a:ln w="22225"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6" idx="0"/>
          </p:cNvCxnSpPr>
          <p:nvPr/>
        </p:nvCxnSpPr>
        <p:spPr>
          <a:xfrm flipH="1">
            <a:off x="5874084" y="4575842"/>
            <a:ext cx="1" cy="563067"/>
          </a:xfrm>
          <a:prstGeom prst="straightConnector1">
            <a:avLst/>
          </a:prstGeom>
          <a:ln w="2222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Flowchart: Magnetic Disk 26"/>
          <p:cNvSpPr/>
          <p:nvPr/>
        </p:nvSpPr>
        <p:spPr>
          <a:xfrm>
            <a:off x="3599347" y="4304155"/>
            <a:ext cx="438539" cy="3395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Flowchart: Magnetic Disk 27"/>
          <p:cNvSpPr/>
          <p:nvPr/>
        </p:nvSpPr>
        <p:spPr>
          <a:xfrm>
            <a:off x="6326702" y="4315517"/>
            <a:ext cx="438539" cy="3395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4569221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Office Theme">
  <a:themeElements>
    <a:clrScheme name="Viessmann">
      <a:dk1>
        <a:srgbClr val="000000"/>
      </a:dk1>
      <a:lt1>
        <a:srgbClr val="FFFFFF"/>
      </a:lt1>
      <a:dk2>
        <a:srgbClr val="F7931E"/>
      </a:dk2>
      <a:lt2>
        <a:srgbClr val="FFFFFF"/>
      </a:lt2>
      <a:accent1>
        <a:srgbClr val="EF4423"/>
      </a:accent1>
      <a:accent2>
        <a:srgbClr val="C11D2D"/>
      </a:accent2>
      <a:accent3>
        <a:srgbClr val="F15A24"/>
      </a:accent3>
      <a:accent4>
        <a:srgbClr val="F7931E"/>
      </a:accent4>
      <a:accent5>
        <a:srgbClr val="CCCCCC"/>
      </a:accent5>
      <a:accent6>
        <a:srgbClr val="E6E6E6"/>
      </a:accent6>
      <a:hlink>
        <a:srgbClr val="C11D2D"/>
      </a:hlink>
      <a:folHlink>
        <a:srgbClr val="F15A24"/>
      </a:folHlink>
    </a:clrScheme>
    <a:fontScheme name="Univers">
      <a:majorFont>
        <a:latin typeface="Univers LT CYR 47 Lt Cn"/>
        <a:ea typeface=""/>
        <a:cs typeface=""/>
      </a:majorFont>
      <a:minorFont>
        <a:latin typeface="Univers LT CYR 47 Lt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456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Courier New</vt:lpstr>
      <vt:lpstr>Segoe UI</vt:lpstr>
      <vt:lpstr>Univers LT CYR 47 Lt Cn</vt:lpstr>
      <vt:lpstr>Univers LT CYR 57 Cn</vt:lpstr>
      <vt:lpstr>Wingdings</vt:lpstr>
      <vt:lpstr>Office Theme</vt:lpstr>
      <vt:lpstr>Software engineering applied in Internet of Things</vt:lpstr>
      <vt:lpstr>Who we are?</vt:lpstr>
      <vt:lpstr>Agenda</vt:lpstr>
      <vt:lpstr>Viessmann R&amp;D Center Introduction</vt:lpstr>
      <vt:lpstr>Viessmann R&amp;D Center</vt:lpstr>
      <vt:lpstr>Business&amp;Mobile Solutions</vt:lpstr>
      <vt:lpstr>Our Goal</vt:lpstr>
      <vt:lpstr>Requirements</vt:lpstr>
      <vt:lpstr>System Architecture</vt:lpstr>
      <vt:lpstr>Git Essentials</vt:lpstr>
      <vt:lpstr>In few words</vt:lpstr>
      <vt:lpstr>Distributed not centralized</vt:lpstr>
      <vt:lpstr>PowerPoint Presentation</vt:lpstr>
      <vt:lpstr>Basic console commands</vt:lpstr>
      <vt:lpstr>Checkout &amp; pointers</vt:lpstr>
      <vt:lpstr>Stashing</vt:lpstr>
      <vt:lpstr>Standard merge</vt:lpstr>
      <vt:lpstr>Merge &amp; Rebase</vt:lpstr>
      <vt:lpstr>Simple daily GIT flow</vt:lpstr>
      <vt:lpstr>Setting up the solution</vt:lpstr>
      <vt:lpstr>Key Features</vt:lpstr>
      <vt:lpstr>Dziękujemy.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 Porombka</dc:creator>
  <cp:lastModifiedBy>Adam Zięty</cp:lastModifiedBy>
  <cp:revision>84</cp:revision>
  <dcterms:created xsi:type="dcterms:W3CDTF">2016-07-05T19:29:11Z</dcterms:created>
  <dcterms:modified xsi:type="dcterms:W3CDTF">2016-11-10T14:34:54Z</dcterms:modified>
</cp:coreProperties>
</file>