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7" r:id="rId2"/>
    <p:sldId id="338" r:id="rId3"/>
    <p:sldId id="340" r:id="rId4"/>
    <p:sldId id="345" r:id="rId5"/>
    <p:sldId id="339" r:id="rId6"/>
    <p:sldId id="371" r:id="rId7"/>
    <p:sldId id="372" r:id="rId8"/>
    <p:sldId id="344" r:id="rId9"/>
    <p:sldId id="373" r:id="rId10"/>
    <p:sldId id="374" r:id="rId11"/>
    <p:sldId id="370" r:id="rId12"/>
    <p:sldId id="341" r:id="rId13"/>
    <p:sldId id="375" r:id="rId14"/>
    <p:sldId id="376" r:id="rId15"/>
    <p:sldId id="377" r:id="rId16"/>
    <p:sldId id="378" r:id="rId17"/>
    <p:sldId id="348" r:id="rId18"/>
    <p:sldId id="349" r:id="rId19"/>
    <p:sldId id="334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59058" autoAdjust="0"/>
  </p:normalViewPr>
  <p:slideViewPr>
    <p:cSldViewPr snapToGrid="0">
      <p:cViewPr varScale="1">
        <p:scale>
          <a:sx n="44" d="100"/>
          <a:sy n="44" d="100"/>
        </p:scale>
        <p:origin x="15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6946F-9484-40FE-A01D-0D8558A9DEFA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A05E3-0F0F-4563-9E38-E9294D691BA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21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559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3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Tworzę klasę</a:t>
            </a:r>
            <a:r>
              <a:rPr lang="pl-PL" baseline="0" dirty="0" smtClean="0"/>
              <a:t> Datapoint2, i mapuję ją na tabelę SpecialDatapoints (Table)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Dodaję propercję MainKey i oznaczam ją jako (Key)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Robię HexAdress mapuję na Adress (Column) i oznaczam jako Required</a:t>
            </a:r>
          </a:p>
          <a:p>
            <a:pPr marL="228600" indent="-228600">
              <a:buAutoNum type="arabicPeriod"/>
            </a:pPr>
            <a:r>
              <a:rPr lang="pl-PL" dirty="0" smtClean="0"/>
              <a:t>Dodaję propercję Description jako NotMapped</a:t>
            </a:r>
          </a:p>
          <a:p>
            <a:pPr marL="228600" indent="-228600">
              <a:buAutoNum type="arabicPeriod"/>
            </a:pPr>
            <a:r>
              <a:rPr lang="pl-PL" dirty="0" smtClean="0"/>
              <a:t>Dodaję</a:t>
            </a:r>
            <a:r>
              <a:rPr lang="pl-PL" baseline="0" dirty="0" smtClean="0"/>
              <a:t> IDbSet&lt;Datapoint2&gt; do Context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Dodaję OnModelCreating i modelBuilder.Entity&lt;Datapoint2&gt;().Property(x =&gt; x.HexAdress).MaxLength(20);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Dodaję migrację i pokazuję efekt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551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83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607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0261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312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956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1338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719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42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pl-PL" baseline="0" dirty="0" smtClean="0"/>
          </a:p>
          <a:p>
            <a:pPr marL="228600" indent="-228600">
              <a:buAutoNum type="arabicPeriod"/>
            </a:pPr>
            <a:endParaRPr lang="pl-PL" dirty="0" smtClean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631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845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705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 smtClean="0"/>
              <a:t>Tworzę ConsoleApp</a:t>
            </a:r>
          </a:p>
          <a:p>
            <a:pPr marL="228600" indent="-228600">
              <a:buAutoNum type="arabicPeriod"/>
            </a:pPr>
            <a:r>
              <a:rPr lang="pl-PL" dirty="0" smtClean="0"/>
              <a:t>Klasa Gateway z dwoma Propercjami</a:t>
            </a:r>
            <a:r>
              <a:rPr lang="pl-PL" baseline="0" dirty="0" smtClean="0"/>
              <a:t> Id i Serial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Ściągam EF z Nuget-a (pokazuję że dodały się referencje i wpisy do App.config)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Dodaję połączenie do App.config: &lt;add name="MainDbContext" connectionString="Data Source=.\sqlexpress;Initial Catalog=UniversityIot;Integrated Security=True" providerName="System.Data.SqlClient" /&gt;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Tworzę DbContext i DbSet 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Robię „Enable-Migrations”: </a:t>
            </a:r>
          </a:p>
          <a:p>
            <a:pPr marL="685800" lvl="1" indent="-228600">
              <a:buAutoNum type="arabicPeriod"/>
            </a:pPr>
            <a:r>
              <a:rPr lang="pl-PL" baseline="0" dirty="0" smtClean="0"/>
              <a:t>- dodany folder Migrations i plik Configurations</a:t>
            </a:r>
          </a:p>
          <a:p>
            <a:pPr marL="228600" indent="-228600">
              <a:buAutoNum type="arabicPeriod"/>
            </a:pPr>
            <a:r>
              <a:rPr lang="pl-PL" baseline="0" dirty="0" smtClean="0"/>
              <a:t>Robię „Add-Migration Initial”:</a:t>
            </a:r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plik migracji</a:t>
            </a:r>
          </a:p>
          <a:p>
            <a:pPr marL="628650" lvl="1" indent="-171450">
              <a:buFontTx/>
              <a:buChar char="-"/>
            </a:pPr>
            <a:r>
              <a:rPr lang="pl-PL" baseline="0" dirty="0" smtClean="0"/>
              <a:t>język definiowania migracji (dodaję index po Serial i robie Serial NotNullable)</a:t>
            </a:r>
          </a:p>
          <a:p>
            <a:pPr marL="228600" lvl="0" indent="-228600">
              <a:buFontTx/>
              <a:buAutoNum type="arabicPeriod" startAt="8"/>
            </a:pPr>
            <a:r>
              <a:rPr lang="pl-PL" baseline="0" dirty="0" smtClean="0"/>
              <a:t>„Update-Database –Verbose”</a:t>
            </a:r>
          </a:p>
          <a:p>
            <a:pPr marL="0" lvl="0" indent="0">
              <a:buFontTx/>
              <a:buNone/>
            </a:pPr>
            <a:r>
              <a:rPr lang="pl-PL" baseline="0" dirty="0" smtClean="0"/>
              <a:t>   	- output z konsoli</a:t>
            </a:r>
          </a:p>
          <a:p>
            <a:pPr marL="0" lvl="0" indent="0">
              <a:buFontTx/>
              <a:buNone/>
            </a:pPr>
            <a:r>
              <a:rPr lang="pl-PL" baseline="0" dirty="0" smtClean="0"/>
              <a:t>	- tabela dbo.Gateways</a:t>
            </a:r>
          </a:p>
          <a:p>
            <a:pPr marL="0" lvl="0" indent="0">
              <a:buFontTx/>
              <a:buNone/>
            </a:pPr>
            <a:r>
              <a:rPr lang="pl-PL" baseline="0" dirty="0" smtClean="0"/>
              <a:t>	- tabela _Migrations</a:t>
            </a:r>
          </a:p>
          <a:p>
            <a:pPr marL="0" lvl="0" indent="0">
              <a:buFontTx/>
              <a:buNone/>
            </a:pPr>
            <a:r>
              <a:rPr lang="pl-PL" baseline="0" dirty="0" smtClean="0"/>
              <a:t>9. Dodaję dwa Gateway-e do bazy</a:t>
            </a:r>
          </a:p>
          <a:p>
            <a:pPr marL="0" lvl="0" indent="0">
              <a:buFontTx/>
              <a:buNone/>
            </a:pPr>
            <a:r>
              <a:rPr lang="pl-PL" baseline="0" dirty="0" smtClean="0"/>
              <a:t>10. Piszę w Main przykład jak pobrać je z bazy</a:t>
            </a:r>
          </a:p>
          <a:p>
            <a:pPr marL="0" lvl="0" indent="0">
              <a:buFontTx/>
              <a:buNone/>
            </a:pPr>
            <a:r>
              <a:rPr lang="pl-PL" baseline="0" dirty="0" smtClean="0"/>
              <a:t>11. Dodaję klasę Datapoint i kolekcję do Gateway</a:t>
            </a:r>
          </a:p>
          <a:p>
            <a:pPr marL="0" lvl="0" indent="0">
              <a:buFontTx/>
              <a:buNone/>
            </a:pPr>
            <a:r>
              <a:rPr lang="pl-PL" baseline="0" dirty="0" smtClean="0"/>
              <a:t>	- robię Add-Migration i pokazuję, że stworzyła się relacja 1 do wielu</a:t>
            </a:r>
          </a:p>
          <a:p>
            <a:pPr marL="0" lvl="0" indent="0">
              <a:buFontTx/>
              <a:buNone/>
            </a:pPr>
            <a:r>
              <a:rPr lang="pl-PL" baseline="0" dirty="0" smtClean="0"/>
              <a:t>	-  robię Update-Database –Verbose – pokazuję tabelę Datapoint</a:t>
            </a:r>
          </a:p>
          <a:p>
            <a:pPr marL="228600" lvl="0" indent="-228600">
              <a:buFontTx/>
              <a:buAutoNum type="arabicPeriod" startAt="8"/>
            </a:pPr>
            <a:endParaRPr lang="pl-P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A05E3-0F0F-4563-9E38-E9294D691BA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90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264" y="1346661"/>
            <a:ext cx="5295297" cy="2799443"/>
          </a:xfrm>
        </p:spPr>
        <p:txBody>
          <a:bodyPr anchor="b">
            <a:normAutofit/>
          </a:bodyPr>
          <a:lstStyle>
            <a:lvl1pPr algn="l">
              <a:defRPr sz="5400" baseline="0">
                <a:latin typeface="Univers LT CYR 47 Lt Cn" panose="020B0306020202040204" pitchFamily="34" charset="-18"/>
              </a:defRPr>
            </a:lvl1pPr>
          </a:lstStyle>
          <a:p>
            <a:r>
              <a:rPr lang="pl-PL" dirty="0"/>
              <a:t>Kliknij zby dodać główny tytuł prezentacji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264" y="4615511"/>
            <a:ext cx="5295297" cy="1655762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 ABY DODAĆ PODTYTUŁ PREZENTACJI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5264" y="4380807"/>
            <a:ext cx="53617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5" y="710057"/>
            <a:ext cx="2201855" cy="4786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562" y="0"/>
            <a:ext cx="6331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5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899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236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737118"/>
            <a:ext cx="4392958" cy="1320283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pl-PL" dirty="0"/>
              <a:t>Kliknij aby dodać tytuł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79713"/>
            <a:ext cx="6645822" cy="5383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2136710"/>
            <a:ext cx="4392958" cy="422676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Dodaj opis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63" y="334219"/>
            <a:ext cx="600647" cy="40289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79067" y="2085393"/>
            <a:ext cx="4392959" cy="47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138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737118"/>
            <a:ext cx="4392958" cy="1320283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pl-PL" dirty="0"/>
              <a:t>Kliknij aby dodać tytuł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2136710"/>
            <a:ext cx="4392958" cy="4226768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accent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Dodaj opis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8363" y="334219"/>
            <a:ext cx="600647" cy="40289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flipV="1">
            <a:off x="379067" y="2085393"/>
            <a:ext cx="4392959" cy="47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5178972" y="971703"/>
            <a:ext cx="6650038" cy="539177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l-PL" dirty="0"/>
              <a:t>Obraz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20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 &amp; Materials 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5752055"/>
            <a:ext cx="10058400" cy="1115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216" y="390063"/>
            <a:ext cx="1074882" cy="721936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13" y="1280160"/>
            <a:ext cx="11327201" cy="4471896"/>
          </a:xfrm>
        </p:spPr>
        <p:txBody>
          <a:bodyPr/>
          <a:lstStyle>
            <a:lvl1pPr>
              <a:defRPr sz="3200">
                <a:solidFill>
                  <a:schemeClr val="bg2"/>
                </a:solidFill>
              </a:defRPr>
            </a:lvl1pPr>
            <a:lvl2pPr marL="457200" indent="0">
              <a:buNone/>
              <a:defRPr sz="2800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Edytuj spis materiałów i odnośników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79068" y="365125"/>
            <a:ext cx="11449942" cy="7570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pl-PL" dirty="0"/>
              <a:t>Kliknij aby dodać tytuł</a:t>
            </a:r>
          </a:p>
        </p:txBody>
      </p:sp>
    </p:spTree>
    <p:extLst>
      <p:ext uri="{BB962C8B-B14F-4D97-AF65-F5344CB8AC3E}">
        <p14:creationId xmlns:p14="http://schemas.microsoft.com/office/powerpoint/2010/main" val="1937494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751986" y="4040161"/>
            <a:ext cx="8508093" cy="1884778"/>
          </a:xfrm>
        </p:spPr>
        <p:txBody>
          <a:bodyPr anchor="t">
            <a:normAutofit/>
          </a:bodyPr>
          <a:lstStyle>
            <a:lvl1pPr algn="ctr">
              <a:defRPr sz="5400" baseline="0"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Kliknij</a:t>
            </a:r>
            <a:r>
              <a:rPr lang="en-US" dirty="0"/>
              <a:t> aby </a:t>
            </a:r>
            <a:r>
              <a:rPr lang="pl-PL" dirty="0"/>
              <a:t>dodać podziękowania końcowe.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530" y="1277288"/>
            <a:ext cx="3502341" cy="23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1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 agendy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"/>
          <a:stretch/>
        </p:blipFill>
        <p:spPr>
          <a:xfrm>
            <a:off x="6419461" y="2769930"/>
            <a:ext cx="5772539" cy="4088069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91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750" y="3452326"/>
            <a:ext cx="3245260" cy="340567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12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581" y="4440262"/>
            <a:ext cx="4928030" cy="242706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437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abstrac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9067" y="1360111"/>
            <a:ext cx="7523962" cy="5123815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560" y="3754263"/>
            <a:ext cx="2904039" cy="27296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019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Kliknij aby dodać tytuł slajdu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79068" y="1441623"/>
            <a:ext cx="4990954" cy="4992427"/>
          </a:xfrm>
        </p:spPr>
        <p:txBody>
          <a:bodyPr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dirty="0"/>
              <a:t>Edytuj opis elementu z prawej strony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0" hasCustomPrompt="1"/>
          </p:nvPr>
        </p:nvSpPr>
        <p:spPr>
          <a:xfrm>
            <a:off x="5710238" y="1441450"/>
            <a:ext cx="6118225" cy="49926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pl-PL" dirty="0"/>
              <a:t>Element typu SmartArt (wykresy itp.)</a:t>
            </a:r>
          </a:p>
        </p:txBody>
      </p:sp>
    </p:spTree>
    <p:extLst>
      <p:ext uri="{BB962C8B-B14F-4D97-AF65-F5344CB8AC3E}">
        <p14:creationId xmlns:p14="http://schemas.microsoft.com/office/powerpoint/2010/main" val="27759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4525" y="1709738"/>
            <a:ext cx="8508093" cy="2918245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Kliknij</a:t>
            </a:r>
            <a:r>
              <a:rPr lang="en-US" dirty="0"/>
              <a:t> aby </a:t>
            </a:r>
            <a:r>
              <a:rPr lang="pl-PL" dirty="0"/>
              <a:t>dodać tytuł rozdziału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5752055"/>
            <a:ext cx="10058400" cy="1115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423" y="558832"/>
            <a:ext cx="2738291" cy="18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9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9068" y="1446245"/>
            <a:ext cx="5640732" cy="5066522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446245"/>
            <a:ext cx="5656810" cy="5066522"/>
          </a:xfrm>
        </p:spPr>
        <p:txBody>
          <a:bodyPr/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570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9067" y="365125"/>
            <a:ext cx="11449943" cy="1090451"/>
          </a:xfrm>
        </p:spPr>
        <p:txBody>
          <a:bodyPr/>
          <a:lstStyle/>
          <a:p>
            <a:r>
              <a:rPr lang="pl-PL" dirty="0"/>
              <a:t>Kliknij aby dodać tytuł slajdu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79067" y="1485212"/>
            <a:ext cx="561850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Dodaj tytuł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79067" y="2425959"/>
            <a:ext cx="5618509" cy="4077478"/>
          </a:xfrm>
        </p:spPr>
        <p:txBody>
          <a:bodyPr>
            <a:normAutofit/>
          </a:bodyPr>
          <a:lstStyle>
            <a:lvl1pPr>
              <a:buSzPct val="10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485212"/>
            <a:ext cx="565681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dirty="0"/>
              <a:t>Dodaj tytuł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425959"/>
            <a:ext cx="5656810" cy="4077478"/>
          </a:xfrm>
        </p:spPr>
        <p:txBody>
          <a:bodyPr>
            <a:normAutofit/>
          </a:bodyPr>
          <a:lstStyle>
            <a:lvl1pPr>
              <a:buSzPct val="100000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920" y="390064"/>
            <a:ext cx="1039090" cy="696996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490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068" y="365125"/>
            <a:ext cx="11449942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 aby dodać tytuł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067" y="1360111"/>
            <a:ext cx="11449943" cy="5123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Edytuj tekst listy</a:t>
            </a:r>
            <a:endParaRPr lang="en-US" dirty="0"/>
          </a:p>
          <a:p>
            <a:pPr lvl="1"/>
            <a:r>
              <a:rPr lang="pl-PL" dirty="0"/>
              <a:t>Drugi poziom listy</a:t>
            </a:r>
            <a:endParaRPr lang="en-US" dirty="0"/>
          </a:p>
          <a:p>
            <a:pPr lvl="2"/>
            <a:r>
              <a:rPr lang="pl-PL" dirty="0"/>
              <a:t>Trzeci poziom listy</a:t>
            </a:r>
            <a:endParaRPr lang="en-US" dirty="0"/>
          </a:p>
          <a:p>
            <a:pPr lvl="3"/>
            <a:r>
              <a:rPr lang="pl-PL" dirty="0"/>
              <a:t>Czwarty poziom listy</a:t>
            </a:r>
            <a:endParaRPr lang="en-US" dirty="0"/>
          </a:p>
          <a:p>
            <a:pPr lvl="4"/>
            <a:r>
              <a:rPr lang="pl-PL" dirty="0"/>
              <a:t>Piąty poziom listy</a:t>
            </a:r>
          </a:p>
        </p:txBody>
      </p:sp>
    </p:spTree>
    <p:extLst>
      <p:ext uri="{BB962C8B-B14F-4D97-AF65-F5344CB8AC3E}">
        <p14:creationId xmlns:p14="http://schemas.microsoft.com/office/powerpoint/2010/main" val="2216405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63" r:id="rId14"/>
    <p:sldLayoutId id="214748365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77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Univers LT CYR 57 Cn" panose="020B0506020202050204" pitchFamily="34" charset="-18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 typeface="Univers LT CYR 57 Cn" panose="020B0506020202050204" pitchFamily="34" charset="-18"/>
        <a:buChar char="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77000"/>
        <a:buFontTx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pl-pl/library/ms254937(v=vs.110).asp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app.pluralsight.com/library/courses/entity-framework-6-getting-started/table-of-conten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</a:t>
            </a:r>
            <a:r>
              <a:rPr lang="pl-PL" dirty="0" err="1"/>
              <a:t>framework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4538094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68" y="2894965"/>
            <a:ext cx="11449942" cy="757093"/>
          </a:xfrm>
        </p:spPr>
        <p:txBody>
          <a:bodyPr>
            <a:normAutofit/>
          </a:bodyPr>
          <a:lstStyle/>
          <a:p>
            <a:r>
              <a:rPr lang="pl-PL" dirty="0" smtClean="0"/>
              <a:t>DbSet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67" y="1360111"/>
            <a:ext cx="7523962" cy="1306889"/>
          </a:xfrm>
        </p:spPr>
        <p:txBody>
          <a:bodyPr/>
          <a:lstStyle/>
          <a:p>
            <a:r>
              <a:rPr lang="pl-PL" dirty="0" smtClean="0"/>
              <a:t> implementation of UoW pattern</a:t>
            </a:r>
          </a:p>
          <a:p>
            <a:r>
              <a:rPr lang="pl-PL" dirty="0"/>
              <a:t> </a:t>
            </a:r>
            <a:r>
              <a:rPr lang="pl-PL" dirty="0" smtClean="0"/>
              <a:t>abstraction of single Database</a:t>
            </a:r>
            <a:endParaRPr lang="pl-PL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1468" y="517525"/>
            <a:ext cx="11449942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dirty="0" smtClean="0"/>
              <a:t>DbContext</a:t>
            </a:r>
            <a:endParaRPr lang="pl-PL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9067" y="3880023"/>
            <a:ext cx="7523962" cy="1306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7000"/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Univers LT CYR 57 Cn" panose="020B0506020202050204" pitchFamily="34" charset="-18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 typeface="Univers LT CYR 57 Cn" panose="020B0506020202050204" pitchFamily="34" charset="-18"/>
              <a:buChar char="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7000"/>
              <a:buFontTx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 implementation of Repository pattern</a:t>
            </a:r>
          </a:p>
          <a:p>
            <a:r>
              <a:rPr lang="pl-PL" dirty="0" smtClean="0"/>
              <a:t> abstraction of single Table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86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Entity</a:t>
            </a:r>
            <a:r>
              <a:rPr lang="pl-PL" dirty="0"/>
              <a:t> Framework – </a:t>
            </a:r>
            <a:r>
              <a:rPr lang="pl-PL" dirty="0" err="1"/>
              <a:t>Mapping</a:t>
            </a:r>
            <a:r>
              <a:rPr lang="pl-PL" dirty="0"/>
              <a:t> </a:t>
            </a:r>
            <a:r>
              <a:rPr lang="pl-PL" dirty="0" err="1"/>
              <a:t>configuration</a:t>
            </a:r>
            <a:r>
              <a:rPr lang="pl-PL" dirty="0"/>
              <a:t/>
            </a:r>
            <a:br>
              <a:rPr lang="pl-PL" dirty="0"/>
            </a:b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068" y="1446245"/>
            <a:ext cx="10885280" cy="5066522"/>
          </a:xfrm>
        </p:spPr>
        <p:txBody>
          <a:bodyPr>
            <a:normAutofit/>
          </a:bodyPr>
          <a:lstStyle/>
          <a:p>
            <a:r>
              <a:rPr lang="pl-PL" dirty="0"/>
              <a:t>Using </a:t>
            </a:r>
            <a:r>
              <a:rPr lang="pl-PL" dirty="0" err="1"/>
              <a:t>conventions</a:t>
            </a:r>
            <a:endParaRPr lang="pl-PL" dirty="0"/>
          </a:p>
          <a:p>
            <a:pPr lvl="1"/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rules</a:t>
            </a:r>
            <a:endParaRPr lang="pl-PL" dirty="0"/>
          </a:p>
          <a:p>
            <a:pPr lvl="1"/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overriden</a:t>
            </a:r>
            <a:endParaRPr lang="pl-PL" dirty="0"/>
          </a:p>
          <a:p>
            <a:r>
              <a:rPr lang="pl-PL" dirty="0" err="1"/>
              <a:t>DataAnnotation</a:t>
            </a:r>
            <a:endParaRPr lang="pl-PL" dirty="0"/>
          </a:p>
          <a:p>
            <a:pPr lvl="1"/>
            <a:r>
              <a:rPr lang="pl-PL" dirty="0"/>
              <a:t>By using </a:t>
            </a:r>
            <a:r>
              <a:rPr lang="pl-PL" dirty="0" smtClean="0"/>
              <a:t>attributes </a:t>
            </a:r>
          </a:p>
          <a:p>
            <a:pPr marL="457200" lvl="1" indent="0">
              <a:buNone/>
            </a:pPr>
            <a:r>
              <a:rPr lang="pl-PL" dirty="0"/>
              <a:t>	</a:t>
            </a:r>
            <a:r>
              <a:rPr lang="pl-PL" dirty="0" smtClean="0"/>
              <a:t>(Key, ForeignKey, Reguired, MaxLength, NotMapped ...)</a:t>
            </a:r>
            <a:endParaRPr lang="pl-PL" dirty="0"/>
          </a:p>
          <a:p>
            <a:r>
              <a:rPr lang="pl-PL" dirty="0" err="1"/>
              <a:t>Fluent</a:t>
            </a:r>
            <a:r>
              <a:rPr lang="pl-PL" dirty="0"/>
              <a:t> API</a:t>
            </a:r>
          </a:p>
          <a:p>
            <a:pPr lvl="1"/>
            <a:r>
              <a:rPr lang="pl-PL" dirty="0" smtClean="0"/>
              <a:t>More </a:t>
            </a:r>
            <a:r>
              <a:rPr lang="pl-PL" dirty="0"/>
              <a:t>expressive than others</a:t>
            </a:r>
          </a:p>
          <a:p>
            <a:pPr lvl="1"/>
            <a:endParaRPr lang="pl-PL" dirty="0"/>
          </a:p>
          <a:p>
            <a:r>
              <a:rPr lang="pl-PL" dirty="0" err="1"/>
              <a:t>They</a:t>
            </a:r>
            <a:r>
              <a:rPr lang="pl-PL" dirty="0"/>
              <a:t> </a:t>
            </a:r>
            <a:r>
              <a:rPr lang="pl-PL" dirty="0" err="1"/>
              <a:t>can</a:t>
            </a:r>
            <a:r>
              <a:rPr lang="pl-PL" dirty="0"/>
              <a:t> be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same </a:t>
            </a:r>
            <a:r>
              <a:rPr lang="pl-PL" dirty="0" err="1"/>
              <a:t>time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80278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– </a:t>
            </a:r>
            <a:r>
              <a:rPr lang="pl-PL" dirty="0" err="1"/>
              <a:t>Conventions</a:t>
            </a:r>
            <a:endParaRPr lang="pl-PL" dirty="0"/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942230"/>
              </p:ext>
            </p:extLst>
          </p:nvPr>
        </p:nvGraphicFramePr>
        <p:xfrm>
          <a:off x="379068" y="1122218"/>
          <a:ext cx="11303250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261">
                  <a:extLst>
                    <a:ext uri="{9D8B030D-6E8A-4147-A177-3AD203B41FA5}">
                      <a16:colId xmlns:a16="http://schemas.microsoft.com/office/drawing/2014/main" xmlns="" val="2554368019"/>
                    </a:ext>
                  </a:extLst>
                </a:gridCol>
                <a:gridCol w="8758989">
                  <a:extLst>
                    <a:ext uri="{9D8B030D-6E8A-4147-A177-3AD203B41FA5}">
                      <a16:colId xmlns:a16="http://schemas.microsoft.com/office/drawing/2014/main" xmlns="" val="302322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 err="1"/>
                        <a:t>Default</a:t>
                      </a:r>
                      <a:r>
                        <a:rPr lang="pl-PL" sz="1600" dirty="0"/>
                        <a:t> </a:t>
                      </a:r>
                      <a:r>
                        <a:rPr lang="pl-PL" sz="1600" dirty="0" err="1"/>
                        <a:t>Convention</a:t>
                      </a:r>
                      <a:r>
                        <a:rPr lang="pl-PL" sz="1600" dirty="0"/>
                        <a:t>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6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2754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/>
                        <a:t>Table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Creates</a:t>
                      </a:r>
                      <a:r>
                        <a:rPr lang="pl-PL" sz="1600" dirty="0"/>
                        <a:t> </a:t>
                      </a:r>
                      <a:r>
                        <a:rPr lang="en-US" sz="1600" dirty="0"/>
                        <a:t>DB table with entity class name suffixed by 's'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6670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/>
                        <a:t>Primary key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</a:t>
                      </a:r>
                      <a:r>
                        <a:rPr lang="en-US" sz="1600" dirty="0" err="1"/>
                        <a:t>reate</a:t>
                      </a:r>
                      <a:r>
                        <a:rPr lang="pl-PL" sz="1600" dirty="0"/>
                        <a:t>s</a:t>
                      </a:r>
                      <a:r>
                        <a:rPr lang="en-US" sz="1600" dirty="0"/>
                        <a:t> primary key column for the property named Id or &lt;Entity Class Name&gt; + "Id" (case insensitive)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621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/>
                        <a:t>Foreign key property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 default EF will look for foreign key property with the same name as principal entity primary key name.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If foreign key property does not exists then EF will create FK column in Db table with &lt;Dependent Navigation Property Name&gt; + "_" + &lt;Principal Entity Primary Key Property Name&gt;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e.g. EF will create </a:t>
                      </a:r>
                      <a:r>
                        <a:rPr lang="en-US" sz="1600" dirty="0" err="1"/>
                        <a:t>Standard_StandardId</a:t>
                      </a:r>
                      <a:r>
                        <a:rPr lang="en-US" sz="1600" dirty="0"/>
                        <a:t> foreign key column into Students table if Student entity does not contain </a:t>
                      </a:r>
                      <a:r>
                        <a:rPr lang="en-US" sz="1600" dirty="0" err="1"/>
                        <a:t>foreignkey</a:t>
                      </a:r>
                      <a:r>
                        <a:rPr lang="en-US" sz="1600" dirty="0"/>
                        <a:t> property for Standard where Standard contains </a:t>
                      </a:r>
                      <a:r>
                        <a:rPr lang="en-US" sz="1600" dirty="0" err="1"/>
                        <a:t>StandardId</a:t>
                      </a:r>
                      <a:r>
                        <a:rPr 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9582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/>
                        <a:t>Null column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C</a:t>
                      </a:r>
                      <a:r>
                        <a:rPr lang="en-US" sz="1600" dirty="0" err="1"/>
                        <a:t>reates</a:t>
                      </a:r>
                      <a:r>
                        <a:rPr lang="en-US" sz="1600" dirty="0"/>
                        <a:t> null column for all reference type and </a:t>
                      </a:r>
                      <a:r>
                        <a:rPr lang="en-US" sz="1600" dirty="0" err="1"/>
                        <a:t>nullable</a:t>
                      </a:r>
                      <a:r>
                        <a:rPr lang="en-US" sz="1600" dirty="0"/>
                        <a:t> primitive properties.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989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/>
                        <a:t>Not Null Column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Creates</a:t>
                      </a:r>
                      <a:r>
                        <a:rPr lang="pl-PL" sz="1600" baseline="0" dirty="0"/>
                        <a:t> </a:t>
                      </a:r>
                      <a:r>
                        <a:rPr lang="en-US" sz="1600" dirty="0" err="1"/>
                        <a:t>NotNull</a:t>
                      </a:r>
                      <a:r>
                        <a:rPr lang="en-US" sz="1600" dirty="0"/>
                        <a:t> columns for </a:t>
                      </a:r>
                      <a:r>
                        <a:rPr lang="en-US" sz="1600" dirty="0" err="1"/>
                        <a:t>PrimaryKey</a:t>
                      </a:r>
                      <a:r>
                        <a:rPr lang="en-US" sz="1600" dirty="0"/>
                        <a:t> and non-</a:t>
                      </a:r>
                      <a:r>
                        <a:rPr lang="en-US" sz="1600" dirty="0" err="1"/>
                        <a:t>nullable</a:t>
                      </a:r>
                      <a:r>
                        <a:rPr lang="en-US" sz="1600" dirty="0"/>
                        <a:t> value type properties.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4106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/>
                        <a:t>DB Columns order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Creates</a:t>
                      </a:r>
                      <a:r>
                        <a:rPr lang="pl-PL" sz="1600" dirty="0"/>
                        <a:t> </a:t>
                      </a:r>
                      <a:r>
                        <a:rPr lang="en-US" sz="1600" dirty="0"/>
                        <a:t>columns same as order of properties in an entity class. However, primary key columns would be moved first.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5083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/>
                        <a:t>Properties mapping to DB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By default all properties will map to database. Use [NotMapped] attribute to exclude property or class from DB mapping.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43562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/>
                        <a:t>Cascade 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Enabled By default for all types of relationships.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8201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Loading data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IDbSet is IQueryable</a:t>
            </a:r>
          </a:p>
          <a:p>
            <a:r>
              <a:rPr lang="pl-PL" dirty="0" smtClean="0"/>
              <a:t>LINQ to Entities (translated to SQL)</a:t>
            </a:r>
          </a:p>
          <a:p>
            <a:r>
              <a:rPr lang="pl-PL" dirty="0"/>
              <a:t>Method Find() – will not call db when entity is already in context</a:t>
            </a:r>
          </a:p>
          <a:p>
            <a:r>
              <a:rPr lang="pl-PL" dirty="0"/>
              <a:t>Stored procedures / SQL (not a good idea</a:t>
            </a:r>
            <a:r>
              <a:rPr lang="pl-PL" dirty="0" smtClean="0"/>
              <a:t>...)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54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Adding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Every Add generates one Insert and one Select statement (to get Id)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7335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Updating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EntityFramework</a:t>
            </a:r>
            <a:r>
              <a:rPr lang="en-US" dirty="0" smtClean="0"/>
              <a:t> </a:t>
            </a:r>
            <a:r>
              <a:rPr lang="en-US" dirty="0" err="1" smtClean="0"/>
              <a:t>recogni</a:t>
            </a:r>
            <a:r>
              <a:rPr lang="pl-PL" dirty="0" smtClean="0"/>
              <a:t>z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changes, and updates only relevant fields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938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Deleting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42959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– </a:t>
            </a:r>
            <a:r>
              <a:rPr lang="pl-PL" dirty="0" err="1"/>
              <a:t>Loading</a:t>
            </a:r>
            <a:r>
              <a:rPr lang="pl-PL" dirty="0"/>
              <a:t> </a:t>
            </a:r>
            <a:r>
              <a:rPr lang="pl-PL" dirty="0" err="1"/>
              <a:t>related</a:t>
            </a:r>
            <a:r>
              <a:rPr lang="pl-PL" dirty="0"/>
              <a:t> </a:t>
            </a:r>
            <a:r>
              <a:rPr lang="pl-PL" dirty="0" err="1"/>
              <a:t>entities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Eager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  <a:p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  <a:p>
            <a:pPr lvl="1"/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virtual</a:t>
            </a:r>
            <a:endParaRPr lang="pl-PL" dirty="0"/>
          </a:p>
          <a:p>
            <a:pPr lvl="1"/>
            <a:r>
              <a:rPr lang="pl-PL" dirty="0" err="1"/>
              <a:t>Configuration.LazyLoadingEnabled</a:t>
            </a:r>
            <a:r>
              <a:rPr lang="pl-PL" dirty="0"/>
              <a:t> and </a:t>
            </a:r>
            <a:r>
              <a:rPr lang="pl-PL" dirty="0" err="1"/>
              <a:t>ProxyCreationEnabled</a:t>
            </a:r>
            <a:r>
              <a:rPr lang="pl-PL" dirty="0"/>
              <a:t> </a:t>
            </a:r>
            <a:r>
              <a:rPr lang="pl-PL" dirty="0" err="1"/>
              <a:t>property</a:t>
            </a:r>
            <a:r>
              <a:rPr lang="pl-PL" dirty="0"/>
              <a:t> </a:t>
            </a:r>
            <a:r>
              <a:rPr lang="pl-PL" dirty="0" err="1"/>
              <a:t>must</a:t>
            </a:r>
            <a:r>
              <a:rPr lang="pl-PL" dirty="0"/>
              <a:t> be </a:t>
            </a:r>
            <a:r>
              <a:rPr lang="pl-PL" dirty="0" err="1"/>
              <a:t>true</a:t>
            </a:r>
            <a:endParaRPr lang="pl-PL" dirty="0"/>
          </a:p>
          <a:p>
            <a:r>
              <a:rPr lang="pl-PL" dirty="0" err="1"/>
              <a:t>Explicit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  <a:p>
            <a:pPr lvl="1"/>
            <a:r>
              <a:rPr lang="pl-PL" dirty="0" err="1"/>
              <a:t>Context.Entry</a:t>
            </a:r>
            <a:r>
              <a:rPr lang="pl-PL" dirty="0"/>
              <a:t>(</a:t>
            </a:r>
            <a:r>
              <a:rPr lang="pl-PL" dirty="0" err="1"/>
              <a:t>obj</a:t>
            </a:r>
            <a:r>
              <a:rPr lang="pl-PL" dirty="0"/>
              <a:t>).Reference(p =&gt; </a:t>
            </a:r>
            <a:r>
              <a:rPr lang="pl-PL" dirty="0" err="1"/>
              <a:t>p.prop</a:t>
            </a:r>
            <a:r>
              <a:rPr lang="pl-PL" dirty="0"/>
              <a:t>).</a:t>
            </a:r>
            <a:r>
              <a:rPr lang="pl-PL" dirty="0" err="1"/>
              <a:t>Load</a:t>
            </a:r>
            <a:r>
              <a:rPr lang="pl-PL" dirty="0"/>
              <a:t>()</a:t>
            </a:r>
          </a:p>
          <a:p>
            <a:pPr lvl="1"/>
            <a:r>
              <a:rPr lang="pl-PL" dirty="0" err="1"/>
              <a:t>Context.Entry</a:t>
            </a:r>
            <a:r>
              <a:rPr lang="pl-PL" dirty="0"/>
              <a:t>(</a:t>
            </a:r>
            <a:r>
              <a:rPr lang="pl-PL" dirty="0" err="1"/>
              <a:t>obj</a:t>
            </a:r>
            <a:r>
              <a:rPr lang="pl-PL" dirty="0"/>
              <a:t>).Collection =&gt; </a:t>
            </a:r>
            <a:r>
              <a:rPr lang="pl-PL" dirty="0" err="1"/>
              <a:t>p.prop</a:t>
            </a:r>
            <a:r>
              <a:rPr lang="pl-PL" dirty="0"/>
              <a:t>).</a:t>
            </a:r>
            <a:r>
              <a:rPr lang="pl-PL" dirty="0" err="1"/>
              <a:t>Load</a:t>
            </a:r>
            <a:r>
              <a:rPr lang="pl-PL" dirty="0"/>
              <a:t>()</a:t>
            </a:r>
          </a:p>
          <a:p>
            <a:pPr lvl="1"/>
            <a:r>
              <a:rPr lang="pl-PL" dirty="0"/>
              <a:t>Can apply filters on related entity by using Query method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07123683"/>
      </p:ext>
    </p:extLst>
  </p:cSld>
  <p:clrMapOvr>
    <a:masterClrMapping/>
  </p:clrMapOvr>
  <p:transition spd="slow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– </a:t>
            </a:r>
            <a:r>
              <a:rPr lang="pl-PL" dirty="0" err="1"/>
              <a:t>Async</a:t>
            </a:r>
            <a:r>
              <a:rPr lang="pl-PL" dirty="0"/>
              <a:t> </a:t>
            </a:r>
            <a:r>
              <a:rPr lang="pl-PL" dirty="0" err="1"/>
              <a:t>support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9068" y="1446245"/>
            <a:ext cx="10885280" cy="5066522"/>
          </a:xfrm>
        </p:spPr>
        <p:txBody>
          <a:bodyPr/>
          <a:lstStyle/>
          <a:p>
            <a:r>
              <a:rPr lang="pl-PL" dirty="0" err="1"/>
              <a:t>Free</a:t>
            </a:r>
            <a:r>
              <a:rPr lang="pl-PL" dirty="0"/>
              <a:t> </a:t>
            </a:r>
            <a:r>
              <a:rPr lang="pl-PL" dirty="0" err="1"/>
              <a:t>up</a:t>
            </a:r>
            <a:r>
              <a:rPr lang="pl-PL" dirty="0"/>
              <a:t> </a:t>
            </a:r>
            <a:r>
              <a:rPr lang="pl-PL" dirty="0" err="1"/>
              <a:t>current</a:t>
            </a:r>
            <a:r>
              <a:rPr lang="pl-PL" dirty="0"/>
              <a:t> </a:t>
            </a:r>
            <a:r>
              <a:rPr lang="pl-PL" dirty="0" err="1"/>
              <a:t>thread</a:t>
            </a:r>
            <a:r>
              <a:rPr lang="pl-PL" dirty="0"/>
              <a:t> (</a:t>
            </a:r>
            <a:r>
              <a:rPr lang="pl-PL" dirty="0" err="1"/>
              <a:t>gets</a:t>
            </a:r>
            <a:r>
              <a:rPr lang="pl-PL" dirty="0"/>
              <a:t> </a:t>
            </a:r>
            <a:r>
              <a:rPr lang="pl-PL" dirty="0" err="1"/>
              <a:t>back</a:t>
            </a:r>
            <a:r>
              <a:rPr lang="pl-PL" dirty="0"/>
              <a:t> to </a:t>
            </a:r>
            <a:r>
              <a:rPr lang="pl-PL" dirty="0" err="1"/>
              <a:t>thread</a:t>
            </a:r>
            <a:r>
              <a:rPr lang="pl-PL" dirty="0"/>
              <a:t> </a:t>
            </a:r>
            <a:r>
              <a:rPr lang="pl-PL" dirty="0" err="1"/>
              <a:t>pool</a:t>
            </a:r>
            <a:r>
              <a:rPr lang="pl-PL" dirty="0"/>
              <a:t>)</a:t>
            </a:r>
          </a:p>
          <a:p>
            <a:r>
              <a:rPr lang="pl-PL" dirty="0" err="1"/>
              <a:t>Make</a:t>
            </a:r>
            <a:r>
              <a:rPr lang="pl-PL" dirty="0"/>
              <a:t> </a:t>
            </a:r>
            <a:r>
              <a:rPr lang="pl-PL" dirty="0" err="1"/>
              <a:t>use</a:t>
            </a:r>
            <a:r>
              <a:rPr lang="pl-PL" dirty="0"/>
              <a:t> of IO </a:t>
            </a:r>
            <a:r>
              <a:rPr lang="pl-PL" dirty="0" err="1"/>
              <a:t>completion</a:t>
            </a:r>
            <a:r>
              <a:rPr lang="pl-PL" dirty="0"/>
              <a:t> </a:t>
            </a:r>
            <a:r>
              <a:rPr lang="pl-PL" dirty="0" err="1"/>
              <a:t>ports</a:t>
            </a:r>
            <a:r>
              <a:rPr lang="pl-PL" dirty="0"/>
              <a:t> for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work</a:t>
            </a:r>
            <a:r>
              <a:rPr lang="pl-PL" dirty="0"/>
              <a:t> (</a:t>
            </a:r>
            <a:r>
              <a:rPr lang="pl-PL" dirty="0" err="1"/>
              <a:t>e.g</a:t>
            </a:r>
            <a:r>
              <a:rPr lang="pl-PL" dirty="0"/>
              <a:t>. </a:t>
            </a:r>
            <a:r>
              <a:rPr lang="pl-PL" dirty="0" err="1"/>
              <a:t>while</a:t>
            </a:r>
            <a:r>
              <a:rPr lang="pl-PL" dirty="0"/>
              <a:t> 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)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 err="1"/>
              <a:t>Benefits</a:t>
            </a:r>
            <a:endParaRPr lang="pl-PL" dirty="0"/>
          </a:p>
          <a:p>
            <a:pPr lvl="1"/>
            <a:r>
              <a:rPr lang="pl-PL" dirty="0" err="1"/>
              <a:t>Used</a:t>
            </a:r>
            <a:r>
              <a:rPr lang="pl-PL" dirty="0"/>
              <a:t> for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concurrent</a:t>
            </a:r>
            <a:r>
              <a:rPr lang="pl-PL" dirty="0"/>
              <a:t> </a:t>
            </a:r>
            <a:r>
              <a:rPr lang="pl-PL" dirty="0" err="1"/>
              <a:t>calls</a:t>
            </a:r>
            <a:r>
              <a:rPr lang="pl-PL" dirty="0"/>
              <a:t> to </a:t>
            </a:r>
            <a:r>
              <a:rPr lang="pl-PL" dirty="0" err="1"/>
              <a:t>db</a:t>
            </a:r>
            <a:r>
              <a:rPr lang="pl-PL" dirty="0"/>
              <a:t> </a:t>
            </a:r>
            <a:r>
              <a:rPr lang="pl-PL" dirty="0" err="1"/>
              <a:t>improves</a:t>
            </a:r>
            <a:r>
              <a:rPr lang="pl-PL" dirty="0"/>
              <a:t> </a:t>
            </a:r>
            <a:r>
              <a:rPr lang="pl-PL" dirty="0" err="1"/>
              <a:t>overall</a:t>
            </a:r>
            <a:r>
              <a:rPr lang="pl-PL" dirty="0"/>
              <a:t> </a:t>
            </a:r>
            <a:r>
              <a:rPr lang="pl-PL" dirty="0" err="1"/>
              <a:t>time</a:t>
            </a:r>
            <a:endParaRPr lang="pl-PL" dirty="0"/>
          </a:p>
          <a:p>
            <a:pPr lvl="1"/>
            <a:r>
              <a:rPr lang="pl-PL" dirty="0" err="1"/>
              <a:t>Might</a:t>
            </a:r>
            <a:r>
              <a:rPr lang="pl-PL" dirty="0"/>
              <a:t> </a:t>
            </a:r>
            <a:r>
              <a:rPr lang="pl-PL" dirty="0" err="1"/>
              <a:t>improve</a:t>
            </a:r>
            <a:r>
              <a:rPr lang="pl-PL" dirty="0"/>
              <a:t> </a:t>
            </a:r>
            <a:r>
              <a:rPr lang="pl-PL" dirty="0" err="1"/>
              <a:t>scalability</a:t>
            </a:r>
            <a:r>
              <a:rPr lang="pl-PL" dirty="0"/>
              <a:t> in </a:t>
            </a:r>
            <a:r>
              <a:rPr lang="pl-PL" dirty="0" err="1"/>
              <a:t>certain</a:t>
            </a:r>
            <a:r>
              <a:rPr lang="pl-PL" dirty="0"/>
              <a:t> </a:t>
            </a:r>
            <a:r>
              <a:rPr lang="pl-PL" dirty="0" err="1"/>
              <a:t>scenarios</a:t>
            </a:r>
            <a:endParaRPr lang="pl-PL" dirty="0"/>
          </a:p>
          <a:p>
            <a:r>
              <a:rPr lang="pl-PL" dirty="0" err="1"/>
              <a:t>Drawbacks</a:t>
            </a:r>
            <a:endParaRPr lang="pl-PL" dirty="0"/>
          </a:p>
          <a:p>
            <a:pPr lvl="1"/>
            <a:r>
              <a:rPr lang="pl-PL" dirty="0" err="1"/>
              <a:t>Might</a:t>
            </a:r>
            <a:r>
              <a:rPr lang="pl-PL" dirty="0"/>
              <a:t> hit the performance </a:t>
            </a:r>
            <a:r>
              <a:rPr lang="pl-PL" dirty="0" err="1"/>
              <a:t>when</a:t>
            </a:r>
            <a:r>
              <a:rPr lang="pl-PL" dirty="0"/>
              <a:t> </a:t>
            </a:r>
            <a:r>
              <a:rPr lang="pl-PL" dirty="0" err="1"/>
              <a:t>executing</a:t>
            </a:r>
            <a:r>
              <a:rPr lang="pl-PL" dirty="0"/>
              <a:t> single </a:t>
            </a:r>
            <a:r>
              <a:rPr lang="pl-PL" dirty="0" err="1"/>
              <a:t>query</a:t>
            </a:r>
            <a:r>
              <a:rPr lang="pl-PL" dirty="0"/>
              <a:t>.</a:t>
            </a:r>
          </a:p>
          <a:p>
            <a:pPr lvl="1"/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91444243"/>
      </p:ext>
    </p:extLst>
  </p:cSld>
  <p:clrMapOvr>
    <a:masterClrMapping/>
  </p:clrMapOvr>
  <p:transition spd="slow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3"/>
              </a:rPr>
              <a:t>https://msdn.microsoft.com/pl-pl/library/ms254937(v=vs.110).</a:t>
            </a:r>
            <a:r>
              <a:rPr lang="pl-PL" dirty="0" smtClean="0">
                <a:hlinkClick r:id="rId3"/>
              </a:rPr>
              <a:t>aspx</a:t>
            </a:r>
            <a:endParaRPr lang="pl-PL" dirty="0" smtClean="0"/>
          </a:p>
          <a:p>
            <a:r>
              <a:rPr lang="pl-PL" dirty="0">
                <a:hlinkClick r:id="rId4"/>
              </a:rPr>
              <a:t>https://</a:t>
            </a:r>
            <a:r>
              <a:rPr lang="pl-PL" dirty="0" smtClean="0">
                <a:hlinkClick r:id="rId4"/>
              </a:rPr>
              <a:t>app.pluralsight.com/library/courses/entity-framework-6-getting-started/table-of-contents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Materiały</a:t>
            </a:r>
          </a:p>
        </p:txBody>
      </p:sp>
    </p:spTree>
    <p:extLst>
      <p:ext uri="{BB962C8B-B14F-4D97-AF65-F5344CB8AC3E}">
        <p14:creationId xmlns:p14="http://schemas.microsoft.com/office/powerpoint/2010/main" val="141523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68" y="1360111"/>
            <a:ext cx="7523962" cy="5123815"/>
          </a:xfrm>
        </p:spPr>
        <p:txBody>
          <a:bodyPr/>
          <a:lstStyle/>
          <a:p>
            <a:r>
              <a:rPr lang="pl-PL" dirty="0" smtClean="0"/>
              <a:t>With ADO.NET you still need to be aware of database schema, manage connections etc.</a:t>
            </a:r>
          </a:p>
          <a:p>
            <a:r>
              <a:rPr lang="pl-PL" dirty="0" smtClean="0"/>
              <a:t>Object </a:t>
            </a:r>
            <a:r>
              <a:rPr lang="pl-PL" dirty="0"/>
              <a:t>Relational </a:t>
            </a:r>
            <a:r>
              <a:rPr lang="pl-PL" dirty="0" smtClean="0"/>
              <a:t>Mapping</a:t>
            </a:r>
          </a:p>
          <a:p>
            <a:r>
              <a:rPr lang="pl-PL" dirty="0" smtClean="0"/>
              <a:t>W</a:t>
            </a:r>
            <a:r>
              <a:rPr lang="en-US" dirty="0" err="1"/>
              <a:t>ork</a:t>
            </a:r>
            <a:r>
              <a:rPr lang="en-US" dirty="0"/>
              <a:t> at a higher level of abstraction </a:t>
            </a:r>
            <a:r>
              <a:rPr lang="pl-PL" dirty="0"/>
              <a:t>as a set of </a:t>
            </a:r>
            <a:r>
              <a:rPr lang="pl-PL" dirty="0" err="1"/>
              <a:t>domain</a:t>
            </a:r>
            <a:r>
              <a:rPr lang="pl-PL" dirty="0"/>
              <a:t> </a:t>
            </a:r>
            <a:r>
              <a:rPr lang="pl-PL" dirty="0" err="1"/>
              <a:t>objects</a:t>
            </a:r>
            <a:endParaRPr lang="pl-PL" dirty="0"/>
          </a:p>
          <a:p>
            <a:r>
              <a:rPr lang="pl-PL" dirty="0"/>
              <a:t>M</a:t>
            </a:r>
            <a:r>
              <a:rPr lang="en-US" dirty="0" err="1"/>
              <a:t>aintain</a:t>
            </a:r>
            <a:r>
              <a:rPr lang="en-US" dirty="0"/>
              <a:t> applications with less code than in traditional </a:t>
            </a:r>
            <a:r>
              <a:rPr lang="en-US" dirty="0" smtClean="0"/>
              <a:t>applications</a:t>
            </a:r>
            <a:endParaRPr lang="pl-PL" dirty="0" smtClean="0"/>
          </a:p>
          <a:p>
            <a:r>
              <a:rPr lang="pl-PL" dirty="0"/>
              <a:t>Multiple data </a:t>
            </a:r>
            <a:r>
              <a:rPr lang="pl-PL" dirty="0" smtClean="0"/>
              <a:t>sources</a:t>
            </a:r>
            <a:endParaRPr lang="pl-PL" dirty="0"/>
          </a:p>
          <a:p>
            <a:r>
              <a:rPr lang="pl-PL" dirty="0" err="1"/>
              <a:t>Shipped</a:t>
            </a:r>
            <a:r>
              <a:rPr lang="pl-PL" dirty="0"/>
              <a:t> as </a:t>
            </a:r>
            <a:r>
              <a:rPr lang="pl-PL" dirty="0" err="1"/>
              <a:t>nuget</a:t>
            </a:r>
            <a:r>
              <a:rPr lang="pl-PL" dirty="0"/>
              <a:t> </a:t>
            </a:r>
            <a:r>
              <a:rPr lang="pl-PL" dirty="0" err="1"/>
              <a:t>package</a:t>
            </a:r>
            <a:r>
              <a:rPr lang="pl-PL" dirty="0"/>
              <a:t> (version 6).</a:t>
            </a:r>
          </a:p>
        </p:txBody>
      </p:sp>
    </p:spTree>
    <p:extLst>
      <p:ext uri="{BB962C8B-B14F-4D97-AF65-F5344CB8AC3E}">
        <p14:creationId xmlns:p14="http://schemas.microsoft.com/office/powerpoint/2010/main" val="299228076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9068" y="365126"/>
            <a:ext cx="11812932" cy="614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8574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– </a:t>
            </a:r>
            <a:r>
              <a:rPr lang="pl-PL" dirty="0" err="1"/>
              <a:t>Features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67" y="1386615"/>
            <a:ext cx="7523962" cy="5123815"/>
          </a:xfrm>
        </p:spPr>
        <p:txBody>
          <a:bodyPr/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tracking</a:t>
            </a:r>
            <a:endParaRPr lang="pl-PL" dirty="0"/>
          </a:p>
          <a:p>
            <a:r>
              <a:rPr lang="pl-PL" dirty="0" err="1"/>
              <a:t>Lazy</a:t>
            </a:r>
            <a:r>
              <a:rPr lang="pl-PL" dirty="0"/>
              <a:t> </a:t>
            </a:r>
            <a:r>
              <a:rPr lang="pl-PL" dirty="0" err="1"/>
              <a:t>loading</a:t>
            </a:r>
            <a:endParaRPr lang="pl-PL" dirty="0"/>
          </a:p>
          <a:p>
            <a:r>
              <a:rPr lang="pl-PL" dirty="0"/>
              <a:t>Identity Map resolution (</a:t>
            </a:r>
            <a:r>
              <a:rPr lang="pl-PL" dirty="0" err="1"/>
              <a:t>caching</a:t>
            </a:r>
            <a:r>
              <a:rPr lang="pl-PL" dirty="0"/>
              <a:t>)</a:t>
            </a:r>
          </a:p>
          <a:p>
            <a:r>
              <a:rPr lang="pl-PL" dirty="0" err="1"/>
              <a:t>Asynchronous</a:t>
            </a:r>
            <a:r>
              <a:rPr lang="pl-PL" dirty="0"/>
              <a:t> </a:t>
            </a:r>
            <a:r>
              <a:rPr lang="pl-PL" dirty="0" err="1"/>
              <a:t>query</a:t>
            </a:r>
            <a:r>
              <a:rPr lang="pl-PL" dirty="0"/>
              <a:t> and </a:t>
            </a:r>
            <a:r>
              <a:rPr lang="pl-PL" dirty="0" err="1"/>
              <a:t>save</a:t>
            </a:r>
            <a:endParaRPr lang="pl-PL" dirty="0"/>
          </a:p>
          <a:p>
            <a:r>
              <a:rPr lang="pl-PL" dirty="0"/>
              <a:t>Connection </a:t>
            </a:r>
            <a:r>
              <a:rPr lang="pl-PL" dirty="0" err="1"/>
              <a:t>resiliency</a:t>
            </a:r>
            <a:endParaRPr lang="pl-PL" dirty="0"/>
          </a:p>
          <a:p>
            <a:r>
              <a:rPr lang="pl-PL" dirty="0"/>
              <a:t>Database </a:t>
            </a:r>
            <a:r>
              <a:rPr lang="pl-PL" dirty="0" err="1"/>
              <a:t>command</a:t>
            </a:r>
            <a:r>
              <a:rPr lang="pl-PL" dirty="0"/>
              <a:t> </a:t>
            </a:r>
            <a:r>
              <a:rPr lang="pl-PL" dirty="0" err="1"/>
              <a:t>logging</a:t>
            </a:r>
            <a:r>
              <a:rPr lang="pl-PL" dirty="0"/>
              <a:t> </a:t>
            </a:r>
          </a:p>
          <a:p>
            <a:r>
              <a:rPr lang="pl-PL" dirty="0"/>
              <a:t>And </a:t>
            </a:r>
            <a:r>
              <a:rPr lang="pl-PL" dirty="0" err="1"/>
              <a:t>many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2675231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–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creation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Two ways of creating models: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code (full control of your code)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- emdx (designer, xml files – generates 	code/in memory model at runtime)</a:t>
            </a:r>
            <a:endParaRPr lang="pl-PL" dirty="0"/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027849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–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creation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Database </a:t>
            </a:r>
            <a:r>
              <a:rPr lang="pl-PL" dirty="0" err="1"/>
              <a:t>first</a:t>
            </a:r>
            <a:r>
              <a:rPr lang="pl-PL" dirty="0"/>
              <a:t> </a:t>
            </a:r>
          </a:p>
          <a:p>
            <a:r>
              <a:rPr lang="pl-PL" dirty="0"/>
              <a:t>Model </a:t>
            </a:r>
            <a:r>
              <a:rPr lang="pl-PL" dirty="0" err="1"/>
              <a:t>first</a:t>
            </a:r>
            <a:r>
              <a:rPr lang="pl-PL" dirty="0"/>
              <a:t> </a:t>
            </a:r>
          </a:p>
          <a:p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first</a:t>
            </a:r>
            <a:endParaRPr lang="pl-PL" dirty="0"/>
          </a:p>
          <a:p>
            <a:endParaRPr lang="pl-PL" dirty="0"/>
          </a:p>
          <a:p>
            <a:r>
              <a:rPr lang="pl-PL" dirty="0"/>
              <a:t>How to </a:t>
            </a:r>
            <a:r>
              <a:rPr lang="pl-PL" dirty="0" err="1"/>
              <a:t>decide</a:t>
            </a:r>
            <a:r>
              <a:rPr lang="pl-PL" dirty="0"/>
              <a:t> 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338597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9413" y="322729"/>
            <a:ext cx="11669152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4321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Entity</a:t>
            </a:r>
            <a:r>
              <a:rPr lang="pl-PL" dirty="0"/>
              <a:t> Framework – </a:t>
            </a:r>
            <a:r>
              <a:rPr lang="pl-PL" dirty="0" err="1"/>
              <a:t>Migrations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79067" y="1360111"/>
            <a:ext cx="11026870" cy="5123815"/>
          </a:xfrm>
        </p:spPr>
        <p:txBody>
          <a:bodyPr/>
          <a:lstStyle/>
          <a:p>
            <a:r>
              <a:rPr lang="pl-PL" dirty="0" err="1"/>
              <a:t>Automated</a:t>
            </a:r>
            <a:endParaRPr lang="pl-PL" dirty="0"/>
          </a:p>
          <a:p>
            <a:pPr lvl="1"/>
            <a:r>
              <a:rPr lang="pl-PL" dirty="0" err="1"/>
              <a:t>Enable-migrations</a:t>
            </a:r>
            <a:r>
              <a:rPr lang="pl-PL" dirty="0"/>
              <a:t>  </a:t>
            </a:r>
            <a:r>
              <a:rPr lang="pl-PL" dirty="0" err="1"/>
              <a:t>command</a:t>
            </a:r>
            <a:r>
              <a:rPr lang="pl-PL" dirty="0"/>
              <a:t> run in PMC</a:t>
            </a:r>
          </a:p>
          <a:p>
            <a:pPr lvl="2"/>
            <a:r>
              <a:rPr lang="pl-PL" dirty="0" err="1"/>
              <a:t>Creates</a:t>
            </a:r>
            <a:r>
              <a:rPr lang="pl-PL" dirty="0"/>
              <a:t> </a:t>
            </a:r>
            <a:r>
              <a:rPr lang="pl-PL" dirty="0" err="1"/>
              <a:t>Configuration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  <a:p>
            <a:pPr lvl="2"/>
            <a:r>
              <a:rPr lang="pl-PL" dirty="0" err="1"/>
              <a:t>Sets</a:t>
            </a:r>
            <a:r>
              <a:rPr lang="pl-PL" dirty="0"/>
              <a:t> </a:t>
            </a:r>
            <a:r>
              <a:rPr lang="pl-PL" dirty="0" err="1"/>
              <a:t>AutomaticMigrationsEnabled</a:t>
            </a:r>
            <a:r>
              <a:rPr lang="pl-PL" dirty="0"/>
              <a:t> to </a:t>
            </a:r>
            <a:r>
              <a:rPr lang="pl-PL" dirty="0" err="1"/>
              <a:t>true</a:t>
            </a:r>
            <a:endParaRPr lang="pl-PL" dirty="0"/>
          </a:p>
          <a:p>
            <a:pPr lvl="1"/>
            <a:r>
              <a:rPr lang="pl-PL" dirty="0"/>
              <a:t>Set </a:t>
            </a:r>
            <a:r>
              <a:rPr lang="pl-PL" dirty="0" err="1"/>
              <a:t>MigrateDatabaseToLatestVersion</a:t>
            </a:r>
            <a:r>
              <a:rPr lang="pl-PL" dirty="0"/>
              <a:t> DB </a:t>
            </a:r>
            <a:r>
              <a:rPr lang="pl-PL" dirty="0" err="1"/>
              <a:t>Initializer</a:t>
            </a:r>
            <a:endParaRPr lang="pl-PL" dirty="0"/>
          </a:p>
          <a:p>
            <a:pPr lvl="1"/>
            <a:r>
              <a:rPr lang="pl-PL" dirty="0"/>
              <a:t>In </a:t>
            </a:r>
            <a:r>
              <a:rPr lang="pl-PL" dirty="0" err="1"/>
              <a:t>case</a:t>
            </a:r>
            <a:r>
              <a:rPr lang="pl-PL" dirty="0"/>
              <a:t> of data </a:t>
            </a:r>
            <a:r>
              <a:rPr lang="pl-PL" dirty="0" err="1"/>
              <a:t>schema</a:t>
            </a:r>
            <a:r>
              <a:rPr lang="pl-PL" dirty="0"/>
              <a:t> </a:t>
            </a:r>
            <a:r>
              <a:rPr lang="pl-PL" dirty="0" err="1"/>
              <a:t>change</a:t>
            </a:r>
            <a:r>
              <a:rPr lang="pl-PL" dirty="0"/>
              <a:t>, set </a:t>
            </a:r>
            <a:r>
              <a:rPr lang="pl-PL" dirty="0" err="1"/>
              <a:t>AutomaticMigrationDataLossAllowed</a:t>
            </a:r>
            <a:r>
              <a:rPr lang="pl-PL" dirty="0"/>
              <a:t> to </a:t>
            </a:r>
            <a:r>
              <a:rPr lang="pl-PL" dirty="0" err="1"/>
              <a:t>true</a:t>
            </a:r>
            <a:endParaRPr lang="pl-PL" dirty="0"/>
          </a:p>
          <a:p>
            <a:r>
              <a:rPr lang="pl-PL" dirty="0" err="1"/>
              <a:t>Code-based</a:t>
            </a:r>
            <a:endParaRPr lang="pl-PL" dirty="0"/>
          </a:p>
          <a:p>
            <a:pPr lvl="1"/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control</a:t>
            </a:r>
            <a:endParaRPr lang="pl-PL" dirty="0"/>
          </a:p>
          <a:p>
            <a:pPr lvl="1"/>
            <a:r>
              <a:rPr lang="pl-PL" dirty="0" err="1"/>
              <a:t>Manually</a:t>
            </a:r>
            <a:r>
              <a:rPr lang="pl-PL" dirty="0"/>
              <a:t>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migration</a:t>
            </a:r>
            <a:r>
              <a:rPr lang="pl-PL" dirty="0"/>
              <a:t> </a:t>
            </a:r>
            <a:r>
              <a:rPr lang="pl-PL" dirty="0" err="1"/>
              <a:t>using</a:t>
            </a:r>
            <a:r>
              <a:rPr lang="pl-PL" dirty="0"/>
              <a:t> </a:t>
            </a:r>
            <a:r>
              <a:rPr lang="pl-PL" dirty="0" err="1"/>
              <a:t>Add</a:t>
            </a:r>
            <a:r>
              <a:rPr lang="pl-PL" dirty="0"/>
              <a:t>-Migration </a:t>
            </a:r>
            <a:r>
              <a:rPr lang="pl-PL" dirty="0" err="1"/>
              <a:t>command</a:t>
            </a:r>
            <a:endParaRPr lang="pl-PL" dirty="0"/>
          </a:p>
          <a:p>
            <a:pPr lvl="1"/>
            <a:r>
              <a:rPr lang="pl-PL" dirty="0" err="1"/>
              <a:t>Apply</a:t>
            </a:r>
            <a:r>
              <a:rPr lang="pl-PL" dirty="0"/>
              <a:t> </a:t>
            </a:r>
            <a:r>
              <a:rPr lang="pl-PL" dirty="0" err="1"/>
              <a:t>changes</a:t>
            </a:r>
            <a:r>
              <a:rPr lang="pl-PL" dirty="0"/>
              <a:t> to the DB with Update-</a:t>
            </a:r>
            <a:r>
              <a:rPr lang="pl-PL" dirty="0" err="1"/>
              <a:t>database</a:t>
            </a:r>
            <a:r>
              <a:rPr lang="pl-PL" dirty="0"/>
              <a:t> </a:t>
            </a:r>
            <a:r>
              <a:rPr lang="pl-PL" dirty="0" err="1"/>
              <a:t>command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115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DbContext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l-PL" sz="5400" dirty="0" smtClean="0"/>
              <a:t>TODO</a:t>
            </a:r>
            <a:endParaRPr lang="pl-PL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152400"/>
            <a:ext cx="11341329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371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Viessmann">
      <a:dk1>
        <a:srgbClr val="000000"/>
      </a:dk1>
      <a:lt1>
        <a:srgbClr val="FFFFFF"/>
      </a:lt1>
      <a:dk2>
        <a:srgbClr val="F7931E"/>
      </a:dk2>
      <a:lt2>
        <a:srgbClr val="FFFFFF"/>
      </a:lt2>
      <a:accent1>
        <a:srgbClr val="EF4423"/>
      </a:accent1>
      <a:accent2>
        <a:srgbClr val="C11D2D"/>
      </a:accent2>
      <a:accent3>
        <a:srgbClr val="F15A24"/>
      </a:accent3>
      <a:accent4>
        <a:srgbClr val="F7931E"/>
      </a:accent4>
      <a:accent5>
        <a:srgbClr val="CCCCCC"/>
      </a:accent5>
      <a:accent6>
        <a:srgbClr val="E6E6E6"/>
      </a:accent6>
      <a:hlink>
        <a:srgbClr val="C11D2D"/>
      </a:hlink>
      <a:folHlink>
        <a:srgbClr val="F15A24"/>
      </a:folHlink>
    </a:clrScheme>
    <a:fontScheme name="Univers">
      <a:majorFont>
        <a:latin typeface="Univers LT CYR 47 Lt Cn"/>
        <a:ea typeface=""/>
        <a:cs typeface=""/>
      </a:majorFont>
      <a:minorFont>
        <a:latin typeface="Univers LT CYR 47 Lt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718</Words>
  <Application>Microsoft Office PowerPoint</Application>
  <PresentationFormat>Widescreen</PresentationFormat>
  <Paragraphs>147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Univers LT CYR 47 Lt Cn</vt:lpstr>
      <vt:lpstr>Univers LT CYR 57 Cn</vt:lpstr>
      <vt:lpstr>Wingdings</vt:lpstr>
      <vt:lpstr>Office Theme</vt:lpstr>
      <vt:lpstr>Entity framework</vt:lpstr>
      <vt:lpstr>Entity Framework</vt:lpstr>
      <vt:lpstr>PowerPoint Presentation</vt:lpstr>
      <vt:lpstr>Entity Framework – Features</vt:lpstr>
      <vt:lpstr>Entity Framework – Schema creation approach</vt:lpstr>
      <vt:lpstr>Entity Framework – Schema creation approach</vt:lpstr>
      <vt:lpstr>PowerPoint Presentation</vt:lpstr>
      <vt:lpstr>Entity Framework – Migrations</vt:lpstr>
      <vt:lpstr>DbContext</vt:lpstr>
      <vt:lpstr>DbSet</vt:lpstr>
      <vt:lpstr>Entity Framework – Mapping configuration </vt:lpstr>
      <vt:lpstr>Entity Framework – Conventions</vt:lpstr>
      <vt:lpstr>Loading data</vt:lpstr>
      <vt:lpstr>Adding</vt:lpstr>
      <vt:lpstr>Updating</vt:lpstr>
      <vt:lpstr>Deleting</vt:lpstr>
      <vt:lpstr>Entity Framework – Loading related entities</vt:lpstr>
      <vt:lpstr>Entity Framework – Async support</vt:lpstr>
      <vt:lpstr>Materiały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 Porombka</dc:creator>
  <cp:lastModifiedBy>Microsoft account</cp:lastModifiedBy>
  <cp:revision>261</cp:revision>
  <dcterms:created xsi:type="dcterms:W3CDTF">2016-07-05T19:29:11Z</dcterms:created>
  <dcterms:modified xsi:type="dcterms:W3CDTF">2016-11-16T20:15:38Z</dcterms:modified>
</cp:coreProperties>
</file>