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87" r:id="rId6"/>
    <p:sldId id="273" r:id="rId7"/>
    <p:sldId id="290" r:id="rId8"/>
    <p:sldId id="291" r:id="rId9"/>
    <p:sldId id="294" r:id="rId10"/>
  </p:sldIdLst>
  <p:sldSz cx="9144000" cy="5143500" type="screen16x9"/>
  <p:notesSz cx="6858000" cy="9144000"/>
  <p:embeddedFontLst>
    <p:embeddedFont>
      <p:font typeface="Arvo" panose="020B0604020202020204" charset="-94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  <p:embeddedFont>
      <p:font typeface="Roboto Condensed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bilay Yavuz" initials="KY" lastIdx="1" clrIdx="0">
    <p:extLst>
      <p:ext uri="{19B8F6BF-5375-455C-9EA6-DF929625EA0E}">
        <p15:presenceInfo xmlns:p15="http://schemas.microsoft.com/office/powerpoint/2012/main" userId="Kubilay Yav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CE9F79-8F06-4243-B9BD-1DE0C94E9B29}">
  <a:tblStyle styleId="{09CE9F79-8F06-4243-B9BD-1DE0C94E9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237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42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514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60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05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430306" y="1527779"/>
            <a:ext cx="6548718" cy="704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accent4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 Analytics</a:t>
            </a:r>
          </a:p>
        </p:txBody>
      </p:sp>
      <p:sp>
        <p:nvSpPr>
          <p:cNvPr id="3" name="Google Shape;184;p11">
            <a:extLst>
              <a:ext uri="{FF2B5EF4-FFF2-40B4-BE49-F238E27FC236}">
                <a16:creationId xmlns:a16="http://schemas.microsoft.com/office/drawing/2014/main" id="{582533D5-2674-482F-974F-D99BA7B2A8FE}"/>
              </a:ext>
            </a:extLst>
          </p:cNvPr>
          <p:cNvSpPr txBox="1">
            <a:spLocks/>
          </p:cNvSpPr>
          <p:nvPr/>
        </p:nvSpPr>
        <p:spPr>
          <a:xfrm>
            <a:off x="430306" y="2232211"/>
            <a:ext cx="4937594" cy="70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 Bump Assignment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tr-T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66116F5-5A3E-4AA6-8E42-983501177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498226"/>
            <a:ext cx="72580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621487" y="1537987"/>
            <a:ext cx="8098931" cy="850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overall analyze of the data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 structure of the data: Train Set, Test Set, Promotion Dates (fixed)**, Product Groups.</a:t>
            </a:r>
            <a:endParaRPr lang="tr-TR" sz="11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Exploration of the data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70117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fld>
            <a:endParaRPr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6" name="Shape 2906">
            <a:extLst>
              <a:ext uri="{FF2B5EF4-FFF2-40B4-BE49-F238E27FC236}">
                <a16:creationId xmlns:a16="http://schemas.microsoft.com/office/drawing/2014/main" id="{2913CBB3-CC8A-411A-BD6A-EB4845433F1C}"/>
              </a:ext>
            </a:extLst>
          </p:cNvPr>
          <p:cNvSpPr/>
          <p:nvPr/>
        </p:nvSpPr>
        <p:spPr>
          <a:xfrm>
            <a:off x="428119" y="1734257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Google Shape;267;p18">
            <a:extLst>
              <a:ext uri="{FF2B5EF4-FFF2-40B4-BE49-F238E27FC236}">
                <a16:creationId xmlns:a16="http://schemas.microsoft.com/office/drawing/2014/main" id="{A9B3BAE9-2410-4175-8CF9-AA521686CF28}"/>
              </a:ext>
            </a:extLst>
          </p:cNvPr>
          <p:cNvSpPr txBox="1">
            <a:spLocks/>
          </p:cNvSpPr>
          <p:nvPr/>
        </p:nvSpPr>
        <p:spPr>
          <a:xfrm>
            <a:off x="601790" y="2321962"/>
            <a:ext cx="8058151" cy="85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Checking for discrepancies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Font typeface="Roboto Condensed Light"/>
              <a:buNone/>
            </a:pPr>
            <a:r>
              <a:rPr lang="en-US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is checked whether is contained a discrepancy or not.</a:t>
            </a:r>
          </a:p>
        </p:txBody>
      </p:sp>
      <p:sp>
        <p:nvSpPr>
          <p:cNvPr id="20" name="Shape 2906">
            <a:extLst>
              <a:ext uri="{FF2B5EF4-FFF2-40B4-BE49-F238E27FC236}">
                <a16:creationId xmlns:a16="http://schemas.microsoft.com/office/drawing/2014/main" id="{8F5EE156-522B-4354-949E-EED7298D97DA}"/>
              </a:ext>
            </a:extLst>
          </p:cNvPr>
          <p:cNvSpPr/>
          <p:nvPr/>
        </p:nvSpPr>
        <p:spPr>
          <a:xfrm>
            <a:off x="428118" y="2521518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Google Shape;267;p18">
            <a:extLst>
              <a:ext uri="{FF2B5EF4-FFF2-40B4-BE49-F238E27FC236}">
                <a16:creationId xmlns:a16="http://schemas.microsoft.com/office/drawing/2014/main" id="{E1AA7B3B-9123-4D69-9F1F-5DDCD8675336}"/>
              </a:ext>
            </a:extLst>
          </p:cNvPr>
          <p:cNvSpPr txBox="1">
            <a:spLocks/>
          </p:cNvSpPr>
          <p:nvPr/>
        </p:nvSpPr>
        <p:spPr>
          <a:xfrm>
            <a:off x="621487" y="3100114"/>
            <a:ext cx="8144114" cy="85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objective of the project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case is the prediction of a sales or return count of a product from a store, regression.</a:t>
            </a:r>
          </a:p>
        </p:txBody>
      </p:sp>
      <p:sp>
        <p:nvSpPr>
          <p:cNvPr id="18" name="Shape 2906">
            <a:extLst>
              <a:ext uri="{FF2B5EF4-FFF2-40B4-BE49-F238E27FC236}">
                <a16:creationId xmlns:a16="http://schemas.microsoft.com/office/drawing/2014/main" id="{6823CF37-7C8C-448C-9E95-482A001C13D7}"/>
              </a:ext>
            </a:extLst>
          </p:cNvPr>
          <p:cNvSpPr/>
          <p:nvPr/>
        </p:nvSpPr>
        <p:spPr>
          <a:xfrm>
            <a:off x="437891" y="3272310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6326113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Preprocessing</a:t>
            </a:r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3275271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Transformations</a:t>
            </a:r>
            <a:endParaRPr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Linear and SGD regression models doesn’t accept features as categorical, so I transformed each variable to multiple binary columns.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necessary for the </a:t>
            </a:r>
            <a:r>
              <a:rPr lang="en-US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CatBoost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model.</a:t>
            </a:r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645814" y="1545076"/>
            <a:ext cx="2436242" cy="3205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more </a:t>
            </a:r>
            <a:r>
              <a:rPr lang="tr-TR" sz="1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  <a:endParaRPr lang="tr-TR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increase the overall efficiency of the project, following features are added: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Day, month, and weekday are added for seasonality purposes. 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groups are added.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 dates are added as binary variable, explaining the bump during promotions.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and store types are added as suggested in the case. (Slow, Medium, or Fast.)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44779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Checking the relations within stores and items</a:t>
            </a:r>
            <a:endParaRPr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excel, I’ve conducted an analysis explaining the sales during promotions.</a:t>
            </a:r>
            <a:endParaRPr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fld>
            <a:endParaRPr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Shape 2906">
            <a:extLst>
              <a:ext uri="{FF2B5EF4-FFF2-40B4-BE49-F238E27FC236}">
                <a16:creationId xmlns:a16="http://schemas.microsoft.com/office/drawing/2014/main" id="{F66F4957-87AD-410F-B1DB-9233B5EF92EE}"/>
              </a:ext>
            </a:extLst>
          </p:cNvPr>
          <p:cNvSpPr/>
          <p:nvPr/>
        </p:nvSpPr>
        <p:spPr>
          <a:xfrm>
            <a:off x="433316" y="1745964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Shape 2906">
            <a:extLst>
              <a:ext uri="{FF2B5EF4-FFF2-40B4-BE49-F238E27FC236}">
                <a16:creationId xmlns:a16="http://schemas.microsoft.com/office/drawing/2014/main" id="{B274A346-E50F-47C5-9EB8-5D5E2A866302}"/>
              </a:ext>
            </a:extLst>
          </p:cNvPr>
          <p:cNvSpPr/>
          <p:nvPr/>
        </p:nvSpPr>
        <p:spPr>
          <a:xfrm>
            <a:off x="3082056" y="1745964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Shape 2906">
            <a:extLst>
              <a:ext uri="{FF2B5EF4-FFF2-40B4-BE49-F238E27FC236}">
                <a16:creationId xmlns:a16="http://schemas.microsoft.com/office/drawing/2014/main" id="{7E9AA054-B121-4443-8EC3-A76BAF3E2820}"/>
              </a:ext>
            </a:extLst>
          </p:cNvPr>
          <p:cNvSpPr/>
          <p:nvPr/>
        </p:nvSpPr>
        <p:spPr>
          <a:xfrm>
            <a:off x="5371590" y="1745964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946ED7A-CD98-4E8F-875D-B98F59558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69191"/>
              </p:ext>
            </p:extLst>
          </p:nvPr>
        </p:nvGraphicFramePr>
        <p:xfrm>
          <a:off x="725686" y="1113555"/>
          <a:ext cx="5194066" cy="3146420"/>
        </p:xfrm>
        <a:graphic>
          <a:graphicData uri="http://schemas.openxmlformats.org/drawingml/2006/table">
            <a:tbl>
              <a:tblPr>
                <a:tableStyleId>{09CE9F79-8F06-4243-B9BD-1DE0C94E9B29}</a:tableStyleId>
              </a:tblPr>
              <a:tblGrid>
                <a:gridCol w="972506">
                  <a:extLst>
                    <a:ext uri="{9D8B030D-6E8A-4147-A177-3AD203B41FA5}">
                      <a16:colId xmlns:a16="http://schemas.microsoft.com/office/drawing/2014/main" val="1966382265"/>
                    </a:ext>
                  </a:extLst>
                </a:gridCol>
                <a:gridCol w="1060916">
                  <a:extLst>
                    <a:ext uri="{9D8B030D-6E8A-4147-A177-3AD203B41FA5}">
                      <a16:colId xmlns:a16="http://schemas.microsoft.com/office/drawing/2014/main" val="1637715911"/>
                    </a:ext>
                  </a:extLst>
                </a:gridCol>
                <a:gridCol w="1679782">
                  <a:extLst>
                    <a:ext uri="{9D8B030D-6E8A-4147-A177-3AD203B41FA5}">
                      <a16:colId xmlns:a16="http://schemas.microsoft.com/office/drawing/2014/main" val="1593067283"/>
                    </a:ext>
                  </a:extLst>
                </a:gridCol>
                <a:gridCol w="784636">
                  <a:extLst>
                    <a:ext uri="{9D8B030D-6E8A-4147-A177-3AD203B41FA5}">
                      <a16:colId xmlns:a16="http://schemas.microsoft.com/office/drawing/2014/main" val="1960736694"/>
                    </a:ext>
                  </a:extLst>
                </a:gridCol>
                <a:gridCol w="696226">
                  <a:extLst>
                    <a:ext uri="{9D8B030D-6E8A-4147-A177-3AD203B41FA5}">
                      <a16:colId xmlns:a16="http://schemas.microsoft.com/office/drawing/2014/main" val="1046846422"/>
                    </a:ext>
                  </a:extLst>
                </a:gridCol>
              </a:tblGrid>
              <a:tr h="148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IFPromo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4278892851"/>
                  </a:ext>
                </a:extLst>
              </a:tr>
              <a:tr h="155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1700220785"/>
                  </a:ext>
                </a:extLst>
              </a:tr>
              <a:tr h="155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StoreType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ProductType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Sum of SalesQuantity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AvgDaily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Change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748633738"/>
                  </a:ext>
                </a:extLst>
              </a:tr>
              <a:tr h="268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Fast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Fast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31,141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             865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1172629188"/>
                  </a:ext>
                </a:extLst>
              </a:tr>
              <a:tr h="268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Fast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Medium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20,797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             578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2692537942"/>
                  </a:ext>
                </a:extLst>
              </a:tr>
              <a:tr h="268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Fast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Slow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29,495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             819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2570255356"/>
                  </a:ext>
                </a:extLst>
              </a:tr>
              <a:tr h="268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Medium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Fast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49,150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         1,365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1003979147"/>
                  </a:ext>
                </a:extLst>
              </a:tr>
              <a:tr h="268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Medium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Medium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34,640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             962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2247411155"/>
                  </a:ext>
                </a:extLst>
              </a:tr>
              <a:tr h="268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Medium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Slow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53,581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         1,488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57004644"/>
                  </a:ext>
                </a:extLst>
              </a:tr>
              <a:tr h="268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Slow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Fast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53,923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         1,498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3910285094"/>
                  </a:ext>
                </a:extLst>
              </a:tr>
              <a:tr h="268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Slow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Medium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35,170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             977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1238751516"/>
                  </a:ext>
                </a:extLst>
              </a:tr>
              <a:tr h="268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Slow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Slow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62,830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         1,745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2638825415"/>
                  </a:ext>
                </a:extLst>
              </a:tr>
              <a:tr h="268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Grand Total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370,727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       10,298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1" marR="7421" marT="7421" marB="0" anchor="ctr"/>
                </a:tc>
                <a:extLst>
                  <a:ext uri="{0D108BD9-81ED-4DB2-BD59-A6C34878D82A}">
                    <a16:rowId xmlns:a16="http://schemas.microsoft.com/office/drawing/2014/main" val="1244925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69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 applied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5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fld>
            <a:endParaRPr sz="105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5" name="Google Shape;443;p28">
            <a:extLst>
              <a:ext uri="{FF2B5EF4-FFF2-40B4-BE49-F238E27FC236}">
                <a16:creationId xmlns:a16="http://schemas.microsoft.com/office/drawing/2014/main" id="{FE2089E5-9638-493F-9782-82552CCFD8CC}"/>
              </a:ext>
            </a:extLst>
          </p:cNvPr>
          <p:cNvSpPr txBox="1">
            <a:spLocks/>
          </p:cNvSpPr>
          <p:nvPr/>
        </p:nvSpPr>
        <p:spPr>
          <a:xfrm>
            <a:off x="479882" y="1689072"/>
            <a:ext cx="8118018" cy="59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GB Decision Tree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CatBoost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Best performing model, however not informative as the others.</a:t>
            </a:r>
          </a:p>
        </p:txBody>
      </p:sp>
      <p:sp>
        <p:nvSpPr>
          <p:cNvPr id="36" name="Shape 2906">
            <a:extLst>
              <a:ext uri="{FF2B5EF4-FFF2-40B4-BE49-F238E27FC236}">
                <a16:creationId xmlns:a16="http://schemas.microsoft.com/office/drawing/2014/main" id="{6230B535-1C34-4554-A182-2D06FB42E68B}"/>
              </a:ext>
            </a:extLst>
          </p:cNvPr>
          <p:cNvSpPr/>
          <p:nvPr/>
        </p:nvSpPr>
        <p:spPr>
          <a:xfrm>
            <a:off x="328302" y="1870996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Google Shape;443;p28">
            <a:extLst>
              <a:ext uri="{FF2B5EF4-FFF2-40B4-BE49-F238E27FC236}">
                <a16:creationId xmlns:a16="http://schemas.microsoft.com/office/drawing/2014/main" id="{F0051907-2736-4295-AD57-7BC1B5F5D798}"/>
              </a:ext>
            </a:extLst>
          </p:cNvPr>
          <p:cNvSpPr txBox="1">
            <a:spLocks/>
          </p:cNvSpPr>
          <p:nvPr/>
        </p:nvSpPr>
        <p:spPr>
          <a:xfrm>
            <a:off x="484360" y="2122309"/>
            <a:ext cx="6233940" cy="59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 : Moderate performance, Informative</a:t>
            </a:r>
          </a:p>
        </p:txBody>
      </p:sp>
      <p:sp>
        <p:nvSpPr>
          <p:cNvPr id="61" name="Shape 2906">
            <a:extLst>
              <a:ext uri="{FF2B5EF4-FFF2-40B4-BE49-F238E27FC236}">
                <a16:creationId xmlns:a16="http://schemas.microsoft.com/office/drawing/2014/main" id="{2F8B60E5-9AB9-4A01-AC4D-6E896945CC8A}"/>
              </a:ext>
            </a:extLst>
          </p:cNvPr>
          <p:cNvSpPr/>
          <p:nvPr/>
        </p:nvSpPr>
        <p:spPr>
          <a:xfrm>
            <a:off x="332779" y="2309942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Google Shape;443;p28">
            <a:extLst>
              <a:ext uri="{FF2B5EF4-FFF2-40B4-BE49-F238E27FC236}">
                <a16:creationId xmlns:a16="http://schemas.microsoft.com/office/drawing/2014/main" id="{5D4A6857-9B53-4F7A-B52F-4C9B8987A567}"/>
              </a:ext>
            </a:extLst>
          </p:cNvPr>
          <p:cNvSpPr txBox="1">
            <a:spLocks/>
          </p:cNvSpPr>
          <p:nvPr/>
        </p:nvSpPr>
        <p:spPr>
          <a:xfrm>
            <a:off x="484360" y="2607961"/>
            <a:ext cx="3643284" cy="59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Stochastic gradient Descent Regression</a:t>
            </a:r>
          </a:p>
        </p:txBody>
      </p:sp>
      <p:sp>
        <p:nvSpPr>
          <p:cNvPr id="63" name="Shape 2906">
            <a:extLst>
              <a:ext uri="{FF2B5EF4-FFF2-40B4-BE49-F238E27FC236}">
                <a16:creationId xmlns:a16="http://schemas.microsoft.com/office/drawing/2014/main" id="{431FF2FC-4838-4C18-9FC6-2892A98C34E8}"/>
              </a:ext>
            </a:extLst>
          </p:cNvPr>
          <p:cNvSpPr/>
          <p:nvPr/>
        </p:nvSpPr>
        <p:spPr>
          <a:xfrm>
            <a:off x="332779" y="2789885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621488" y="1537987"/>
            <a:ext cx="8058962" cy="850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Quality of predictions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 quality of predictions are evaluated. Decision tree gave better results, however computing power is large.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Scoring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fld>
            <a:endParaRPr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Shape 2906">
            <a:extLst>
              <a:ext uri="{FF2B5EF4-FFF2-40B4-BE49-F238E27FC236}">
                <a16:creationId xmlns:a16="http://schemas.microsoft.com/office/drawing/2014/main" id="{2913CBB3-CC8A-411A-BD6A-EB4845433F1C}"/>
              </a:ext>
            </a:extLst>
          </p:cNvPr>
          <p:cNvSpPr/>
          <p:nvPr/>
        </p:nvSpPr>
        <p:spPr>
          <a:xfrm>
            <a:off x="518693" y="1726756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Google Shape;267;p18">
            <a:extLst>
              <a:ext uri="{FF2B5EF4-FFF2-40B4-BE49-F238E27FC236}">
                <a16:creationId xmlns:a16="http://schemas.microsoft.com/office/drawing/2014/main" id="{A9B3BAE9-2410-4175-8CF9-AA521686CF28}"/>
              </a:ext>
            </a:extLst>
          </p:cNvPr>
          <p:cNvSpPr txBox="1">
            <a:spLocks/>
          </p:cNvSpPr>
          <p:nvPr/>
        </p:nvSpPr>
        <p:spPr>
          <a:xfrm>
            <a:off x="611229" y="2388610"/>
            <a:ext cx="6691844" cy="85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Metrics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Font typeface="Roboto Condensed Light"/>
              <a:buNone/>
            </a:pPr>
            <a:r>
              <a:rPr lang="en-US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 used during training but MAE should be used during validation. </a:t>
            </a:r>
          </a:p>
        </p:txBody>
      </p:sp>
      <p:sp>
        <p:nvSpPr>
          <p:cNvPr id="20" name="Shape 2906">
            <a:extLst>
              <a:ext uri="{FF2B5EF4-FFF2-40B4-BE49-F238E27FC236}">
                <a16:creationId xmlns:a16="http://schemas.microsoft.com/office/drawing/2014/main" id="{8F5EE156-522B-4354-949E-EED7298D97DA}"/>
              </a:ext>
            </a:extLst>
          </p:cNvPr>
          <p:cNvSpPr/>
          <p:nvPr/>
        </p:nvSpPr>
        <p:spPr>
          <a:xfrm>
            <a:off x="502374" y="2575134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oogle Shape;735;p37">
            <a:extLst>
              <a:ext uri="{FF2B5EF4-FFF2-40B4-BE49-F238E27FC236}">
                <a16:creationId xmlns:a16="http://schemas.microsoft.com/office/drawing/2014/main" id="{F973ADEE-64D9-4F16-BCD9-01CF5C139311}"/>
              </a:ext>
            </a:extLst>
          </p:cNvPr>
          <p:cNvGrpSpPr/>
          <p:nvPr/>
        </p:nvGrpSpPr>
        <p:grpSpPr>
          <a:xfrm>
            <a:off x="337239" y="654825"/>
            <a:ext cx="333035" cy="241699"/>
            <a:chOff x="3932350" y="3714775"/>
            <a:chExt cx="439650" cy="319075"/>
          </a:xfrm>
        </p:grpSpPr>
        <p:sp>
          <p:nvSpPr>
            <p:cNvPr id="18" name="Google Shape;736;p37">
              <a:extLst>
                <a:ext uri="{FF2B5EF4-FFF2-40B4-BE49-F238E27FC236}">
                  <a16:creationId xmlns:a16="http://schemas.microsoft.com/office/drawing/2014/main" id="{8AA1FA8E-AC45-4A2C-8268-BCD88B04149F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Google Shape;737;p37">
              <a:extLst>
                <a:ext uri="{FF2B5EF4-FFF2-40B4-BE49-F238E27FC236}">
                  <a16:creationId xmlns:a16="http://schemas.microsoft.com/office/drawing/2014/main" id="{8B1E8DE7-648A-43D1-BECF-DC6775635A1F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Google Shape;738;p37">
              <a:extLst>
                <a:ext uri="{FF2B5EF4-FFF2-40B4-BE49-F238E27FC236}">
                  <a16:creationId xmlns:a16="http://schemas.microsoft.com/office/drawing/2014/main" id="{3EAB3351-FDFC-44E4-AD2F-9245885743F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Google Shape;739;p37">
              <a:extLst>
                <a:ext uri="{FF2B5EF4-FFF2-40B4-BE49-F238E27FC236}">
                  <a16:creationId xmlns:a16="http://schemas.microsoft.com/office/drawing/2014/main" id="{9C7AE255-800F-4951-AE4A-1C43052C0A03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Google Shape;740;p37">
              <a:extLst>
                <a:ext uri="{FF2B5EF4-FFF2-40B4-BE49-F238E27FC236}">
                  <a16:creationId xmlns:a16="http://schemas.microsoft.com/office/drawing/2014/main" id="{077141D8-50FF-4745-AC11-1B5F7C4B75C2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FE1E8BF-451E-4477-B094-BC8EDCD1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875" y="3745665"/>
            <a:ext cx="1728600" cy="42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57E0C4-D9C9-4B4B-94B5-738721495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969" y="3758532"/>
            <a:ext cx="1702800" cy="411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95CCE5-9834-4869-834A-F2FF594D85A0}"/>
              </a:ext>
            </a:extLst>
          </p:cNvPr>
          <p:cNvSpPr txBox="1"/>
          <p:nvPr/>
        </p:nvSpPr>
        <p:spPr>
          <a:xfrm>
            <a:off x="2118800" y="3450755"/>
            <a:ext cx="92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54A16-5F05-417B-A040-91926CFC89DB}"/>
              </a:ext>
            </a:extLst>
          </p:cNvPr>
          <p:cNvSpPr txBox="1"/>
          <p:nvPr/>
        </p:nvSpPr>
        <p:spPr>
          <a:xfrm>
            <a:off x="5041994" y="3454948"/>
            <a:ext cx="92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</a:t>
            </a:r>
          </a:p>
        </p:txBody>
      </p:sp>
    </p:spTree>
    <p:extLst>
      <p:ext uri="{BB962C8B-B14F-4D97-AF65-F5344CB8AC3E}">
        <p14:creationId xmlns:p14="http://schemas.microsoft.com/office/powerpoint/2010/main" val="309030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621488" y="1537987"/>
            <a:ext cx="7430312" cy="850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 models for different types of products or stores or different model for each store or product</a:t>
            </a:r>
          </a:p>
          <a:p>
            <a:pPr marL="0" lvl="0" indent="0">
              <a:buNone/>
            </a:pPr>
            <a:r>
              <a:rPr lang="en-US" sz="105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increase predictability during promotion days.</a:t>
            </a:r>
            <a:endParaRPr lang="tr-TR" sz="105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Improvements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fld>
            <a:endParaRPr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Shape 2906">
            <a:extLst>
              <a:ext uri="{FF2B5EF4-FFF2-40B4-BE49-F238E27FC236}">
                <a16:creationId xmlns:a16="http://schemas.microsoft.com/office/drawing/2014/main" id="{2913CBB3-CC8A-411A-BD6A-EB4845433F1C}"/>
              </a:ext>
            </a:extLst>
          </p:cNvPr>
          <p:cNvSpPr/>
          <p:nvPr/>
        </p:nvSpPr>
        <p:spPr>
          <a:xfrm>
            <a:off x="511157" y="1699284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Google Shape;267;p18">
            <a:extLst>
              <a:ext uri="{FF2B5EF4-FFF2-40B4-BE49-F238E27FC236}">
                <a16:creationId xmlns:a16="http://schemas.microsoft.com/office/drawing/2014/main" id="{A9B3BAE9-2410-4175-8CF9-AA521686CF28}"/>
              </a:ext>
            </a:extLst>
          </p:cNvPr>
          <p:cNvSpPr txBox="1">
            <a:spLocks/>
          </p:cNvSpPr>
          <p:nvPr/>
        </p:nvSpPr>
        <p:spPr>
          <a:xfrm>
            <a:off x="626221" y="2186913"/>
            <a:ext cx="6691844" cy="85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national holidays to the data. </a:t>
            </a:r>
          </a:p>
          <a:p>
            <a:pPr marL="0" indent="0">
              <a:buNone/>
            </a:pPr>
            <a:r>
              <a:rPr lang="en-US" sz="105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that we could explain the bumps or diminishes along with the data.</a:t>
            </a:r>
          </a:p>
        </p:txBody>
      </p:sp>
      <p:sp>
        <p:nvSpPr>
          <p:cNvPr id="20" name="Shape 2906">
            <a:extLst>
              <a:ext uri="{FF2B5EF4-FFF2-40B4-BE49-F238E27FC236}">
                <a16:creationId xmlns:a16="http://schemas.microsoft.com/office/drawing/2014/main" id="{8F5EE156-522B-4354-949E-EED7298D97DA}"/>
              </a:ext>
            </a:extLst>
          </p:cNvPr>
          <p:cNvSpPr/>
          <p:nvPr/>
        </p:nvSpPr>
        <p:spPr>
          <a:xfrm>
            <a:off x="508547" y="2351102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oogle Shape;945;p37">
            <a:extLst>
              <a:ext uri="{FF2B5EF4-FFF2-40B4-BE49-F238E27FC236}">
                <a16:creationId xmlns:a16="http://schemas.microsoft.com/office/drawing/2014/main" id="{85F4AE07-1C01-4E35-8DB9-EAA9D21541BC}"/>
              </a:ext>
            </a:extLst>
          </p:cNvPr>
          <p:cNvGrpSpPr/>
          <p:nvPr/>
        </p:nvGrpSpPr>
        <p:grpSpPr>
          <a:xfrm>
            <a:off x="299885" y="580107"/>
            <a:ext cx="407743" cy="391135"/>
            <a:chOff x="5233525" y="4954450"/>
            <a:chExt cx="538275" cy="516350"/>
          </a:xfrm>
        </p:grpSpPr>
        <p:sp>
          <p:nvSpPr>
            <p:cNvPr id="15" name="Google Shape;946;p37">
              <a:extLst>
                <a:ext uri="{FF2B5EF4-FFF2-40B4-BE49-F238E27FC236}">
                  <a16:creationId xmlns:a16="http://schemas.microsoft.com/office/drawing/2014/main" id="{8A3CBB53-59F7-4A6B-84E9-B209EF0C7518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Google Shape;947;p37">
              <a:extLst>
                <a:ext uri="{FF2B5EF4-FFF2-40B4-BE49-F238E27FC236}">
                  <a16:creationId xmlns:a16="http://schemas.microsoft.com/office/drawing/2014/main" id="{9C443BFF-D20F-4745-9C46-E4778D9906D0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Google Shape;948;p37">
              <a:extLst>
                <a:ext uri="{FF2B5EF4-FFF2-40B4-BE49-F238E27FC236}">
                  <a16:creationId xmlns:a16="http://schemas.microsoft.com/office/drawing/2014/main" id="{F67B196C-8CA1-42F7-BA27-BD0B25F0BE94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Google Shape;949;p37">
              <a:extLst>
                <a:ext uri="{FF2B5EF4-FFF2-40B4-BE49-F238E27FC236}">
                  <a16:creationId xmlns:a16="http://schemas.microsoft.com/office/drawing/2014/main" id="{7ADA1DB8-F456-4D3B-92E0-49EED1DE77F1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Google Shape;950;p37">
              <a:extLst>
                <a:ext uri="{FF2B5EF4-FFF2-40B4-BE49-F238E27FC236}">
                  <a16:creationId xmlns:a16="http://schemas.microsoft.com/office/drawing/2014/main" id="{EA731E50-C744-400F-94D0-E46E2882D101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Google Shape;951;p37">
              <a:extLst>
                <a:ext uri="{FF2B5EF4-FFF2-40B4-BE49-F238E27FC236}">
                  <a16:creationId xmlns:a16="http://schemas.microsoft.com/office/drawing/2014/main" id="{3A70DF88-E7FC-4000-B6C5-AE9651DAFC8F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Google Shape;952;p37">
              <a:extLst>
                <a:ext uri="{FF2B5EF4-FFF2-40B4-BE49-F238E27FC236}">
                  <a16:creationId xmlns:a16="http://schemas.microsoft.com/office/drawing/2014/main" id="{A82B70A3-5681-4567-AE61-7BCFDBAE48B2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Google Shape;953;p37">
              <a:extLst>
                <a:ext uri="{FF2B5EF4-FFF2-40B4-BE49-F238E27FC236}">
                  <a16:creationId xmlns:a16="http://schemas.microsoft.com/office/drawing/2014/main" id="{DB6C47DF-6246-4978-B696-D845582F308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Google Shape;954;p37">
              <a:extLst>
                <a:ext uri="{FF2B5EF4-FFF2-40B4-BE49-F238E27FC236}">
                  <a16:creationId xmlns:a16="http://schemas.microsoft.com/office/drawing/2014/main" id="{27A592AE-1BAE-4E93-A9D6-E192D6301925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Google Shape;955;p37">
              <a:extLst>
                <a:ext uri="{FF2B5EF4-FFF2-40B4-BE49-F238E27FC236}">
                  <a16:creationId xmlns:a16="http://schemas.microsoft.com/office/drawing/2014/main" id="{E8B965B2-4D53-4CB4-9834-92BFB6B1BF43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Google Shape;956;p37">
              <a:extLst>
                <a:ext uri="{FF2B5EF4-FFF2-40B4-BE49-F238E27FC236}">
                  <a16:creationId xmlns:a16="http://schemas.microsoft.com/office/drawing/2014/main" id="{72C82E7F-18BB-4EDE-8923-67CEC8845A32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Google Shape;267;p18">
            <a:extLst>
              <a:ext uri="{FF2B5EF4-FFF2-40B4-BE49-F238E27FC236}">
                <a16:creationId xmlns:a16="http://schemas.microsoft.com/office/drawing/2014/main" id="{CB128DE8-7EF6-4B11-9A1E-8E14B6DBA023}"/>
              </a:ext>
            </a:extLst>
          </p:cNvPr>
          <p:cNvSpPr txBox="1">
            <a:spLocks/>
          </p:cNvSpPr>
          <p:nvPr/>
        </p:nvSpPr>
        <p:spPr>
          <a:xfrm>
            <a:off x="606142" y="2873397"/>
            <a:ext cx="6691844" cy="85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information about the stores and items</a:t>
            </a:r>
          </a:p>
          <a:p>
            <a:pPr marL="0" indent="0">
              <a:buNone/>
            </a:pPr>
            <a:r>
              <a:rPr lang="en-US" sz="105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Stock data or availability data of the products will help.</a:t>
            </a:r>
          </a:p>
        </p:txBody>
      </p:sp>
      <p:sp>
        <p:nvSpPr>
          <p:cNvPr id="22" name="Shape 2906">
            <a:extLst>
              <a:ext uri="{FF2B5EF4-FFF2-40B4-BE49-F238E27FC236}">
                <a16:creationId xmlns:a16="http://schemas.microsoft.com/office/drawing/2014/main" id="{4C014998-528C-41A7-8CC8-4FED8BAB7DB0}"/>
              </a:ext>
            </a:extLst>
          </p:cNvPr>
          <p:cNvSpPr/>
          <p:nvPr/>
        </p:nvSpPr>
        <p:spPr>
          <a:xfrm>
            <a:off x="496129" y="3040478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Google Shape;267;p18">
            <a:extLst>
              <a:ext uri="{FF2B5EF4-FFF2-40B4-BE49-F238E27FC236}">
                <a16:creationId xmlns:a16="http://schemas.microsoft.com/office/drawing/2014/main" id="{FBBEFC2E-9AA8-4D2D-90E1-3ADC0373D9B7}"/>
              </a:ext>
            </a:extLst>
          </p:cNvPr>
          <p:cNvSpPr txBox="1">
            <a:spLocks/>
          </p:cNvSpPr>
          <p:nvPr/>
        </p:nvSpPr>
        <p:spPr>
          <a:xfrm>
            <a:off x="606142" y="3540147"/>
            <a:ext cx="6691844" cy="85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data could help tracking down the seasonality </a:t>
            </a:r>
          </a:p>
          <a:p>
            <a:pPr marL="0" indent="0">
              <a:buNone/>
            </a:pPr>
            <a:r>
              <a:rPr lang="en-US" sz="105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Then, using the seasonality we could create multivariate SARIMA models, which is a lot more powerful than Regression models, more efficient than </a:t>
            </a:r>
            <a:r>
              <a:rPr lang="en-US" sz="105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CatBoost</a:t>
            </a:r>
            <a:r>
              <a:rPr lang="en-US" sz="105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models.</a:t>
            </a:r>
          </a:p>
        </p:txBody>
      </p:sp>
      <p:sp>
        <p:nvSpPr>
          <p:cNvPr id="24" name="Shape 2906">
            <a:extLst>
              <a:ext uri="{FF2B5EF4-FFF2-40B4-BE49-F238E27FC236}">
                <a16:creationId xmlns:a16="http://schemas.microsoft.com/office/drawing/2014/main" id="{A0ACFA59-E231-4244-9F56-70E7DE63EC47}"/>
              </a:ext>
            </a:extLst>
          </p:cNvPr>
          <p:cNvSpPr/>
          <p:nvPr/>
        </p:nvSpPr>
        <p:spPr>
          <a:xfrm>
            <a:off x="496129" y="3707228"/>
            <a:ext cx="151581" cy="154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4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fld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Google Shape;268;p18">
            <a:extLst>
              <a:ext uri="{FF2B5EF4-FFF2-40B4-BE49-F238E27FC236}">
                <a16:creationId xmlns:a16="http://schemas.microsoft.com/office/drawing/2014/main" id="{73E92BD1-52E5-421C-B9B7-AFB1F90650BA}"/>
              </a:ext>
            </a:extLst>
          </p:cNvPr>
          <p:cNvSpPr txBox="1">
            <a:spLocks/>
          </p:cNvSpPr>
          <p:nvPr/>
        </p:nvSpPr>
        <p:spPr>
          <a:xfrm>
            <a:off x="1942800" y="1805550"/>
            <a:ext cx="5258400" cy="766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for your attention</a:t>
            </a:r>
          </a:p>
        </p:txBody>
      </p:sp>
      <p:sp>
        <p:nvSpPr>
          <p:cNvPr id="16" name="Google Shape;268;p18">
            <a:extLst>
              <a:ext uri="{FF2B5EF4-FFF2-40B4-BE49-F238E27FC236}">
                <a16:creationId xmlns:a16="http://schemas.microsoft.com/office/drawing/2014/main" id="{62508241-FAE8-438D-8A2F-841ADD809CAE}"/>
              </a:ext>
            </a:extLst>
          </p:cNvPr>
          <p:cNvSpPr txBox="1">
            <a:spLocks/>
          </p:cNvSpPr>
          <p:nvPr/>
        </p:nvSpPr>
        <p:spPr>
          <a:xfrm>
            <a:off x="1942800" y="355880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Fatih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Kubilay Yavuz</a:t>
            </a:r>
          </a:p>
        </p:txBody>
      </p:sp>
    </p:spTree>
    <p:extLst>
      <p:ext uri="{BB962C8B-B14F-4D97-AF65-F5344CB8AC3E}">
        <p14:creationId xmlns:p14="http://schemas.microsoft.com/office/powerpoint/2010/main" val="244958559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499</Words>
  <Application>Microsoft Office PowerPoint</Application>
  <PresentationFormat>On-screen Show (16:9)</PresentationFormat>
  <Paragraphs>117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</vt:lpstr>
      <vt:lpstr>Roboto Condensed Light</vt:lpstr>
      <vt:lpstr>Arial</vt:lpstr>
      <vt:lpstr>Roboto Condensed</vt:lpstr>
      <vt:lpstr>Calibri</vt:lpstr>
      <vt:lpstr>Arvo</vt:lpstr>
      <vt:lpstr>Salerio template</vt:lpstr>
      <vt:lpstr>Invent Analytics</vt:lpstr>
      <vt:lpstr>Process timeline</vt:lpstr>
      <vt:lpstr>Exploration of the data</vt:lpstr>
      <vt:lpstr>Data Preprocessing</vt:lpstr>
      <vt:lpstr>PowerPoint Presentation</vt:lpstr>
      <vt:lpstr>Models applied</vt:lpstr>
      <vt:lpstr>Scoring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Vestel V-Intelligence</dc:title>
  <dc:creator>Sthesk</dc:creator>
  <cp:lastModifiedBy>Fatih Kubilay Yavuz</cp:lastModifiedBy>
  <cp:revision>54</cp:revision>
  <dcterms:modified xsi:type="dcterms:W3CDTF">2020-01-29T11:10:20Z</dcterms:modified>
</cp:coreProperties>
</file>