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6" r:id="rId10"/>
    <p:sldId id="267" r:id="rId11"/>
    <p:sldId id="265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5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7975-8B1D-6741-960D-5696184C5AB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CA95-1A3E-FA43-8456-887530B5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Clever Machines Learn How to Be Curious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Kubilay Agi</a:t>
            </a:r>
          </a:p>
          <a:p>
            <a:r>
              <a:rPr lang="en-US" dirty="0" smtClean="0"/>
              <a:t>UID: 304784519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AI’s Arch-Nemesis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7" y="1690688"/>
            <a:ext cx="10744886" cy="4716751"/>
          </a:xfrm>
        </p:spPr>
      </p:pic>
    </p:spTree>
    <p:extLst>
      <p:ext uri="{BB962C8B-B14F-4D97-AF65-F5344CB8AC3E}">
        <p14:creationId xmlns:p14="http://schemas.microsoft.com/office/powerpoint/2010/main" val="13378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emulate human curiosity in machines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Why? Psychological study does not have a formal definition for curiosity, or even a reason why we are curious in the first place.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Offers possibilities of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939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Better, but not perfect (yet)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 is a time and place for everything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long way still to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Pavlus</a:t>
            </a:r>
            <a:r>
              <a:rPr lang="en-US" dirty="0" smtClean="0"/>
              <a:t>, John. </a:t>
            </a:r>
            <a:r>
              <a:rPr lang="en-US" i="1" dirty="0" smtClean="0"/>
              <a:t>Clever Machines Learn How to Be Curious</a:t>
            </a:r>
            <a:r>
              <a:rPr lang="en-US" dirty="0" smtClean="0"/>
              <a:t>. 19 Sept 2017. Quanta Magazine. https://</a:t>
            </a:r>
            <a:r>
              <a:rPr lang="en-US" dirty="0" err="1" smtClean="0"/>
              <a:t>www.quantamagazine.org</a:t>
            </a:r>
            <a:r>
              <a:rPr lang="en-US" dirty="0" smtClean="0"/>
              <a:t>/clever-machines-learn-how-to-be-curious-20170919/</a:t>
            </a:r>
          </a:p>
          <a:p>
            <a:endParaRPr lang="en-US" dirty="0"/>
          </a:p>
          <a:p>
            <a:r>
              <a:rPr lang="en-US" dirty="0" err="1" smtClean="0"/>
              <a:t>Barto</a:t>
            </a:r>
            <a:r>
              <a:rPr lang="en-US" dirty="0" smtClean="0"/>
              <a:t>, Andrew. </a:t>
            </a:r>
            <a:r>
              <a:rPr lang="en-US" i="1" dirty="0" smtClean="0"/>
              <a:t>Intrinsically Motivated Learning of Hierarchical Collections of Skills. </a:t>
            </a:r>
            <a:r>
              <a:rPr lang="en-US" dirty="0" smtClean="0"/>
              <a:t>http://</a:t>
            </a:r>
            <a:r>
              <a:rPr lang="en-US" dirty="0" err="1" smtClean="0"/>
              <a:t>www.lira.dist.unige.it</a:t>
            </a:r>
            <a:r>
              <a:rPr lang="en-US" dirty="0" smtClean="0"/>
              <a:t>/teaching/SINA_08-09/SINA_PREV/library/ICDL2004/pdfs/24.pdf</a:t>
            </a:r>
          </a:p>
          <a:p>
            <a:endParaRPr lang="en-US" dirty="0"/>
          </a:p>
          <a:p>
            <a:r>
              <a:rPr lang="en-US" dirty="0" err="1" smtClean="0"/>
              <a:t>Baldassarre</a:t>
            </a:r>
            <a:r>
              <a:rPr lang="en-US" dirty="0" smtClean="0"/>
              <a:t>, </a:t>
            </a:r>
            <a:r>
              <a:rPr lang="en-US" dirty="0" err="1" smtClean="0"/>
              <a:t>Gianluca</a:t>
            </a:r>
            <a:r>
              <a:rPr lang="en-US" dirty="0" smtClean="0"/>
              <a:t>. </a:t>
            </a:r>
            <a:r>
              <a:rPr lang="en-US" i="1" dirty="0" smtClean="0"/>
              <a:t>Intrinsically Motivated Learning Systems: An Overview.</a:t>
            </a:r>
            <a:r>
              <a:rPr lang="en-US" dirty="0" smtClean="0"/>
              <a:t> </a:t>
            </a:r>
            <a:r>
              <a:rPr lang="mr-IN" dirty="0" err="1" smtClean="0"/>
              <a:t>https</a:t>
            </a:r>
            <a:r>
              <a:rPr lang="mr-IN" dirty="0" smtClean="0"/>
              <a:t>://</a:t>
            </a:r>
            <a:r>
              <a:rPr lang="mr-IN" dirty="0" err="1" smtClean="0"/>
              <a:t>link.springer.com</a:t>
            </a:r>
            <a:r>
              <a:rPr lang="mr-IN" dirty="0" smtClean="0"/>
              <a:t>/</a:t>
            </a:r>
            <a:r>
              <a:rPr lang="mr-IN" dirty="0" err="1" smtClean="0"/>
              <a:t>chapter</a:t>
            </a:r>
            <a:r>
              <a:rPr lang="mr-IN" dirty="0" smtClean="0"/>
              <a:t>/10.1007/978-3-642-32375-1_1#Sec3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64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Curiosity and Reward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Motivation</a:t>
            </a:r>
          </a:p>
          <a:p>
            <a:pPr lvl="1"/>
            <a:r>
              <a:rPr lang="en-US" dirty="0" smtClean="0"/>
              <a:t>Internal desire to learn </a:t>
            </a:r>
          </a:p>
          <a:p>
            <a:pPr lvl="1"/>
            <a:r>
              <a:rPr lang="en-US" dirty="0" smtClean="0"/>
              <a:t>Ex: learning how to play a new video game</a:t>
            </a:r>
          </a:p>
          <a:p>
            <a:endParaRPr lang="en-US" dirty="0" smtClean="0"/>
          </a:p>
          <a:p>
            <a:r>
              <a:rPr lang="en-US" dirty="0" smtClean="0"/>
              <a:t>Extrinsic Motivation</a:t>
            </a:r>
          </a:p>
          <a:p>
            <a:pPr lvl="1"/>
            <a:r>
              <a:rPr lang="en-US" dirty="0" smtClean="0"/>
              <a:t>Point system</a:t>
            </a:r>
            <a:endParaRPr lang="en-US" dirty="0"/>
          </a:p>
          <a:p>
            <a:pPr lvl="1"/>
            <a:r>
              <a:rPr lang="en-US" dirty="0" smtClean="0"/>
              <a:t>Ex: Salary</a:t>
            </a:r>
          </a:p>
        </p:txBody>
      </p:sp>
    </p:spTree>
    <p:extLst>
      <p:ext uri="{BB962C8B-B14F-4D97-AF65-F5344CB8AC3E}">
        <p14:creationId xmlns:p14="http://schemas.microsoft.com/office/powerpoint/2010/main" val="18229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Systems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 good behavior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“Punish” bad behavior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Repeat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81" y="3342804"/>
            <a:ext cx="7702683" cy="29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this Point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4578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Doesn’t allow for any grey-area for the machine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verything must be hard coded as a reward or punishment</a:t>
            </a:r>
          </a:p>
          <a:p>
            <a:pPr lvl="2"/>
            <a:r>
              <a:rPr lang="en-US" dirty="0" smtClean="0"/>
              <a:t>Not portable</a:t>
            </a:r>
          </a:p>
          <a:p>
            <a:pPr lvl="2"/>
            <a:r>
              <a:rPr lang="en-US" dirty="0" smtClean="0"/>
              <a:t>Machine will get lost</a:t>
            </a:r>
          </a:p>
          <a:p>
            <a:pPr lvl="1"/>
            <a:r>
              <a:rPr lang="en-US" dirty="0" smtClean="0"/>
              <a:t>Counterproductive for the purpose of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Requires too much repetition</a:t>
            </a:r>
          </a:p>
          <a:p>
            <a:pPr lvl="1"/>
            <a:r>
              <a:rPr lang="en-US" dirty="0" smtClean="0"/>
              <a:t>Ex: Autonomous cars don’t get second chances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78" y="1825625"/>
            <a:ext cx="4890764" cy="28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Curiosity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9227" cy="4351338"/>
          </a:xfrm>
        </p:spPr>
        <p:txBody>
          <a:bodyPr/>
          <a:lstStyle/>
          <a:p>
            <a:r>
              <a:rPr lang="en-US" dirty="0" smtClean="0"/>
              <a:t>Machine explores its environment - greedy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Psychological study says infants prefer toys that are the most surprising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287" y="1690688"/>
            <a:ext cx="4646139" cy="30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894" y="1690688"/>
            <a:ext cx="4810211" cy="45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Curiosity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Pulkit</a:t>
            </a:r>
            <a:r>
              <a:rPr lang="en-US" dirty="0" smtClean="0"/>
              <a:t> Agrawal and Deepak Pathak based their machine learning system on this intrinsic curiosity and surprise driven learning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context of Super Mario Bros:</a:t>
            </a:r>
          </a:p>
          <a:p>
            <a:pPr lvl="1"/>
            <a:r>
              <a:rPr lang="en-US" dirty="0" smtClean="0"/>
              <a:t>Develops mathematical representation of game</a:t>
            </a:r>
          </a:p>
          <a:p>
            <a:pPr lvl="1"/>
            <a:r>
              <a:rPr lang="en-US" dirty="0" smtClean="0"/>
              <a:t>Predicts what game should look like in a few frames</a:t>
            </a:r>
          </a:p>
          <a:p>
            <a:pPr lvl="1"/>
            <a:r>
              <a:rPr lang="en-US" dirty="0" smtClean="0"/>
              <a:t>Intrinsic reward signal based on how wrong the model was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higher the error rate — that is, the more surprised it is — the higher the value of its intrinsic reward function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Drawn toward unexplored states</a:t>
            </a:r>
          </a:p>
        </p:txBody>
      </p:sp>
    </p:spTree>
    <p:extLst>
      <p:ext uri="{BB962C8B-B14F-4D97-AF65-F5344CB8AC3E}">
        <p14:creationId xmlns:p14="http://schemas.microsoft.com/office/powerpoint/2010/main" val="4383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Curiosity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is predictable in the real world</a:t>
            </a:r>
          </a:p>
          <a:p>
            <a:pPr lvl="1"/>
            <a:r>
              <a:rPr lang="en-US" dirty="0" smtClean="0"/>
              <a:t>Ex: leaves blowing across the ground </a:t>
            </a:r>
            <a:r>
              <a:rPr lang="mr-IN" dirty="0" smtClean="0"/>
              <a:t>–</a:t>
            </a:r>
            <a:r>
              <a:rPr lang="en-US" dirty="0" smtClean="0"/>
              <a:t> image constantly changing</a:t>
            </a:r>
          </a:p>
          <a:p>
            <a:pPr lvl="1"/>
            <a:r>
              <a:rPr lang="en-US" dirty="0" smtClean="0"/>
              <a:t>Can’t be modeled as easily as pixels in a game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Solution: Be curious, </a:t>
            </a:r>
            <a:br>
              <a:rPr lang="en-US" dirty="0" smtClean="0"/>
            </a:br>
            <a:r>
              <a:rPr lang="en-US" dirty="0" smtClean="0"/>
              <a:t>but not too curious.</a:t>
            </a:r>
          </a:p>
          <a:p>
            <a:pPr lvl="1"/>
            <a:r>
              <a:rPr lang="en-US" dirty="0" smtClean="0"/>
              <a:t>Still searching for right balance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89" y="3159340"/>
            <a:ext cx="4448433" cy="33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Abstraction:</a:t>
            </a:r>
          </a:p>
          <a:p>
            <a:pPr lvl="1"/>
            <a:r>
              <a:rPr lang="en-US" dirty="0" smtClean="0"/>
              <a:t>The technology translates from individual pixels to general features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Best of both worlds approach:</a:t>
            </a:r>
          </a:p>
          <a:p>
            <a:pPr lvl="1"/>
            <a:r>
              <a:rPr lang="en-US" dirty="0" smtClean="0"/>
              <a:t>Combine extrinsic and intrinsic motivation styles to better guide the machine</a:t>
            </a:r>
          </a:p>
        </p:txBody>
      </p:sp>
    </p:spTree>
    <p:extLst>
      <p:ext uri="{BB962C8B-B14F-4D97-AF65-F5344CB8AC3E}">
        <p14:creationId xmlns:p14="http://schemas.microsoft.com/office/powerpoint/2010/main" val="4409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282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Clever Machines Learn How to Be Curious</vt:lpstr>
      <vt:lpstr>Curiosity and Reward Systems</vt:lpstr>
      <vt:lpstr>Point Systems in Machine Learning</vt:lpstr>
      <vt:lpstr>Issues with this Point System</vt:lpstr>
      <vt:lpstr>Intrinsic Curiosity</vt:lpstr>
      <vt:lpstr>Applications</vt:lpstr>
      <vt:lpstr>Intrinsic Curiosity in Machine Learning</vt:lpstr>
      <vt:lpstr>Intrinsic Curiosity Models</vt:lpstr>
      <vt:lpstr>Improvements</vt:lpstr>
      <vt:lpstr>AI’s Arch-Nemesis</vt:lpstr>
      <vt:lpstr>Race Conditions </vt:lpstr>
      <vt:lpstr>A Simple Conclusion</vt:lpstr>
      <vt:lpstr>Bibliography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 Machines Learn How to Be Curious</dc:title>
  <dc:creator>Kubilay Agi</dc:creator>
  <cp:lastModifiedBy>Kubilay Agi</cp:lastModifiedBy>
  <cp:revision>18</cp:revision>
  <dcterms:created xsi:type="dcterms:W3CDTF">2017-11-07T00:55:17Z</dcterms:created>
  <dcterms:modified xsi:type="dcterms:W3CDTF">2017-11-09T04:44:50Z</dcterms:modified>
</cp:coreProperties>
</file>