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93D8F-01C3-4A4F-8D62-396DB84B29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326760A-2FD4-4274-91B3-03A5B6634D24}">
      <dgm:prSet custT="1"/>
      <dgm:spPr/>
      <dgm:t>
        <a:bodyPr/>
        <a:lstStyle/>
        <a:p>
          <a:r>
            <a:rPr lang="tr-TR" sz="1600"/>
            <a:t>The best outcome of this project would be to see;</a:t>
          </a:r>
          <a:endParaRPr lang="en-US" sz="1600"/>
        </a:p>
      </dgm:t>
    </dgm:pt>
    <dgm:pt modelId="{0570BCE3-D05A-46A8-BB5C-06AFA60C2C3F}" type="parTrans" cxnId="{97A8BF75-D344-4E14-94F2-D707FCA38A61}">
      <dgm:prSet/>
      <dgm:spPr/>
      <dgm:t>
        <a:bodyPr/>
        <a:lstStyle/>
        <a:p>
          <a:endParaRPr lang="en-US"/>
        </a:p>
      </dgm:t>
    </dgm:pt>
    <dgm:pt modelId="{43995502-FC25-4FA1-A7D9-843DBCF4281A}" type="sibTrans" cxnId="{97A8BF75-D344-4E14-94F2-D707FCA38A61}">
      <dgm:prSet/>
      <dgm:spPr/>
      <dgm:t>
        <a:bodyPr/>
        <a:lstStyle/>
        <a:p>
          <a:endParaRPr lang="en-US"/>
        </a:p>
      </dgm:t>
    </dgm:pt>
    <dgm:pt modelId="{C8DFE9D0-8BFE-4C42-BDF2-6A3AEE456416}">
      <dgm:prSet/>
      <dgm:spPr/>
      <dgm:t>
        <a:bodyPr/>
        <a:lstStyle/>
        <a:p>
          <a:r>
            <a:rPr lang="tr-TR"/>
            <a:t>- The most popular venues in every borough, which are cafes mostly</a:t>
          </a:r>
          <a:endParaRPr lang="en-US"/>
        </a:p>
      </dgm:t>
    </dgm:pt>
    <dgm:pt modelId="{EF6D5245-C820-4750-A11F-3333106F01D8}" type="parTrans" cxnId="{24E835DA-F109-4FB9-B9FC-F7573860AFA4}">
      <dgm:prSet/>
      <dgm:spPr/>
      <dgm:t>
        <a:bodyPr/>
        <a:lstStyle/>
        <a:p>
          <a:endParaRPr lang="en-US"/>
        </a:p>
      </dgm:t>
    </dgm:pt>
    <dgm:pt modelId="{DCC8E5D3-5D5B-4FE0-AF8A-12A88458FCC7}" type="sibTrans" cxnId="{24E835DA-F109-4FB9-B9FC-F7573860AFA4}">
      <dgm:prSet/>
      <dgm:spPr/>
      <dgm:t>
        <a:bodyPr/>
        <a:lstStyle/>
        <a:p>
          <a:endParaRPr lang="en-US"/>
        </a:p>
      </dgm:t>
    </dgm:pt>
    <dgm:pt modelId="{41CA9297-B289-44E8-BEE9-C37996CDEA9D}">
      <dgm:prSet/>
      <dgm:spPr/>
      <dgm:t>
        <a:bodyPr/>
        <a:lstStyle/>
        <a:p>
          <a:r>
            <a:rPr lang="tr-TR"/>
            <a:t>- The places full of cafes, in order to avoid those places</a:t>
          </a:r>
          <a:endParaRPr lang="en-US"/>
        </a:p>
      </dgm:t>
    </dgm:pt>
    <dgm:pt modelId="{66E5EAB9-8336-4BF3-BF18-9BA630A8DAFF}" type="parTrans" cxnId="{020316F6-C08F-49E0-90F5-516DC7055A2F}">
      <dgm:prSet/>
      <dgm:spPr/>
      <dgm:t>
        <a:bodyPr/>
        <a:lstStyle/>
        <a:p>
          <a:endParaRPr lang="en-US"/>
        </a:p>
      </dgm:t>
    </dgm:pt>
    <dgm:pt modelId="{3C0563CB-12F4-43BB-B994-B6B63E0EA041}" type="sibTrans" cxnId="{020316F6-C08F-49E0-90F5-516DC7055A2F}">
      <dgm:prSet/>
      <dgm:spPr/>
      <dgm:t>
        <a:bodyPr/>
        <a:lstStyle/>
        <a:p>
          <a:endParaRPr lang="en-US"/>
        </a:p>
      </dgm:t>
    </dgm:pt>
    <dgm:pt modelId="{16169E49-E756-4127-B2F9-27E61FF24E8A}">
      <dgm:prSet/>
      <dgm:spPr/>
      <dgm:t>
        <a:bodyPr/>
        <a:lstStyle/>
        <a:p>
          <a:r>
            <a:rPr lang="tr-TR"/>
            <a:t>- The places that have enough attraction, not completely empty</a:t>
          </a:r>
          <a:endParaRPr lang="en-US"/>
        </a:p>
      </dgm:t>
    </dgm:pt>
    <dgm:pt modelId="{E5A88918-B4E0-4A45-8B61-AB18044F318E}" type="parTrans" cxnId="{34E421E4-62FE-4B7B-8879-8F8970212FE2}">
      <dgm:prSet/>
      <dgm:spPr/>
      <dgm:t>
        <a:bodyPr/>
        <a:lstStyle/>
        <a:p>
          <a:endParaRPr lang="en-US"/>
        </a:p>
      </dgm:t>
    </dgm:pt>
    <dgm:pt modelId="{A9D9FF30-4C88-4C73-865B-4D983D04C29B}" type="sibTrans" cxnId="{34E421E4-62FE-4B7B-8879-8F8970212FE2}">
      <dgm:prSet/>
      <dgm:spPr/>
      <dgm:t>
        <a:bodyPr/>
        <a:lstStyle/>
        <a:p>
          <a:endParaRPr lang="en-US"/>
        </a:p>
      </dgm:t>
    </dgm:pt>
    <dgm:pt modelId="{5F22A52A-C03F-4777-87CB-FB1D8F0E14BC}">
      <dgm:prSet/>
      <dgm:spPr/>
      <dgm:t>
        <a:bodyPr/>
        <a:lstStyle/>
        <a:p>
          <a:r>
            <a:rPr lang="tr-TR"/>
            <a:t>- The best place to open your cafe</a:t>
          </a:r>
          <a:endParaRPr lang="en-US"/>
        </a:p>
      </dgm:t>
    </dgm:pt>
    <dgm:pt modelId="{28685876-53ED-4FEB-B5F9-299C733BE090}" type="parTrans" cxnId="{4CE07E46-CB36-455D-9F8B-9E7E8D0678D0}">
      <dgm:prSet/>
      <dgm:spPr/>
      <dgm:t>
        <a:bodyPr/>
        <a:lstStyle/>
        <a:p>
          <a:endParaRPr lang="en-US"/>
        </a:p>
      </dgm:t>
    </dgm:pt>
    <dgm:pt modelId="{F0A9D65C-1EC0-4265-B1F9-863C94B12B73}" type="sibTrans" cxnId="{4CE07E46-CB36-455D-9F8B-9E7E8D0678D0}">
      <dgm:prSet/>
      <dgm:spPr/>
      <dgm:t>
        <a:bodyPr/>
        <a:lstStyle/>
        <a:p>
          <a:endParaRPr lang="en-US"/>
        </a:p>
      </dgm:t>
    </dgm:pt>
    <dgm:pt modelId="{58B30050-022B-4BBE-BE89-3DB28C82A47F}" type="pres">
      <dgm:prSet presAssocID="{B5A93D8F-01C3-4A4F-8D62-396DB84B293B}" presName="root" presStyleCnt="0">
        <dgm:presLayoutVars>
          <dgm:dir/>
          <dgm:resizeHandles val="exact"/>
        </dgm:presLayoutVars>
      </dgm:prSet>
      <dgm:spPr/>
    </dgm:pt>
    <dgm:pt modelId="{8CB86659-FA00-4FEF-85B7-978A5A779702}" type="pres">
      <dgm:prSet presAssocID="{2326760A-2FD4-4274-91B3-03A5B6634D24}" presName="compNode" presStyleCnt="0"/>
      <dgm:spPr/>
    </dgm:pt>
    <dgm:pt modelId="{15127C85-1478-40EF-82FA-2E6CD2106896}" type="pres">
      <dgm:prSet presAssocID="{2326760A-2FD4-4274-91B3-03A5B6634D24}" presName="iconRect" presStyleLbl="node1" presStyleIdx="0" presStyleCnt="5" custLinFactX="200000" custLinFactNeighborX="218325" custLinFactNeighborY="-893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ıldız"/>
        </a:ext>
      </dgm:extLst>
    </dgm:pt>
    <dgm:pt modelId="{23B9E987-DB7D-4DBF-ABD4-13FEE1B6E251}" type="pres">
      <dgm:prSet presAssocID="{2326760A-2FD4-4274-91B3-03A5B6634D24}" presName="spaceRect" presStyleCnt="0"/>
      <dgm:spPr/>
    </dgm:pt>
    <dgm:pt modelId="{1C9DC6A2-ABBB-4DFE-AACA-7EA2433023A7}" type="pres">
      <dgm:prSet presAssocID="{2326760A-2FD4-4274-91B3-03A5B6634D24}" presName="textRect" presStyleLbl="revTx" presStyleIdx="0" presStyleCnt="5" custLinFactX="100000" custLinFactY="-100000" custLinFactNeighborX="169742" custLinFactNeighborY="-138468">
        <dgm:presLayoutVars>
          <dgm:chMax val="1"/>
          <dgm:chPref val="1"/>
        </dgm:presLayoutVars>
      </dgm:prSet>
      <dgm:spPr/>
    </dgm:pt>
    <dgm:pt modelId="{1DD617F6-0974-44A1-AF4F-CD6171F016CF}" type="pres">
      <dgm:prSet presAssocID="{43995502-FC25-4FA1-A7D9-843DBCF4281A}" presName="sibTrans" presStyleCnt="0"/>
      <dgm:spPr/>
    </dgm:pt>
    <dgm:pt modelId="{577C25C5-E817-4A71-B728-FEF9F036B9C0}" type="pres">
      <dgm:prSet presAssocID="{C8DFE9D0-8BFE-4C42-BDF2-6A3AEE456416}" presName="compNode" presStyleCnt="0"/>
      <dgm:spPr/>
    </dgm:pt>
    <dgm:pt modelId="{58160766-36D1-45A1-9E09-CA8E9C22F4DE}" type="pres">
      <dgm:prSet presAssocID="{C8DFE9D0-8BFE-4C42-BDF2-6A3AEE456416}" presName="iconRect" presStyleLbl="node1" presStyleIdx="1" presStyleCnt="5" custLinFactX="-100000" custLinFactY="16356" custLinFactNeighborX="-12460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hve"/>
        </a:ext>
      </dgm:extLst>
    </dgm:pt>
    <dgm:pt modelId="{7CE2650D-100C-4899-A487-7F6B9440CC90}" type="pres">
      <dgm:prSet presAssocID="{C8DFE9D0-8BFE-4C42-BDF2-6A3AEE456416}" presName="spaceRect" presStyleCnt="0"/>
      <dgm:spPr/>
    </dgm:pt>
    <dgm:pt modelId="{13EBDDAA-35D1-4F86-BDE2-07779C6B422E}" type="pres">
      <dgm:prSet presAssocID="{C8DFE9D0-8BFE-4C42-BDF2-6A3AEE456416}" presName="textRect" presStyleLbl="revTx" presStyleIdx="1" presStyleCnt="5" custLinFactX="-4246" custLinFactY="8479" custLinFactNeighborX="-100000" custLinFactNeighborY="100000">
        <dgm:presLayoutVars>
          <dgm:chMax val="1"/>
          <dgm:chPref val="1"/>
        </dgm:presLayoutVars>
      </dgm:prSet>
      <dgm:spPr/>
    </dgm:pt>
    <dgm:pt modelId="{BF012665-50EC-40C5-8083-745943004F8C}" type="pres">
      <dgm:prSet presAssocID="{DCC8E5D3-5D5B-4FE0-AF8A-12A88458FCC7}" presName="sibTrans" presStyleCnt="0"/>
      <dgm:spPr/>
    </dgm:pt>
    <dgm:pt modelId="{D1DF9144-66F7-4D2B-9C62-9D9A9A70FCD2}" type="pres">
      <dgm:prSet presAssocID="{41CA9297-B289-44E8-BEE9-C37996CDEA9D}" presName="compNode" presStyleCnt="0"/>
      <dgm:spPr/>
    </dgm:pt>
    <dgm:pt modelId="{48F32832-5806-466E-AE8C-766134C4E515}" type="pres">
      <dgm:prSet presAssocID="{41CA9297-B289-44E8-BEE9-C37996CDEA9D}" presName="iconRect" presStyleLbl="node1" presStyleIdx="2" presStyleCnt="5" custLinFactX="-63454" custLinFactY="16356" custLinFactNeighborX="-100000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tobüs"/>
        </a:ext>
      </dgm:extLst>
    </dgm:pt>
    <dgm:pt modelId="{F76CC7E7-ECDE-40B0-A89C-E2E69BE36D64}" type="pres">
      <dgm:prSet presAssocID="{41CA9297-B289-44E8-BEE9-C37996CDEA9D}" presName="spaceRect" presStyleCnt="0"/>
      <dgm:spPr/>
    </dgm:pt>
    <dgm:pt modelId="{ACF47EB2-3F85-43C0-944B-573B061F7CA8}" type="pres">
      <dgm:prSet presAssocID="{41CA9297-B289-44E8-BEE9-C37996CDEA9D}" presName="textRect" presStyleLbl="revTx" presStyleIdx="2" presStyleCnt="5" custLinFactY="12448" custLinFactNeighborX="-72794" custLinFactNeighborY="100000">
        <dgm:presLayoutVars>
          <dgm:chMax val="1"/>
          <dgm:chPref val="1"/>
        </dgm:presLayoutVars>
      </dgm:prSet>
      <dgm:spPr/>
    </dgm:pt>
    <dgm:pt modelId="{F3BCC86D-77F7-41AE-9790-D08A74B72E8F}" type="pres">
      <dgm:prSet presAssocID="{3C0563CB-12F4-43BB-B994-B6B63E0EA041}" presName="sibTrans" presStyleCnt="0"/>
      <dgm:spPr/>
    </dgm:pt>
    <dgm:pt modelId="{13F082CF-C82E-40F0-BDD1-A028C20B33F7}" type="pres">
      <dgm:prSet presAssocID="{16169E49-E756-4127-B2F9-27E61FF24E8A}" presName="compNode" presStyleCnt="0"/>
      <dgm:spPr/>
    </dgm:pt>
    <dgm:pt modelId="{BBFC6419-A349-4A00-9AC2-1110236F3650}" type="pres">
      <dgm:prSet presAssocID="{16169E49-E756-4127-B2F9-27E61FF24E8A}" presName="iconRect" presStyleLbl="node1" presStyleIdx="3" presStyleCnt="5" custLinFactY="16356" custLinFactNeighborX="-57621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ıknatıs"/>
        </a:ext>
      </dgm:extLst>
    </dgm:pt>
    <dgm:pt modelId="{C4EBF9B1-A323-4825-AE87-BA09D73BBDB2}" type="pres">
      <dgm:prSet presAssocID="{16169E49-E756-4127-B2F9-27E61FF24E8A}" presName="spaceRect" presStyleCnt="0"/>
      <dgm:spPr/>
    </dgm:pt>
    <dgm:pt modelId="{113ADFAC-553A-4DD1-846D-C9FC9A9E37C9}" type="pres">
      <dgm:prSet presAssocID="{16169E49-E756-4127-B2F9-27E61FF24E8A}" presName="textRect" presStyleLbl="revTx" presStyleIdx="3" presStyleCnt="5" custLinFactY="11125" custLinFactNeighborX="-26987" custLinFactNeighborY="100000">
        <dgm:presLayoutVars>
          <dgm:chMax val="1"/>
          <dgm:chPref val="1"/>
        </dgm:presLayoutVars>
      </dgm:prSet>
      <dgm:spPr/>
    </dgm:pt>
    <dgm:pt modelId="{BAD3068B-0576-4FD3-B509-BBA935E2E53B}" type="pres">
      <dgm:prSet presAssocID="{A9D9FF30-4C88-4C73-865B-4D983D04C29B}" presName="sibTrans" presStyleCnt="0"/>
      <dgm:spPr/>
    </dgm:pt>
    <dgm:pt modelId="{5F3D43D4-1403-4FCF-AA94-696E180557D1}" type="pres">
      <dgm:prSet presAssocID="{5F22A52A-C03F-4777-87CB-FB1D8F0E14BC}" presName="compNode" presStyleCnt="0"/>
      <dgm:spPr/>
    </dgm:pt>
    <dgm:pt modelId="{DA8FD080-9F40-4365-AF65-5F28DD6246A4}" type="pres">
      <dgm:prSet presAssocID="{5F22A52A-C03F-4777-87CB-FB1D8F0E14BC}" presName="iconRect" presStyleLbl="node1" presStyleIdx="4" presStyleCnt="5" custLinFactY="16356" custLinFactNeighborX="-1176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Çay"/>
        </a:ext>
      </dgm:extLst>
    </dgm:pt>
    <dgm:pt modelId="{45102224-BF28-4481-8C48-8145C69D3FFB}" type="pres">
      <dgm:prSet presAssocID="{5F22A52A-C03F-4777-87CB-FB1D8F0E14BC}" presName="spaceRect" presStyleCnt="0"/>
      <dgm:spPr/>
    </dgm:pt>
    <dgm:pt modelId="{489E2416-C556-41C4-8D2A-4B9766EE078A}" type="pres">
      <dgm:prSet presAssocID="{5F22A52A-C03F-4777-87CB-FB1D8F0E14BC}" presName="textRect" presStyleLbl="revTx" presStyleIdx="4" presStyleCnt="5" custLinFactY="9802" custLinFactNeighborX="-2646" custLinFactNeighborY="100000">
        <dgm:presLayoutVars>
          <dgm:chMax val="1"/>
          <dgm:chPref val="1"/>
        </dgm:presLayoutVars>
      </dgm:prSet>
      <dgm:spPr/>
    </dgm:pt>
  </dgm:ptLst>
  <dgm:cxnLst>
    <dgm:cxn modelId="{0466CA31-D50D-4D06-B7AD-A6B725DD4F8B}" type="presOf" srcId="{C8DFE9D0-8BFE-4C42-BDF2-6A3AEE456416}" destId="{13EBDDAA-35D1-4F86-BDE2-07779C6B422E}" srcOrd="0" destOrd="0" presId="urn:microsoft.com/office/officeart/2018/2/layout/IconLabelList"/>
    <dgm:cxn modelId="{4CE07E46-CB36-455D-9F8B-9E7E8D0678D0}" srcId="{B5A93D8F-01C3-4A4F-8D62-396DB84B293B}" destId="{5F22A52A-C03F-4777-87CB-FB1D8F0E14BC}" srcOrd="4" destOrd="0" parTransId="{28685876-53ED-4FEB-B5F9-299C733BE090}" sibTransId="{F0A9D65C-1EC0-4265-B1F9-863C94B12B73}"/>
    <dgm:cxn modelId="{97A8BF75-D344-4E14-94F2-D707FCA38A61}" srcId="{B5A93D8F-01C3-4A4F-8D62-396DB84B293B}" destId="{2326760A-2FD4-4274-91B3-03A5B6634D24}" srcOrd="0" destOrd="0" parTransId="{0570BCE3-D05A-46A8-BB5C-06AFA60C2C3F}" sibTransId="{43995502-FC25-4FA1-A7D9-843DBCF4281A}"/>
    <dgm:cxn modelId="{24F80D7C-66EC-4991-AD21-FF2DA7BD4ED7}" type="presOf" srcId="{16169E49-E756-4127-B2F9-27E61FF24E8A}" destId="{113ADFAC-553A-4DD1-846D-C9FC9A9E37C9}" srcOrd="0" destOrd="0" presId="urn:microsoft.com/office/officeart/2018/2/layout/IconLabelList"/>
    <dgm:cxn modelId="{57653C8A-C285-4052-A27F-44A44A0E6F0E}" type="presOf" srcId="{2326760A-2FD4-4274-91B3-03A5B6634D24}" destId="{1C9DC6A2-ABBB-4DFE-AACA-7EA2433023A7}" srcOrd="0" destOrd="0" presId="urn:microsoft.com/office/officeart/2018/2/layout/IconLabelList"/>
    <dgm:cxn modelId="{72ED259B-789B-4360-8BB4-0CA7B3C0296C}" type="presOf" srcId="{B5A93D8F-01C3-4A4F-8D62-396DB84B293B}" destId="{58B30050-022B-4BBE-BE89-3DB28C82A47F}" srcOrd="0" destOrd="0" presId="urn:microsoft.com/office/officeart/2018/2/layout/IconLabelList"/>
    <dgm:cxn modelId="{29FF30B9-F074-45D6-814B-34A31BDD6A00}" type="presOf" srcId="{41CA9297-B289-44E8-BEE9-C37996CDEA9D}" destId="{ACF47EB2-3F85-43C0-944B-573B061F7CA8}" srcOrd="0" destOrd="0" presId="urn:microsoft.com/office/officeart/2018/2/layout/IconLabelList"/>
    <dgm:cxn modelId="{24E835DA-F109-4FB9-B9FC-F7573860AFA4}" srcId="{B5A93D8F-01C3-4A4F-8D62-396DB84B293B}" destId="{C8DFE9D0-8BFE-4C42-BDF2-6A3AEE456416}" srcOrd="1" destOrd="0" parTransId="{EF6D5245-C820-4750-A11F-3333106F01D8}" sibTransId="{DCC8E5D3-5D5B-4FE0-AF8A-12A88458FCC7}"/>
    <dgm:cxn modelId="{34E421E4-62FE-4B7B-8879-8F8970212FE2}" srcId="{B5A93D8F-01C3-4A4F-8D62-396DB84B293B}" destId="{16169E49-E756-4127-B2F9-27E61FF24E8A}" srcOrd="3" destOrd="0" parTransId="{E5A88918-B4E0-4A45-8B61-AB18044F318E}" sibTransId="{A9D9FF30-4C88-4C73-865B-4D983D04C29B}"/>
    <dgm:cxn modelId="{EB8846E4-1E23-438E-B2E4-BB48919632E2}" type="presOf" srcId="{5F22A52A-C03F-4777-87CB-FB1D8F0E14BC}" destId="{489E2416-C556-41C4-8D2A-4B9766EE078A}" srcOrd="0" destOrd="0" presId="urn:microsoft.com/office/officeart/2018/2/layout/IconLabelList"/>
    <dgm:cxn modelId="{020316F6-C08F-49E0-90F5-516DC7055A2F}" srcId="{B5A93D8F-01C3-4A4F-8D62-396DB84B293B}" destId="{41CA9297-B289-44E8-BEE9-C37996CDEA9D}" srcOrd="2" destOrd="0" parTransId="{66E5EAB9-8336-4BF3-BF18-9BA630A8DAFF}" sibTransId="{3C0563CB-12F4-43BB-B994-B6B63E0EA041}"/>
    <dgm:cxn modelId="{F5E244F0-187F-4326-9248-66CCA7523D50}" type="presParOf" srcId="{58B30050-022B-4BBE-BE89-3DB28C82A47F}" destId="{8CB86659-FA00-4FEF-85B7-978A5A779702}" srcOrd="0" destOrd="0" presId="urn:microsoft.com/office/officeart/2018/2/layout/IconLabelList"/>
    <dgm:cxn modelId="{0D27F87D-EFF6-444D-A309-37C6CC784CB8}" type="presParOf" srcId="{8CB86659-FA00-4FEF-85B7-978A5A779702}" destId="{15127C85-1478-40EF-82FA-2E6CD2106896}" srcOrd="0" destOrd="0" presId="urn:microsoft.com/office/officeart/2018/2/layout/IconLabelList"/>
    <dgm:cxn modelId="{B90B3A11-39AB-4AFE-BAF8-21D60DFB50B1}" type="presParOf" srcId="{8CB86659-FA00-4FEF-85B7-978A5A779702}" destId="{23B9E987-DB7D-4DBF-ABD4-13FEE1B6E251}" srcOrd="1" destOrd="0" presId="urn:microsoft.com/office/officeart/2018/2/layout/IconLabelList"/>
    <dgm:cxn modelId="{72CAC692-5089-4058-AC41-577C46B1FED9}" type="presParOf" srcId="{8CB86659-FA00-4FEF-85B7-978A5A779702}" destId="{1C9DC6A2-ABBB-4DFE-AACA-7EA2433023A7}" srcOrd="2" destOrd="0" presId="urn:microsoft.com/office/officeart/2018/2/layout/IconLabelList"/>
    <dgm:cxn modelId="{84CF22C6-33DA-463A-952B-F99259C54263}" type="presParOf" srcId="{58B30050-022B-4BBE-BE89-3DB28C82A47F}" destId="{1DD617F6-0974-44A1-AF4F-CD6171F016CF}" srcOrd="1" destOrd="0" presId="urn:microsoft.com/office/officeart/2018/2/layout/IconLabelList"/>
    <dgm:cxn modelId="{E97927E9-D6A8-4B80-AF39-3505249D9C6F}" type="presParOf" srcId="{58B30050-022B-4BBE-BE89-3DB28C82A47F}" destId="{577C25C5-E817-4A71-B728-FEF9F036B9C0}" srcOrd="2" destOrd="0" presId="urn:microsoft.com/office/officeart/2018/2/layout/IconLabelList"/>
    <dgm:cxn modelId="{90C20238-E680-4931-9499-0407EBF88E04}" type="presParOf" srcId="{577C25C5-E817-4A71-B728-FEF9F036B9C0}" destId="{58160766-36D1-45A1-9E09-CA8E9C22F4DE}" srcOrd="0" destOrd="0" presId="urn:microsoft.com/office/officeart/2018/2/layout/IconLabelList"/>
    <dgm:cxn modelId="{D89B6C8B-5FF9-408D-A732-BE6E4718D6CA}" type="presParOf" srcId="{577C25C5-E817-4A71-B728-FEF9F036B9C0}" destId="{7CE2650D-100C-4899-A487-7F6B9440CC90}" srcOrd="1" destOrd="0" presId="urn:microsoft.com/office/officeart/2018/2/layout/IconLabelList"/>
    <dgm:cxn modelId="{333DBE9C-4D89-436F-A931-E6C86AECF92F}" type="presParOf" srcId="{577C25C5-E817-4A71-B728-FEF9F036B9C0}" destId="{13EBDDAA-35D1-4F86-BDE2-07779C6B422E}" srcOrd="2" destOrd="0" presId="urn:microsoft.com/office/officeart/2018/2/layout/IconLabelList"/>
    <dgm:cxn modelId="{03B44DA3-74E6-49BA-B7FF-07AB38F0B390}" type="presParOf" srcId="{58B30050-022B-4BBE-BE89-3DB28C82A47F}" destId="{BF012665-50EC-40C5-8083-745943004F8C}" srcOrd="3" destOrd="0" presId="urn:microsoft.com/office/officeart/2018/2/layout/IconLabelList"/>
    <dgm:cxn modelId="{E6941A36-D564-4DF9-9C1A-E6845494510F}" type="presParOf" srcId="{58B30050-022B-4BBE-BE89-3DB28C82A47F}" destId="{D1DF9144-66F7-4D2B-9C62-9D9A9A70FCD2}" srcOrd="4" destOrd="0" presId="urn:microsoft.com/office/officeart/2018/2/layout/IconLabelList"/>
    <dgm:cxn modelId="{9D7D0847-DDFF-4551-894B-1A79D1EEB4C4}" type="presParOf" srcId="{D1DF9144-66F7-4D2B-9C62-9D9A9A70FCD2}" destId="{48F32832-5806-466E-AE8C-766134C4E515}" srcOrd="0" destOrd="0" presId="urn:microsoft.com/office/officeart/2018/2/layout/IconLabelList"/>
    <dgm:cxn modelId="{3D200DEE-66B5-4CFF-B211-8B7F474102A6}" type="presParOf" srcId="{D1DF9144-66F7-4D2B-9C62-9D9A9A70FCD2}" destId="{F76CC7E7-ECDE-40B0-A89C-E2E69BE36D64}" srcOrd="1" destOrd="0" presId="urn:microsoft.com/office/officeart/2018/2/layout/IconLabelList"/>
    <dgm:cxn modelId="{AE2B1D42-4C36-4254-A525-EE159277165D}" type="presParOf" srcId="{D1DF9144-66F7-4D2B-9C62-9D9A9A70FCD2}" destId="{ACF47EB2-3F85-43C0-944B-573B061F7CA8}" srcOrd="2" destOrd="0" presId="urn:microsoft.com/office/officeart/2018/2/layout/IconLabelList"/>
    <dgm:cxn modelId="{C59C9A1D-2D37-4C04-BA93-AD1936107D2A}" type="presParOf" srcId="{58B30050-022B-4BBE-BE89-3DB28C82A47F}" destId="{F3BCC86D-77F7-41AE-9790-D08A74B72E8F}" srcOrd="5" destOrd="0" presId="urn:microsoft.com/office/officeart/2018/2/layout/IconLabelList"/>
    <dgm:cxn modelId="{44EEAE15-5C3D-4325-8514-2B556D6E2419}" type="presParOf" srcId="{58B30050-022B-4BBE-BE89-3DB28C82A47F}" destId="{13F082CF-C82E-40F0-BDD1-A028C20B33F7}" srcOrd="6" destOrd="0" presId="urn:microsoft.com/office/officeart/2018/2/layout/IconLabelList"/>
    <dgm:cxn modelId="{5C4313F6-2160-4A35-BD49-A0517F21DDD3}" type="presParOf" srcId="{13F082CF-C82E-40F0-BDD1-A028C20B33F7}" destId="{BBFC6419-A349-4A00-9AC2-1110236F3650}" srcOrd="0" destOrd="0" presId="urn:microsoft.com/office/officeart/2018/2/layout/IconLabelList"/>
    <dgm:cxn modelId="{51B7C8EE-1CBD-4064-8E52-D7493EDD4271}" type="presParOf" srcId="{13F082CF-C82E-40F0-BDD1-A028C20B33F7}" destId="{C4EBF9B1-A323-4825-AE87-BA09D73BBDB2}" srcOrd="1" destOrd="0" presId="urn:microsoft.com/office/officeart/2018/2/layout/IconLabelList"/>
    <dgm:cxn modelId="{93795A96-A9CC-47A9-879D-2C571F183A86}" type="presParOf" srcId="{13F082CF-C82E-40F0-BDD1-A028C20B33F7}" destId="{113ADFAC-553A-4DD1-846D-C9FC9A9E37C9}" srcOrd="2" destOrd="0" presId="urn:microsoft.com/office/officeart/2018/2/layout/IconLabelList"/>
    <dgm:cxn modelId="{8EB375CE-812C-4A1B-9F44-F50266D6DD5C}" type="presParOf" srcId="{58B30050-022B-4BBE-BE89-3DB28C82A47F}" destId="{BAD3068B-0576-4FD3-B509-BBA935E2E53B}" srcOrd="7" destOrd="0" presId="urn:microsoft.com/office/officeart/2018/2/layout/IconLabelList"/>
    <dgm:cxn modelId="{E241FDEF-C921-43CB-84EC-C20220B3DE17}" type="presParOf" srcId="{58B30050-022B-4BBE-BE89-3DB28C82A47F}" destId="{5F3D43D4-1403-4FCF-AA94-696E180557D1}" srcOrd="8" destOrd="0" presId="urn:microsoft.com/office/officeart/2018/2/layout/IconLabelList"/>
    <dgm:cxn modelId="{33778C5E-AE9D-4BC1-9726-C386803E246A}" type="presParOf" srcId="{5F3D43D4-1403-4FCF-AA94-696E180557D1}" destId="{DA8FD080-9F40-4365-AF65-5F28DD6246A4}" srcOrd="0" destOrd="0" presId="urn:microsoft.com/office/officeart/2018/2/layout/IconLabelList"/>
    <dgm:cxn modelId="{A63FFAAD-A410-416D-9B19-6F633D6E0B69}" type="presParOf" srcId="{5F3D43D4-1403-4FCF-AA94-696E180557D1}" destId="{45102224-BF28-4481-8C48-8145C69D3FFB}" srcOrd="1" destOrd="0" presId="urn:microsoft.com/office/officeart/2018/2/layout/IconLabelList"/>
    <dgm:cxn modelId="{938E3CCB-2A08-4FF4-A076-ED0578B86348}" type="presParOf" srcId="{5F3D43D4-1403-4FCF-AA94-696E180557D1}" destId="{489E2416-C556-41C4-8D2A-4B9766EE07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27C85-1478-40EF-82FA-2E6CD2106896}">
      <dsp:nvSpPr>
        <dsp:cNvPr id="0" name=""/>
        <dsp:cNvSpPr/>
      </dsp:nvSpPr>
      <dsp:spPr>
        <a:xfrm>
          <a:off x="4117594" y="65361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C6A2-ABBB-4DFE-AACA-7EA2433023A7}">
      <dsp:nvSpPr>
        <dsp:cNvPr id="0" name=""/>
        <dsp:cNvSpPr/>
      </dsp:nvSpPr>
      <dsp:spPr>
        <a:xfrm>
          <a:off x="5089518" y="7436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The best outcome of this project would be to see;</a:t>
          </a:r>
          <a:endParaRPr lang="en-US" sz="1600" kern="1200"/>
        </a:p>
      </dsp:txBody>
      <dsp:txXfrm>
        <a:off x="5089518" y="743618"/>
        <a:ext cx="1800000" cy="720000"/>
      </dsp:txXfrm>
    </dsp:sp>
    <dsp:sp modelId="{58160766-36D1-45A1-9E09-CA8E9C22F4DE}">
      <dsp:nvSpPr>
        <dsp:cNvPr id="0" name=""/>
        <dsp:cNvSpPr/>
      </dsp:nvSpPr>
      <dsp:spPr>
        <a:xfrm>
          <a:off x="1024886" y="231960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BDDAA-35D1-4F86-BDE2-07779C6B422E}">
      <dsp:nvSpPr>
        <dsp:cNvPr id="0" name=""/>
        <dsp:cNvSpPr/>
      </dsp:nvSpPr>
      <dsp:spPr>
        <a:xfrm>
          <a:off x="472734" y="32416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- The most popular venues in every borough, which are cafes mostly</a:t>
          </a:r>
          <a:endParaRPr lang="en-US" sz="1300" kern="1200"/>
        </a:p>
      </dsp:txBody>
      <dsp:txXfrm>
        <a:off x="472734" y="3241636"/>
        <a:ext cx="1800000" cy="720000"/>
      </dsp:txXfrm>
    </dsp:sp>
    <dsp:sp modelId="{48F32832-5806-466E-AE8C-766134C4E515}">
      <dsp:nvSpPr>
        <dsp:cNvPr id="0" name=""/>
        <dsp:cNvSpPr/>
      </dsp:nvSpPr>
      <dsp:spPr>
        <a:xfrm>
          <a:off x="3635185" y="231960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47EB2-3F85-43C0-944B-573B061F7CA8}">
      <dsp:nvSpPr>
        <dsp:cNvPr id="0" name=""/>
        <dsp:cNvSpPr/>
      </dsp:nvSpPr>
      <dsp:spPr>
        <a:xfrm>
          <a:off x="3153870" y="32702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- The places full of cafes, in order to avoid those places</a:t>
          </a:r>
          <a:endParaRPr lang="en-US" sz="1300" kern="1200"/>
        </a:p>
      </dsp:txBody>
      <dsp:txXfrm>
        <a:off x="3153870" y="3270213"/>
        <a:ext cx="1800000" cy="720000"/>
      </dsp:txXfrm>
    </dsp:sp>
    <dsp:sp modelId="{BBFC6419-A349-4A00-9AC2-1110236F3650}">
      <dsp:nvSpPr>
        <dsp:cNvPr id="0" name=""/>
        <dsp:cNvSpPr/>
      </dsp:nvSpPr>
      <dsp:spPr>
        <a:xfrm>
          <a:off x="6607432" y="231960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ADFAC-553A-4DD1-846D-C9FC9A9E37C9}">
      <dsp:nvSpPr>
        <dsp:cNvPr id="0" name=""/>
        <dsp:cNvSpPr/>
      </dsp:nvSpPr>
      <dsp:spPr>
        <a:xfrm>
          <a:off x="6093396" y="32606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- The places that have enough attraction, not completely empty</a:t>
          </a:r>
          <a:endParaRPr lang="en-US" sz="1300" kern="1200"/>
        </a:p>
      </dsp:txBody>
      <dsp:txXfrm>
        <a:off x="6093396" y="3260687"/>
        <a:ext cx="1800000" cy="720000"/>
      </dsp:txXfrm>
    </dsp:sp>
    <dsp:sp modelId="{DA8FD080-9F40-4365-AF65-5F28DD6246A4}">
      <dsp:nvSpPr>
        <dsp:cNvPr id="0" name=""/>
        <dsp:cNvSpPr/>
      </dsp:nvSpPr>
      <dsp:spPr>
        <a:xfrm>
          <a:off x="9179636" y="231960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2416-C556-41C4-8D2A-4B9766EE078A}">
      <dsp:nvSpPr>
        <dsp:cNvPr id="0" name=""/>
        <dsp:cNvSpPr/>
      </dsp:nvSpPr>
      <dsp:spPr>
        <a:xfrm>
          <a:off x="8646534" y="3251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- The best place to open your cafe</a:t>
          </a:r>
          <a:endParaRPr lang="en-US" sz="1300" kern="1200"/>
        </a:p>
      </dsp:txBody>
      <dsp:txXfrm>
        <a:off x="8646534" y="32511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5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2452C4A-20C7-4D1B-B133-2901A829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3131" y="2128569"/>
            <a:ext cx="5015638" cy="2075012"/>
          </a:xfrm>
        </p:spPr>
        <p:txBody>
          <a:bodyPr>
            <a:normAutofit/>
          </a:bodyPr>
          <a:lstStyle/>
          <a:p>
            <a:r>
              <a:rPr lang="en-US"/>
              <a:t>The Most Suitable Place to Open a Cafe in Istanbul</a:t>
            </a:r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1EF05-307C-4074-AACD-2C42553BF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37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5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AB459-630C-4D73-8BE1-A6B8301D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tr-TR" sz="6000"/>
              <a:t>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FCCB8D-4C89-4F8E-93C0-10640FAD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282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400"/>
              <a:t>Since the </a:t>
            </a:r>
            <a:r>
              <a:rPr lang="en-US" sz="1400"/>
              <a:t>standard k-means algorithm </a:t>
            </a:r>
            <a:r>
              <a:rPr lang="tr-TR" sz="1400"/>
              <a:t>cannot be</a:t>
            </a:r>
            <a:r>
              <a:rPr lang="en-US" sz="1400"/>
              <a:t> directly applicable to categorical data</a:t>
            </a:r>
            <a:r>
              <a:rPr lang="tr-TR" sz="1400"/>
              <a:t>, an encoding process was done to the DataFrame and all values were turned into numeric values. Then the DataFrame was fit into a k-means clustering model and results of each borough were added to the DataFrame.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786EB5E7-E676-469F-B9AF-07FF427CD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2661824"/>
            <a:ext cx="5184162" cy="3451191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9AD736CD-A636-4AC1-9FD1-4A1313980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61" y="2731833"/>
            <a:ext cx="5184163" cy="3311174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223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AB459-630C-4D73-8BE1-A6B8301D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tr-TR" sz="6600"/>
              <a:t>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FCCB8D-4C89-4F8E-93C0-10640FAD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tr-TR"/>
              <a:t>Finally, a map that is based on the cluster and location information was created and shown.</a:t>
            </a:r>
          </a:p>
        </p:txBody>
      </p:sp>
      <p:pic>
        <p:nvPicPr>
          <p:cNvPr id="5" name="Resim 4" descr="harita içeren bir resim&#10;&#10;Açıklama otomatik olarak oluşturuldu">
            <a:extLst>
              <a:ext uri="{FF2B5EF4-FFF2-40B4-BE49-F238E27FC236}">
                <a16:creationId xmlns:a16="http://schemas.microsoft.com/office/drawing/2014/main" id="{9CFF56DA-AC15-4671-9223-A8BF6E03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5" y="742957"/>
            <a:ext cx="5014800" cy="536342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498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D9F103-7A2C-4DEF-9BDD-E97BADDCE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5E1A83-4C4B-4B83-92AB-289F0A8E3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65C833-7B6A-4B07-BFDF-AB858893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/>
              <a:t>RESULT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BAB8BCD-6771-4796-93CF-29C6F6F2501A}"/>
              </a:ext>
            </a:extLst>
          </p:cNvPr>
          <p:cNvSpPr txBox="1">
            <a:spLocks/>
          </p:cNvSpPr>
          <p:nvPr/>
        </p:nvSpPr>
        <p:spPr>
          <a:xfrm>
            <a:off x="4548188" y="633600"/>
            <a:ext cx="6900137" cy="1282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Venues of boroughs can be seen in the final map. All of them were located and clustered previously. Venues and boroughs close to each other can be observed easily.</a:t>
            </a:r>
          </a:p>
          <a:p>
            <a:endParaRPr lang="en-US" sz="1900"/>
          </a:p>
        </p:txBody>
      </p:sp>
      <p:sp useBgFill="1">
        <p:nvSpPr>
          <p:cNvPr id="20" name="Freeform: Shape 15">
            <a:extLst>
              <a:ext uri="{FF2B5EF4-FFF2-40B4-BE49-F238E27FC236}">
                <a16:creationId xmlns:a16="http://schemas.microsoft.com/office/drawing/2014/main" id="{C27C1BEB-0B53-40C1-BFC6-73739970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4524373" y="-809624"/>
            <a:ext cx="3143251" cy="12192000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İçerik Yer Tutucusu 4" descr="harita içeren bir resim&#10;&#10;Açıklama otomatik olarak oluşturuldu">
            <a:extLst>
              <a:ext uri="{FF2B5EF4-FFF2-40B4-BE49-F238E27FC236}">
                <a16:creationId xmlns:a16="http://schemas.microsoft.com/office/drawing/2014/main" id="{F063906B-3C4C-45F9-A18A-05282255B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6" b="31557"/>
          <a:stretch/>
        </p:blipFill>
        <p:spPr>
          <a:xfrm>
            <a:off x="536980" y="2573353"/>
            <a:ext cx="10923181" cy="3619482"/>
          </a:xfrm>
          <a:custGeom>
            <a:avLst/>
            <a:gdLst/>
            <a:ahLst/>
            <a:cxnLst/>
            <a:rect l="l" t="t" r="r" b="b"/>
            <a:pathLst>
              <a:path w="10923181" h="3619482">
                <a:moveTo>
                  <a:pt x="5162684" y="70"/>
                </a:moveTo>
                <a:cubicBezTo>
                  <a:pt x="5873377" y="-1471"/>
                  <a:pt x="6711399" y="23189"/>
                  <a:pt x="7311018" y="23189"/>
                </a:cubicBezTo>
                <a:cubicBezTo>
                  <a:pt x="8120143" y="34150"/>
                  <a:pt x="8726986" y="45110"/>
                  <a:pt x="9276035" y="34150"/>
                </a:cubicBezTo>
                <a:cubicBezTo>
                  <a:pt x="9969570" y="23189"/>
                  <a:pt x="10923181" y="691768"/>
                  <a:pt x="10923181" y="1908361"/>
                </a:cubicBezTo>
                <a:cubicBezTo>
                  <a:pt x="10923181" y="2357733"/>
                  <a:pt x="10730532" y="2796145"/>
                  <a:pt x="10537884" y="3015351"/>
                </a:cubicBezTo>
                <a:cubicBezTo>
                  <a:pt x="10345235" y="3234557"/>
                  <a:pt x="9767289" y="3530485"/>
                  <a:pt x="9468683" y="3563366"/>
                </a:cubicBezTo>
                <a:cubicBezTo>
                  <a:pt x="9227873" y="3596247"/>
                  <a:pt x="8245364" y="3519525"/>
                  <a:pt x="8004553" y="3574326"/>
                </a:cubicBezTo>
                <a:cubicBezTo>
                  <a:pt x="7763743" y="3618167"/>
                  <a:pt x="5596445" y="3574326"/>
                  <a:pt x="5076293" y="3607207"/>
                </a:cubicBezTo>
                <a:cubicBezTo>
                  <a:pt x="4556142" y="3651048"/>
                  <a:pt x="2042076" y="3563366"/>
                  <a:pt x="1753103" y="3563366"/>
                </a:cubicBezTo>
                <a:cubicBezTo>
                  <a:pt x="1454498" y="3563366"/>
                  <a:pt x="1454498" y="3563366"/>
                  <a:pt x="1454498" y="3563366"/>
                </a:cubicBezTo>
                <a:cubicBezTo>
                  <a:pt x="876552" y="3453763"/>
                  <a:pt x="491254" y="3234557"/>
                  <a:pt x="298605" y="3015351"/>
                </a:cubicBezTo>
                <a:cubicBezTo>
                  <a:pt x="96324" y="2686542"/>
                  <a:pt x="0" y="2357733"/>
                  <a:pt x="0" y="1689155"/>
                </a:cubicBezTo>
                <a:cubicBezTo>
                  <a:pt x="0" y="1141140"/>
                  <a:pt x="96324" y="812331"/>
                  <a:pt x="394930" y="582165"/>
                </a:cubicBezTo>
                <a:cubicBezTo>
                  <a:pt x="587579" y="362959"/>
                  <a:pt x="1165525" y="67031"/>
                  <a:pt x="1550822" y="34150"/>
                </a:cubicBezTo>
                <a:cubicBezTo>
                  <a:pt x="1945752" y="1269"/>
                  <a:pt x="2600758" y="88951"/>
                  <a:pt x="4507980" y="12229"/>
                </a:cubicBezTo>
                <a:cubicBezTo>
                  <a:pt x="4703037" y="4009"/>
                  <a:pt x="4925787" y="584"/>
                  <a:pt x="5162684" y="70"/>
                </a:cubicBezTo>
                <a:close/>
              </a:path>
            </a:pathLst>
          </a:cu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4509669-B6DA-49C4-BA14-0026E6F0A99D}"/>
              </a:ext>
            </a:extLst>
          </p:cNvPr>
          <p:cNvSpPr txBox="1">
            <a:spLocks/>
          </p:cNvSpPr>
          <p:nvPr/>
        </p:nvSpPr>
        <p:spPr>
          <a:xfrm>
            <a:off x="719997" y="2096528"/>
            <a:ext cx="10728325" cy="41002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64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72E03F-A370-46E9-9D6F-D27FD8D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tr-TR" sz="6600"/>
              <a:t>DISCUSSION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0F841D-B60E-4C9E-A62E-9C0212C3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tr-TR"/>
              <a:t>We can conclude that opening a cafe in a borough which is not too close or too away from others could be the best option. </a:t>
            </a:r>
          </a:p>
          <a:p>
            <a:r>
              <a:rPr lang="tr-TR"/>
              <a:t>According to the map and the algorithm, new cafes in the light blue cluster could be successful.</a:t>
            </a:r>
          </a:p>
          <a:p>
            <a:endParaRPr lang="tr-TR"/>
          </a:p>
        </p:txBody>
      </p:sp>
      <p:pic>
        <p:nvPicPr>
          <p:cNvPr id="5" name="Resim 4" descr="harita içeren bir resim&#10;&#10;Açıklama otomatik olarak oluşturuldu">
            <a:extLst>
              <a:ext uri="{FF2B5EF4-FFF2-40B4-BE49-F238E27FC236}">
                <a16:creationId xmlns:a16="http://schemas.microsoft.com/office/drawing/2014/main" id="{B4ED0430-D704-4B0E-B538-C7B7E5802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17740" b="-1"/>
          <a:stretch/>
        </p:blipFill>
        <p:spPr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377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D3079A-D605-4049-9133-67149B3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tr-TR" sz="800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D68337-C825-4E28-853A-BBB80566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In this </a:t>
            </a:r>
            <a:r>
              <a:rPr lang="tr-TR" sz="2600"/>
              <a:t>project;</a:t>
            </a:r>
            <a:r>
              <a:rPr lang="en-US" sz="2600"/>
              <a:t> </a:t>
            </a:r>
            <a:r>
              <a:rPr lang="tr-TR" sz="2600"/>
              <a:t>the venues in Istanbul, their geographic information and venues in them was analyzed by using several tools</a:t>
            </a:r>
            <a:r>
              <a:rPr lang="en-US" sz="2600"/>
              <a:t>. </a:t>
            </a:r>
            <a:r>
              <a:rPr lang="tr-TR" sz="2600"/>
              <a:t>K-Means clustering model was used to cluster venues in boroughs and these clusters was used to build a map. As a future directions, information like population and areas of the boroughs, number of venues and neighborhoods could be used to get a better result.</a:t>
            </a:r>
          </a:p>
        </p:txBody>
      </p:sp>
    </p:spTree>
    <p:extLst>
      <p:ext uri="{BB962C8B-B14F-4D97-AF65-F5344CB8AC3E}">
        <p14:creationId xmlns:p14="http://schemas.microsoft.com/office/powerpoint/2010/main" val="373368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837D1D-DCEB-4001-8AF6-F4625526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tr-TR" sz="6000"/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49F6CA-E2BA-4F31-B30E-F75EEB43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r>
              <a:rPr lang="tr-TR"/>
              <a:t>Opening a </a:t>
            </a:r>
            <a:r>
              <a:rPr lang="tr-TR" err="1"/>
              <a:t>cafe</a:t>
            </a:r>
            <a:r>
              <a:rPr lang="tr-TR"/>
              <a:t> in </a:t>
            </a:r>
            <a:r>
              <a:rPr lang="tr-TR" err="1"/>
              <a:t>Istanbul</a:t>
            </a:r>
            <a:r>
              <a:rPr lang="tr-TR"/>
              <a:t> </a:t>
            </a:r>
            <a:r>
              <a:rPr lang="tr-TR" err="1"/>
              <a:t>might</a:t>
            </a:r>
            <a:r>
              <a:rPr lang="tr-TR"/>
              <a:t> be difficult but </a:t>
            </a:r>
            <a:r>
              <a:rPr lang="tr-TR" err="1"/>
              <a:t>deciding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do </a:t>
            </a:r>
            <a:r>
              <a:rPr lang="tr-TR" err="1"/>
              <a:t>so</a:t>
            </a:r>
            <a:r>
              <a:rPr lang="tr-TR"/>
              <a:t> is </a:t>
            </a:r>
            <a:r>
              <a:rPr lang="tr-TR" err="1"/>
              <a:t>even</a:t>
            </a:r>
            <a:r>
              <a:rPr lang="tr-TR"/>
              <a:t> </a:t>
            </a:r>
            <a:r>
              <a:rPr lang="tr-TR" err="1"/>
              <a:t>more</a:t>
            </a:r>
            <a:r>
              <a:rPr lang="tr-TR"/>
              <a:t> </a:t>
            </a:r>
            <a:r>
              <a:rPr lang="tr-TR" err="1"/>
              <a:t>difficult</a:t>
            </a:r>
            <a:r>
              <a:rPr lang="tr-TR"/>
              <a:t>.  You must have great strategies and come up with great ideas to successfully open your cafe.</a:t>
            </a:r>
          </a:p>
          <a:p>
            <a:endParaRPr lang="tr-TR"/>
          </a:p>
          <a:p>
            <a:r>
              <a:rPr lang="tr-TR"/>
              <a:t>While doing so you can count endless challenges, and this project aimes to solve some of these challenges you may encounter.</a:t>
            </a:r>
          </a:p>
        </p:txBody>
      </p:sp>
    </p:spTree>
    <p:extLst>
      <p:ext uri="{BB962C8B-B14F-4D97-AF65-F5344CB8AC3E}">
        <p14:creationId xmlns:p14="http://schemas.microsoft.com/office/powerpoint/2010/main" val="210483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BB75EF-76D2-43E0-910B-9330A6F2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tr-TR" sz="9600"/>
              <a:t>BUSINESS PROBLEM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2D669C8-685B-4922-9A10-AE5B4D58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700"/>
              <a:t>There are </a:t>
            </a:r>
            <a:r>
              <a:rPr lang="tr-TR" sz="1700" err="1"/>
              <a:t>so</a:t>
            </a:r>
            <a:r>
              <a:rPr lang="tr-TR" sz="1700"/>
              <a:t> </a:t>
            </a:r>
            <a:r>
              <a:rPr lang="tr-TR" sz="1700" err="1"/>
              <a:t>many</a:t>
            </a:r>
            <a:r>
              <a:rPr lang="tr-TR" sz="1700"/>
              <a:t> </a:t>
            </a:r>
            <a:r>
              <a:rPr lang="en-US" sz="1700"/>
              <a:t>cafes</a:t>
            </a:r>
            <a:r>
              <a:rPr lang="tr-TR" sz="1700"/>
              <a:t> in Istanbul, therefore </a:t>
            </a:r>
            <a:r>
              <a:rPr lang="tr-TR" sz="1700" err="1"/>
              <a:t>if</a:t>
            </a:r>
            <a:r>
              <a:rPr lang="tr-TR" sz="1700"/>
              <a:t> </a:t>
            </a:r>
            <a:r>
              <a:rPr lang="tr-TR" sz="1700" err="1"/>
              <a:t>you</a:t>
            </a:r>
            <a:r>
              <a:rPr lang="tr-TR" sz="1700"/>
              <a:t> open </a:t>
            </a:r>
            <a:r>
              <a:rPr lang="tr-TR" sz="1700" err="1"/>
              <a:t>your</a:t>
            </a:r>
            <a:r>
              <a:rPr lang="tr-TR" sz="1700"/>
              <a:t> </a:t>
            </a:r>
            <a:r>
              <a:rPr lang="tr-TR" sz="1700" err="1"/>
              <a:t>cafe</a:t>
            </a:r>
            <a:r>
              <a:rPr lang="tr-TR" sz="1700"/>
              <a:t> in a </a:t>
            </a:r>
            <a:r>
              <a:rPr lang="tr-TR" sz="1700" err="1"/>
              <a:t>place</a:t>
            </a:r>
            <a:r>
              <a:rPr lang="tr-TR" sz="1700"/>
              <a:t> </a:t>
            </a:r>
            <a:r>
              <a:rPr lang="tr-TR" sz="1700" err="1"/>
              <a:t>full</a:t>
            </a:r>
            <a:r>
              <a:rPr lang="tr-TR" sz="1700"/>
              <a:t> of </a:t>
            </a:r>
            <a:r>
              <a:rPr lang="tr-TR" sz="1700" err="1"/>
              <a:t>cafes</a:t>
            </a:r>
            <a:r>
              <a:rPr lang="tr-TR" sz="1700"/>
              <a:t>, </a:t>
            </a:r>
            <a:r>
              <a:rPr lang="tr-TR" sz="1700" err="1"/>
              <a:t>you</a:t>
            </a:r>
            <a:r>
              <a:rPr lang="tr-TR" sz="1700"/>
              <a:t> </a:t>
            </a:r>
            <a:r>
              <a:rPr lang="tr-TR" sz="1700" err="1"/>
              <a:t>might</a:t>
            </a:r>
            <a:r>
              <a:rPr lang="tr-TR" sz="1700"/>
              <a:t> not be </a:t>
            </a:r>
            <a:r>
              <a:rPr lang="tr-TR" sz="1700" err="1"/>
              <a:t>successful</a:t>
            </a:r>
            <a:r>
              <a:rPr lang="tr-TR" sz="1700"/>
              <a:t>.</a:t>
            </a:r>
          </a:p>
          <a:p>
            <a:pPr>
              <a:lnSpc>
                <a:spcPct val="110000"/>
              </a:lnSpc>
            </a:pPr>
            <a:endParaRPr lang="tr-TR" sz="1700"/>
          </a:p>
          <a:p>
            <a:pPr>
              <a:lnSpc>
                <a:spcPct val="110000"/>
              </a:lnSpc>
            </a:pPr>
            <a:r>
              <a:rPr lang="tr-TR" sz="1700"/>
              <a:t>Likewise, if you open your cafe in a place that has no attraction, you still might fail.</a:t>
            </a:r>
          </a:p>
          <a:p>
            <a:pPr>
              <a:lnSpc>
                <a:spcPct val="110000"/>
              </a:lnSpc>
            </a:pPr>
            <a:endParaRPr lang="tr-TR" sz="1700"/>
          </a:p>
          <a:p>
            <a:pPr>
              <a:lnSpc>
                <a:spcPct val="110000"/>
              </a:lnSpc>
            </a:pPr>
            <a:r>
              <a:rPr lang="tr-TR" sz="1700"/>
              <a:t>The aim of this project is to show you the best places to open your cafe.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66314B-B6A4-4F1B-B585-0E2E4B42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tr-TR" sz="8800"/>
              <a:t>TARGET AUDIANCE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77B4AC6B-4807-4CAC-832D-42E9B60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825" y="633600"/>
            <a:ext cx="5597137" cy="5135374"/>
          </a:xfrm>
        </p:spPr>
        <p:txBody>
          <a:bodyPr>
            <a:normAutofit/>
          </a:bodyPr>
          <a:lstStyle/>
          <a:p>
            <a:r>
              <a:rPr lang="en-US"/>
              <a:t>The project aims to reach people who are</a:t>
            </a:r>
            <a:r>
              <a:rPr lang="tr-TR"/>
              <a:t>;</a:t>
            </a:r>
          </a:p>
          <a:p>
            <a:endParaRPr lang="tr-TR"/>
          </a:p>
          <a:p>
            <a:r>
              <a:rPr lang="tr-TR"/>
              <a:t>-</a:t>
            </a:r>
            <a:r>
              <a:rPr lang="en-US"/>
              <a:t> considering about opening a cafe in Istanbul</a:t>
            </a:r>
            <a:r>
              <a:rPr lang="tr-TR"/>
              <a:t>.</a:t>
            </a:r>
          </a:p>
          <a:p>
            <a:endParaRPr lang="tr-TR"/>
          </a:p>
          <a:p>
            <a:r>
              <a:rPr lang="tr-TR"/>
              <a:t>- aiming </a:t>
            </a:r>
            <a:r>
              <a:rPr lang="en-US"/>
              <a:t>to find the best place to </a:t>
            </a:r>
            <a:r>
              <a:rPr lang="tr-TR"/>
              <a:t>open a cafe</a:t>
            </a:r>
            <a:r>
              <a:rPr lang="en-US"/>
              <a:t>.</a:t>
            </a:r>
            <a:endParaRPr lang="tr-TR"/>
          </a:p>
          <a:p>
            <a:endParaRPr lang="tr-TR"/>
          </a:p>
          <a:p>
            <a:r>
              <a:rPr lang="tr-TR"/>
              <a:t>- curious about the most popular venues in Istanbul’s boroughs.</a:t>
            </a:r>
          </a:p>
        </p:txBody>
      </p:sp>
    </p:spTree>
    <p:extLst>
      <p:ext uri="{BB962C8B-B14F-4D97-AF65-F5344CB8AC3E}">
        <p14:creationId xmlns:p14="http://schemas.microsoft.com/office/powerpoint/2010/main" val="26278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121C3F-5F49-4064-979D-15C4AC99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Autofit/>
          </a:bodyPr>
          <a:lstStyle/>
          <a:p>
            <a:r>
              <a:rPr lang="tr-TR" sz="7200"/>
              <a:t>DESIRED OUTCOME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4" name="İçerik Yer Tutucusu 2">
            <a:extLst>
              <a:ext uri="{FF2B5EF4-FFF2-40B4-BE49-F238E27FC236}">
                <a16:creationId xmlns:a16="http://schemas.microsoft.com/office/drawing/2014/main" id="{76ADA9BF-B6C9-4D32-B329-95E3B7AAF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311030"/>
              </p:ext>
            </p:extLst>
          </p:nvPr>
        </p:nvGraphicFramePr>
        <p:xfrm>
          <a:off x="720725" y="1571625"/>
          <a:ext cx="10728325" cy="455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57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75ACD4-3AD5-4E7A-956C-C816B579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tr-TR" sz="6600"/>
              <a:t>DATA ACQUISITION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9B46B8-0ACE-4CBF-9766-08F59867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6528"/>
            <a:ext cx="5976075" cy="3661345"/>
          </a:xfrm>
        </p:spPr>
        <p:txBody>
          <a:bodyPr>
            <a:normAutofit/>
          </a:bodyPr>
          <a:lstStyle/>
          <a:p>
            <a:r>
              <a:rPr lang="tr-TR"/>
              <a:t>The sources that are used in this project are:</a:t>
            </a:r>
          </a:p>
          <a:p>
            <a:endParaRPr lang="tr-TR"/>
          </a:p>
          <a:p>
            <a:r>
              <a:rPr lang="tr-TR"/>
              <a:t>- atlasbig.com</a:t>
            </a:r>
          </a:p>
          <a:p>
            <a:endParaRPr lang="tr-TR"/>
          </a:p>
          <a:p>
            <a:r>
              <a:rPr lang="tr-TR"/>
              <a:t>- geopy client</a:t>
            </a:r>
          </a:p>
          <a:p>
            <a:endParaRPr lang="tr-TR"/>
          </a:p>
          <a:p>
            <a:r>
              <a:rPr lang="tr-TR"/>
              <a:t>- Foursquare API</a:t>
            </a:r>
          </a:p>
        </p:txBody>
      </p:sp>
      <p:pic>
        <p:nvPicPr>
          <p:cNvPr id="7" name="Graphic 6" descr="Veri tabanı">
            <a:extLst>
              <a:ext uri="{FF2B5EF4-FFF2-40B4-BE49-F238E27FC236}">
                <a16:creationId xmlns:a16="http://schemas.microsoft.com/office/drawing/2014/main" id="{7712D4E1-6857-4E31-937C-2804C0F1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525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255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7ADB1C7-AF02-4151-8471-936B11C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B634659-EB30-49C4-A039-A7273234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DFBA62-5BC1-4F7B-8150-BF4478A7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5149774"/>
          </a:xfrm>
        </p:spPr>
        <p:txBody>
          <a:bodyPr>
            <a:normAutofit/>
          </a:bodyPr>
          <a:lstStyle/>
          <a:p>
            <a:r>
              <a:rPr lang="tr-TR" sz="6600"/>
              <a:t>DATA PREPARATION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E9E646-B53B-453A-A078-2AF5B0E1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5135374"/>
          </a:xfrm>
        </p:spPr>
        <p:txBody>
          <a:bodyPr>
            <a:normAutofit/>
          </a:bodyPr>
          <a:lstStyle/>
          <a:p>
            <a:r>
              <a:rPr lang="tr-TR"/>
              <a:t>Boroughs and their information like are acquired from atlasbig.com</a:t>
            </a:r>
          </a:p>
          <a:p>
            <a:endParaRPr lang="tr-TR"/>
          </a:p>
          <a:p>
            <a:r>
              <a:rPr lang="tr-TR"/>
              <a:t>Geographic coordination information of the boroughs are acquired from geopy client</a:t>
            </a:r>
          </a:p>
          <a:p>
            <a:endParaRPr lang="tr-TR"/>
          </a:p>
          <a:p>
            <a:r>
              <a:rPr lang="tr-TR"/>
              <a:t>Most popular venue categories are acquired from Foursquare API</a:t>
            </a:r>
          </a:p>
          <a:p>
            <a:endParaRPr lang="tr-TR"/>
          </a:p>
          <a:p>
            <a:r>
              <a:rPr lang="tr-TR"/>
              <a:t>Maps are created by using Folium library</a:t>
            </a:r>
          </a:p>
        </p:txBody>
      </p:sp>
    </p:spTree>
    <p:extLst>
      <p:ext uri="{BB962C8B-B14F-4D97-AF65-F5344CB8AC3E}">
        <p14:creationId xmlns:p14="http://schemas.microsoft.com/office/powerpoint/2010/main" val="298449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AB459-630C-4D73-8BE1-A6B8301D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tr-TR" sz="6000"/>
              <a:t>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FCCB8D-4C89-4F8E-93C0-10640FAD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282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900"/>
              <a:t>After scaping borough information into a DataFrame from the source web site, each one’s latitude and longitude information and  were added to the DataFrame. This far, all processes were made by Python libraries.</a:t>
            </a:r>
          </a:p>
          <a:p>
            <a:pPr>
              <a:lnSpc>
                <a:spcPct val="110000"/>
              </a:lnSpc>
            </a:pPr>
            <a:endParaRPr lang="tr-TR" sz="1900"/>
          </a:p>
          <a:p>
            <a:pPr>
              <a:lnSpc>
                <a:spcPct val="110000"/>
              </a:lnSpc>
            </a:pPr>
            <a:endParaRPr lang="tr-TR" sz="190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F7E646C-44E1-47C4-B9FB-D58DC3A9E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66" y="2636839"/>
            <a:ext cx="4336406" cy="3501162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E8346A6-5081-4EF6-9480-A2408E3D6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0" y="3480192"/>
            <a:ext cx="5184163" cy="1814456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186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AB459-630C-4D73-8BE1-A6B8301D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tr-TR" sz="8000"/>
              <a:t>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FCCB8D-4C89-4F8E-93C0-10640FAD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tr-TR"/>
              <a:t>By using a Foursquare app with the help of app’s client ID and client secret, the most popular venue type of each borough were added to the DataFrame. 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C6B47E1-DCE2-40C9-9B48-87894BB0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5" y="332913"/>
            <a:ext cx="2497616" cy="6363353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30071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589</Words>
  <Application>Microsoft Office PowerPoint</Application>
  <PresentationFormat>Geniş ekran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Sagona Book</vt:lpstr>
      <vt:lpstr>The Hand Extrablack</vt:lpstr>
      <vt:lpstr>BlobVTI</vt:lpstr>
      <vt:lpstr>The Most Suitable Place to Open a Cafe in Istanbul</vt:lpstr>
      <vt:lpstr>INTRODUCTION</vt:lpstr>
      <vt:lpstr>BUSINESS PROBLEM</vt:lpstr>
      <vt:lpstr>TARGET AUDIANCE</vt:lpstr>
      <vt:lpstr>DESIRED OUTCOME</vt:lpstr>
      <vt:lpstr>DATA ACQUISITION</vt:lpstr>
      <vt:lpstr>DATA PREPARATION</vt:lpstr>
      <vt:lpstr>METHODOLOGY</vt:lpstr>
      <vt:lpstr>METHODOLOGY</vt:lpstr>
      <vt:lpstr>METHODOLOGY</vt:lpstr>
      <vt:lpstr>METHODOLOGY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Suitable Place to Open Up a Cafe in Istanbul</dc:title>
  <dc:creator>Kubilay ÇITAK</dc:creator>
  <cp:lastModifiedBy>Kubilay ÇITAK</cp:lastModifiedBy>
  <cp:revision>10</cp:revision>
  <dcterms:created xsi:type="dcterms:W3CDTF">2020-12-25T17:47:44Z</dcterms:created>
  <dcterms:modified xsi:type="dcterms:W3CDTF">2020-12-25T19:27:23Z</dcterms:modified>
</cp:coreProperties>
</file>